
<file path=[Content_Types].xml><?xml version="1.0" encoding="utf-8"?>
<Types xmlns="http://schemas.openxmlformats.org/package/2006/content-types">
  <Default Extension="mp3" ContentType="audio/mpeg"/>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321" r:id="rId2"/>
    <p:sldId id="281" r:id="rId3"/>
    <p:sldId id="323" r:id="rId4"/>
    <p:sldId id="279" r:id="rId5"/>
    <p:sldId id="282" r:id="rId6"/>
    <p:sldId id="324" r:id="rId7"/>
    <p:sldId id="325" r:id="rId8"/>
    <p:sldId id="326" r:id="rId9"/>
    <p:sldId id="351" r:id="rId10"/>
    <p:sldId id="328" r:id="rId11"/>
    <p:sldId id="329" r:id="rId12"/>
    <p:sldId id="331" r:id="rId13"/>
    <p:sldId id="332" r:id="rId14"/>
    <p:sldId id="333" r:id="rId15"/>
    <p:sldId id="335" r:id="rId16"/>
    <p:sldId id="337" r:id="rId17"/>
    <p:sldId id="338" r:id="rId18"/>
    <p:sldId id="339" r:id="rId19"/>
    <p:sldId id="342" r:id="rId20"/>
    <p:sldId id="343" r:id="rId21"/>
    <p:sldId id="345" r:id="rId22"/>
    <p:sldId id="346" r:id="rId23"/>
    <p:sldId id="348" r:id="rId24"/>
    <p:sldId id="349" r:id="rId25"/>
  </p:sldIdLst>
  <p:sldSz cx="10079038" cy="7559675"/>
  <p:notesSz cx="7099300" cy="10234613"/>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684">
          <p15:clr>
            <a:srgbClr val="A4A3A4"/>
          </p15:clr>
        </p15:guide>
        <p15:guide id="2" pos="20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990033"/>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29" autoAdjust="0"/>
    <p:restoredTop sz="79174" autoAdjust="0"/>
  </p:normalViewPr>
  <p:slideViewPr>
    <p:cSldViewPr>
      <p:cViewPr varScale="1">
        <p:scale>
          <a:sx n="68" d="100"/>
          <a:sy n="68" d="100"/>
        </p:scale>
        <p:origin x="1476" y="6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49" d="100"/>
          <a:sy n="49" d="100"/>
        </p:scale>
        <p:origin x="-2994" y="-114"/>
      </p:cViewPr>
      <p:guideLst>
        <p:guide orient="horz" pos="2684"/>
        <p:guide pos="20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4" name="Rectangle 4"/>
          <p:cNvSpPr>
            <a:spLocks noGrp="1" noChangeArrowheads="1"/>
          </p:cNvSpPr>
          <p:nvPr>
            <p:ph type="ftr" sz="quarter" idx="2"/>
          </p:nvPr>
        </p:nvSpPr>
        <p:spPr bwMode="auto">
          <a:xfrm>
            <a:off x="4021138" y="9702800"/>
            <a:ext cx="3078162" cy="509588"/>
          </a:xfrm>
          <a:prstGeom prst="rect">
            <a:avLst/>
          </a:prstGeom>
          <a:noFill/>
          <a:ln w="9525">
            <a:noFill/>
            <a:miter lim="800000"/>
            <a:headEnd/>
            <a:tailEnd/>
          </a:ln>
          <a:effectLst/>
        </p:spPr>
        <p:txBody>
          <a:bodyPr vert="horz" wrap="square" lIns="86830" tIns="43415" rIns="86830" bIns="43415" numCol="1" anchor="b" anchorCtr="0" compatLnSpc="1">
            <a:prstTxWarp prst="textNoShape">
              <a:avLst/>
            </a:prstTxWarp>
          </a:bodyPr>
          <a:lstStyle>
            <a:lvl1pPr algn="r" defTabSz="867878" eaLnBrk="0" hangingPunct="0">
              <a:defRPr sz="1100">
                <a:latin typeface="Times New Roman" pitchFamily="18" charset="0"/>
                <a:cs typeface="Arial" charset="0"/>
              </a:defRPr>
            </a:lvl1pPr>
          </a:lstStyle>
          <a:p>
            <a:pPr>
              <a:defRPr/>
            </a:pPr>
            <a:endParaRPr lang="en-US"/>
          </a:p>
        </p:txBody>
      </p:sp>
    </p:spTree>
    <p:extLst>
      <p:ext uri="{BB962C8B-B14F-4D97-AF65-F5344CB8AC3E}">
        <p14:creationId xmlns:p14="http://schemas.microsoft.com/office/powerpoint/2010/main" val="2305868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Rot="1" noChangeAspect="1" noChangeArrowheads="1"/>
          </p:cNvSpPr>
          <p:nvPr>
            <p:ph type="sldImg"/>
          </p:nvPr>
        </p:nvSpPr>
        <p:spPr bwMode="auto">
          <a:xfrm>
            <a:off x="1187450" y="982663"/>
            <a:ext cx="4721225" cy="3540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sp>
      <p:sp>
        <p:nvSpPr>
          <p:cNvPr id="2050" name="Rectangle 2"/>
          <p:cNvSpPr txBox="1">
            <a:spLocks noGrp="1" noChangeArrowheads="1"/>
          </p:cNvSpPr>
          <p:nvPr>
            <p:ph type="body" idx="1"/>
          </p:nvPr>
        </p:nvSpPr>
        <p:spPr bwMode="auto">
          <a:xfrm>
            <a:off x="1098550" y="4868863"/>
            <a:ext cx="4906963" cy="39290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426876991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1794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a:solidFill>
              <a:srgbClr val="000000"/>
            </a:solidFill>
            <a:miter lim="800000"/>
            <a:headEnd/>
            <a:tailEnd/>
          </a:ln>
        </p:spPr>
      </p:sp>
      <p:sp>
        <p:nvSpPr>
          <p:cNvPr id="12291"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Locality of access means that normally process will not access</a:t>
            </a:r>
            <a:r>
              <a:rPr lang="en-US" altLang="en-US" baseline="0" dirty="0" smtClean="0"/>
              <a:t> whole of large files at the same time. At any time, it will need access to small parts of files only.  It then moves to other parts after some time.</a:t>
            </a:r>
            <a:endParaRPr lang="en-US" altLang="en-US" dirty="0" smtClean="0"/>
          </a:p>
        </p:txBody>
      </p:sp>
    </p:spTree>
    <p:extLst>
      <p:ext uri="{BB962C8B-B14F-4D97-AF65-F5344CB8AC3E}">
        <p14:creationId xmlns:p14="http://schemas.microsoft.com/office/powerpoint/2010/main" val="209088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a:solidFill>
              <a:srgbClr val="000000"/>
            </a:solidFill>
            <a:miter lim="800000"/>
            <a:headEnd/>
            <a:tailEnd/>
          </a:ln>
        </p:spPr>
      </p:sp>
      <p:sp>
        <p:nvSpPr>
          <p:cNvPr id="12291"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For example, the same idea is used at another level between main memory and cache</a:t>
            </a:r>
            <a:r>
              <a:rPr lang="en-US" altLang="en-US" baseline="0" dirty="0" smtClean="0"/>
              <a:t> memory.  Note that disk caching complements virtual memory, which moves unused memory contents to disk.  Thus, the relatively fast main memory will hold both memory pages and disk blocks that processes currently needs.  Unused memory pages and disk blocks are kept on disk.</a:t>
            </a:r>
            <a:endParaRPr lang="en-US" altLang="en-US" dirty="0" smtClean="0"/>
          </a:p>
        </p:txBody>
      </p:sp>
    </p:spTree>
    <p:extLst>
      <p:ext uri="{BB962C8B-B14F-4D97-AF65-F5344CB8AC3E}">
        <p14:creationId xmlns:p14="http://schemas.microsoft.com/office/powerpoint/2010/main" val="2331505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a:solidFill>
              <a:srgbClr val="000000"/>
            </a:solidFill>
            <a:miter lim="800000"/>
            <a:headEnd/>
            <a:tailEnd/>
          </a:ln>
        </p:spPr>
      </p:sp>
      <p:sp>
        <p:nvSpPr>
          <p:cNvPr id="12291"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Large cache</a:t>
            </a:r>
            <a:r>
              <a:rPr lang="en-US" altLang="en-US" baseline="0" dirty="0" smtClean="0"/>
              <a:t> buffer in memory allows holding more blocks, thus increasing hit ratio, but will take large portion of memory needed by processes.  LRU is again a good replacement policy.  If a modified block is updated on disk only when removed from cache, probability of error resulting from failing to update increases.  On the other hand, immediate updating when change is made reduces error probability but slows down operation.  A compromise solution can be frequent periodic updating. </a:t>
            </a:r>
            <a:endParaRPr lang="en-US" altLang="en-US" dirty="0" smtClean="0"/>
          </a:p>
        </p:txBody>
      </p:sp>
    </p:spTree>
    <p:extLst>
      <p:ext uri="{BB962C8B-B14F-4D97-AF65-F5344CB8AC3E}">
        <p14:creationId xmlns:p14="http://schemas.microsoft.com/office/powerpoint/2010/main" val="1501216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a:solidFill>
              <a:srgbClr val="000000"/>
            </a:solidFill>
            <a:miter lim="800000"/>
            <a:headEnd/>
            <a:tailEnd/>
          </a:ln>
        </p:spPr>
      </p:sp>
      <p:sp>
        <p:nvSpPr>
          <p:cNvPr id="12291"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One last technique is needed if</a:t>
            </a:r>
            <a:r>
              <a:rPr lang="en-US" altLang="en-US" baseline="0" dirty="0" smtClean="0"/>
              <a:t> several processes are heavily accessing multiple files from the same disk at the same time.</a:t>
            </a:r>
            <a:endParaRPr lang="en-US" altLang="en-US" dirty="0" smtClean="0"/>
          </a:p>
        </p:txBody>
      </p:sp>
    </p:spTree>
    <p:extLst>
      <p:ext uri="{BB962C8B-B14F-4D97-AF65-F5344CB8AC3E}">
        <p14:creationId xmlns:p14="http://schemas.microsoft.com/office/powerpoint/2010/main" val="2968078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a:solidFill>
              <a:srgbClr val="000000"/>
            </a:solidFill>
            <a:miter lim="800000"/>
            <a:headEnd/>
            <a:tailEnd/>
          </a:ln>
        </p:spPr>
      </p:sp>
      <p:sp>
        <p:nvSpPr>
          <p:cNvPr id="12291"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Pending requests means requests to</a:t>
            </a:r>
            <a:r>
              <a:rPr lang="en-US" altLang="en-US" baseline="0" dirty="0" smtClean="0"/>
              <a:t> read or write specific sectors, not yet performed because disk controller is busy fulfilling previous requests.</a:t>
            </a:r>
            <a:endParaRPr lang="en-US" altLang="en-US" dirty="0" smtClean="0"/>
          </a:p>
        </p:txBody>
      </p:sp>
    </p:spTree>
    <p:extLst>
      <p:ext uri="{BB962C8B-B14F-4D97-AF65-F5344CB8AC3E}">
        <p14:creationId xmlns:p14="http://schemas.microsoft.com/office/powerpoint/2010/main" val="3186083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a:solidFill>
              <a:srgbClr val="000000"/>
            </a:solidFill>
            <a:miter lim="800000"/>
            <a:headEnd/>
            <a:tailEnd/>
          </a:ln>
        </p:spPr>
      </p:sp>
      <p:sp>
        <p:nvSpPr>
          <p:cNvPr id="12291"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This means that there are 8 access requests from the shown track</a:t>
            </a:r>
            <a:r>
              <a:rPr lang="en-US" altLang="en-US" baseline="0" dirty="0" smtClean="0"/>
              <a:t> numbers not yet performed.  They are placed in a queue by the order of their arrival. We focus here on reducing seek delays, but rotational delays can similarly be handled.</a:t>
            </a:r>
            <a:endParaRPr lang="en-US" altLang="en-US" dirty="0" smtClean="0"/>
          </a:p>
        </p:txBody>
      </p:sp>
    </p:spTree>
    <p:extLst>
      <p:ext uri="{BB962C8B-B14F-4D97-AF65-F5344CB8AC3E}">
        <p14:creationId xmlns:p14="http://schemas.microsoft.com/office/powerpoint/2010/main" val="1241671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a:solidFill>
              <a:srgbClr val="000000"/>
            </a:solidFill>
            <a:miter lim="800000"/>
            <a:headEnd/>
            <a:tailEnd/>
          </a:ln>
        </p:spPr>
      </p:sp>
      <p:sp>
        <p:nvSpPr>
          <p:cNvPr id="12291"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If the requests are fulfilled by the order of their arrival, disk arm will keep moving back and</a:t>
            </a:r>
            <a:r>
              <a:rPr lang="en-US" altLang="en-US" baseline="0" dirty="0" smtClean="0"/>
              <a:t> forth as shown.  The total number of tracks moved, which is a measure of delay is 640 (45 from 53 to 98 plus 85 from 98 to 183, ….etc.)  It is clear that reordering of requests can reduce this total delay.  We will not try to find absolute minimum delay, as this will require trying all possible orderings of requests, which is not practical for large queues. </a:t>
            </a:r>
            <a:endParaRPr lang="en-US" altLang="en-US" dirty="0" smtClean="0"/>
          </a:p>
        </p:txBody>
      </p:sp>
    </p:spTree>
    <p:extLst>
      <p:ext uri="{BB962C8B-B14F-4D97-AF65-F5344CB8AC3E}">
        <p14:creationId xmlns:p14="http://schemas.microsoft.com/office/powerpoint/2010/main" val="2962152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a:solidFill>
              <a:srgbClr val="000000"/>
            </a:solidFill>
            <a:miter lim="800000"/>
            <a:headEnd/>
            <a:tailEnd/>
          </a:ln>
        </p:spPr>
      </p:sp>
      <p:sp>
        <p:nvSpPr>
          <p:cNvPr id="12291"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SSTF moves to the nearest cylinder first, whether with smaller number</a:t>
            </a:r>
            <a:r>
              <a:rPr lang="en-US" altLang="en-US" baseline="0" dirty="0" smtClean="0"/>
              <a:t> or larger number.  SSTF will be better than FCFS, but as it looks only at the next step it need not achieve the minimum delay.  Probably going to a distant cylinder first may reduce the total delay.</a:t>
            </a:r>
            <a:endParaRPr lang="en-US" altLang="en-US" dirty="0" smtClean="0"/>
          </a:p>
        </p:txBody>
      </p:sp>
    </p:spTree>
    <p:extLst>
      <p:ext uri="{BB962C8B-B14F-4D97-AF65-F5344CB8AC3E}">
        <p14:creationId xmlns:p14="http://schemas.microsoft.com/office/powerpoint/2010/main" val="876869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a:solidFill>
              <a:srgbClr val="000000"/>
            </a:solidFill>
            <a:miter lim="800000"/>
            <a:headEnd/>
            <a:tailEnd/>
          </a:ln>
        </p:spPr>
      </p:sp>
      <p:sp>
        <p:nvSpPr>
          <p:cNvPr id="12291"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In the example, SSTF</a:t>
            </a:r>
            <a:r>
              <a:rPr lang="en-US" altLang="en-US" baseline="0" dirty="0" smtClean="0"/>
              <a:t> will serve requests in the shown order.  Total number of tracks moved is reduced to 236.</a:t>
            </a:r>
            <a:endParaRPr lang="en-US" altLang="en-US" dirty="0" smtClean="0"/>
          </a:p>
        </p:txBody>
      </p:sp>
    </p:spTree>
    <p:extLst>
      <p:ext uri="{BB962C8B-B14F-4D97-AF65-F5344CB8AC3E}">
        <p14:creationId xmlns:p14="http://schemas.microsoft.com/office/powerpoint/2010/main" val="859098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a:solidFill>
              <a:srgbClr val="000000"/>
            </a:solidFill>
            <a:miter lim="800000"/>
            <a:headEnd/>
            <a:tailEnd/>
          </a:ln>
        </p:spPr>
      </p:sp>
      <p:sp>
        <p:nvSpPr>
          <p:cNvPr id="12291"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SSTF may cause very long delay for</a:t>
            </a:r>
            <a:r>
              <a:rPr lang="en-US" altLang="en-US" baseline="0" dirty="0" smtClean="0"/>
              <a:t> some requests of distant cylinders, if requests to nearby cylinders keep coming.  This is improved in the scan algorithm, moving head in one direction only if there are requests in this direction. Requests to distant cylinders are expected to be served after shorter delay than SSTF. In problems, initial direction (e.g. towards larger numbers) need to be known. </a:t>
            </a:r>
            <a:endParaRPr lang="en-US" altLang="en-US" dirty="0" smtClean="0"/>
          </a:p>
        </p:txBody>
      </p:sp>
    </p:spTree>
    <p:extLst>
      <p:ext uri="{BB962C8B-B14F-4D97-AF65-F5344CB8AC3E}">
        <p14:creationId xmlns:p14="http://schemas.microsoft.com/office/powerpoint/2010/main" val="1982028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a:solidFill>
              <a:srgbClr val="000000"/>
            </a:solidFill>
            <a:miter lim="800000"/>
            <a:headEnd/>
            <a:tailEnd/>
          </a:ln>
        </p:spPr>
      </p:sp>
      <p:sp>
        <p:nvSpPr>
          <p:cNvPr id="34819"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en-US" dirty="0" smtClean="0"/>
              <a:t>As another example for management of files on still larger volumes, we consider the NT file system</a:t>
            </a:r>
            <a:r>
              <a:rPr lang="en-US" altLang="en-US" baseline="0" dirty="0" smtClean="0"/>
              <a:t> used currently in Windows. 64-bit addresses allows volumes with more clusters.  Unicode allows using different languages. An example of file with multiple data streams is a file having mp3 sound as well as image displayed when sound is played.  Journaling means keeping record of changes made in file. </a:t>
            </a:r>
            <a:endParaRPr lang="en-US" altLang="en-US" dirty="0" smtClean="0"/>
          </a:p>
        </p:txBody>
      </p:sp>
    </p:spTree>
    <p:extLst>
      <p:ext uri="{BB962C8B-B14F-4D97-AF65-F5344CB8AC3E}">
        <p14:creationId xmlns:p14="http://schemas.microsoft.com/office/powerpoint/2010/main" val="3347235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a:solidFill>
              <a:srgbClr val="000000"/>
            </a:solidFill>
            <a:miter lim="800000"/>
            <a:headEnd/>
            <a:tailEnd/>
          </a:ln>
        </p:spPr>
      </p:sp>
      <p:sp>
        <p:nvSpPr>
          <p:cNvPr id="12291"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This is the example using scan assuming that head is initially moving towards</a:t>
            </a:r>
            <a:r>
              <a:rPr lang="en-US" altLang="en-US" baseline="0" dirty="0" smtClean="0"/>
              <a:t> smaller numbers. Total number of tracks moved is 208.  Note that it is less than SSTF.  Although this will not always be true, it indicates that SSTF will not always minimize the delay. </a:t>
            </a:r>
            <a:endParaRPr lang="en-US" altLang="en-US" dirty="0" smtClean="0"/>
          </a:p>
        </p:txBody>
      </p:sp>
    </p:spTree>
    <p:extLst>
      <p:ext uri="{BB962C8B-B14F-4D97-AF65-F5344CB8AC3E}">
        <p14:creationId xmlns:p14="http://schemas.microsoft.com/office/powerpoint/2010/main" val="3375901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a:solidFill>
              <a:srgbClr val="000000"/>
            </a:solidFill>
            <a:miter lim="800000"/>
            <a:headEnd/>
            <a:tailEnd/>
          </a:ln>
        </p:spPr>
      </p:sp>
      <p:sp>
        <p:nvSpPr>
          <p:cNvPr id="12291"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A slight modification is made in circular</a:t>
            </a:r>
            <a:r>
              <a:rPr lang="en-US" altLang="en-US" baseline="0" dirty="0" smtClean="0"/>
              <a:t> scan.  When scan reaches one end, we expect requests that waited longer are those at the other end.  Circular scan move to those first, and hence expected to have better average delay for requests.</a:t>
            </a:r>
            <a:endParaRPr lang="en-US" altLang="en-US" dirty="0" smtClean="0"/>
          </a:p>
        </p:txBody>
      </p:sp>
    </p:spTree>
    <p:extLst>
      <p:ext uri="{BB962C8B-B14F-4D97-AF65-F5344CB8AC3E}">
        <p14:creationId xmlns:p14="http://schemas.microsoft.com/office/powerpoint/2010/main" val="3452381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a:solidFill>
              <a:srgbClr val="000000"/>
            </a:solidFill>
            <a:miter lim="800000"/>
            <a:headEnd/>
            <a:tailEnd/>
          </a:ln>
        </p:spPr>
      </p:sp>
      <p:sp>
        <p:nvSpPr>
          <p:cNvPr id="12291"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This is the example using circular</a:t>
            </a:r>
            <a:r>
              <a:rPr lang="en-US" altLang="en-US" baseline="0" dirty="0" smtClean="0"/>
              <a:t> scan, assuming arm moves always towards larger numbers.</a:t>
            </a:r>
            <a:endParaRPr lang="en-US" altLang="en-US" dirty="0" smtClean="0"/>
          </a:p>
        </p:txBody>
      </p:sp>
    </p:spTree>
    <p:extLst>
      <p:ext uri="{BB962C8B-B14F-4D97-AF65-F5344CB8AC3E}">
        <p14:creationId xmlns:p14="http://schemas.microsoft.com/office/powerpoint/2010/main" val="87845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a:solidFill>
              <a:srgbClr val="000000"/>
            </a:solidFill>
            <a:miter lim="800000"/>
            <a:headEnd/>
            <a:tailEnd/>
          </a:ln>
        </p:spPr>
      </p:sp>
      <p:sp>
        <p:nvSpPr>
          <p:cNvPr id="34819"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mtClean="0"/>
          </a:p>
        </p:txBody>
      </p:sp>
    </p:spTree>
    <p:extLst>
      <p:ext uri="{BB962C8B-B14F-4D97-AF65-F5344CB8AC3E}">
        <p14:creationId xmlns:p14="http://schemas.microsoft.com/office/powerpoint/2010/main" val="177841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a:solidFill>
              <a:srgbClr val="000000"/>
            </a:solidFill>
            <a:miter lim="800000"/>
            <a:headEnd/>
            <a:tailEnd/>
          </a:ln>
        </p:spPr>
      </p:sp>
      <p:sp>
        <p:nvSpPr>
          <p:cNvPr id="34819"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Attributes are information related to each file. Run length means the number of used</a:t>
            </a:r>
            <a:r>
              <a:rPr lang="en-US" altLang="en-US" baseline="0" dirty="0" smtClean="0"/>
              <a:t> </a:t>
            </a:r>
            <a:r>
              <a:rPr lang="en-US" altLang="en-US" dirty="0" smtClean="0"/>
              <a:t>clusters starting from the first address, without interruption.</a:t>
            </a:r>
            <a:r>
              <a:rPr lang="en-US" altLang="en-US" baseline="0" dirty="0" smtClean="0"/>
              <a:t>  Thus (10,4) means 10-11-12-13. </a:t>
            </a:r>
            <a:r>
              <a:rPr lang="en-US" altLang="en-US" dirty="0" smtClean="0"/>
              <a:t>This form of address</a:t>
            </a:r>
            <a:r>
              <a:rPr lang="en-US" altLang="en-US" baseline="0" dirty="0" smtClean="0"/>
              <a:t> storage </a:t>
            </a:r>
            <a:r>
              <a:rPr lang="en-US" altLang="en-US" dirty="0" smtClean="0"/>
              <a:t>compresses the list of cluster numbers and takes less size, especially if file is not fragmented.</a:t>
            </a:r>
          </a:p>
        </p:txBody>
      </p:sp>
    </p:spTree>
    <p:extLst>
      <p:ext uri="{BB962C8B-B14F-4D97-AF65-F5344CB8AC3E}">
        <p14:creationId xmlns:p14="http://schemas.microsoft.com/office/powerpoint/2010/main" val="1025386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a:solidFill>
              <a:srgbClr val="000000"/>
            </a:solidFill>
            <a:miter lim="800000"/>
            <a:headEnd/>
            <a:tailEnd/>
          </a:ln>
        </p:spPr>
      </p:sp>
      <p:sp>
        <p:nvSpPr>
          <p:cNvPr id="34819"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This is an example MFT record.  The file is stored in three fragments, shown as three runs of cluster numbers: 4 clusters starting from 20, 2 clusters starting from 64, and 3 clusters starting</a:t>
            </a:r>
            <a:r>
              <a:rPr lang="en-US" altLang="en-US" baseline="0" dirty="0" smtClean="0"/>
              <a:t> from 80.  Note that figure uses “blocks” to mean “clusters”.</a:t>
            </a:r>
            <a:endParaRPr lang="en-US" altLang="en-US" dirty="0" smtClean="0"/>
          </a:p>
        </p:txBody>
      </p:sp>
    </p:spTree>
    <p:extLst>
      <p:ext uri="{BB962C8B-B14F-4D97-AF65-F5344CB8AC3E}">
        <p14:creationId xmlns:p14="http://schemas.microsoft.com/office/powerpoint/2010/main" val="51475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a:solidFill>
              <a:srgbClr val="000000"/>
            </a:solidFill>
            <a:miter lim="800000"/>
            <a:headEnd/>
            <a:tailEnd/>
          </a:ln>
        </p:spPr>
      </p:sp>
      <p:sp>
        <p:nvSpPr>
          <p:cNvPr id="34819"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If file is smaller than 1K (e.g. text</a:t>
            </a:r>
            <a:r>
              <a:rPr lang="en-US" altLang="en-US" baseline="0" dirty="0" smtClean="0"/>
              <a:t> file with few lines), it is not efficient to have a record of 1K to store location of these few data, with additional access to get data from disk.  So the data is stored directly in the MFT record.</a:t>
            </a:r>
            <a:endParaRPr lang="en-US" altLang="en-US" dirty="0" smtClean="0"/>
          </a:p>
        </p:txBody>
      </p:sp>
    </p:spTree>
    <p:extLst>
      <p:ext uri="{BB962C8B-B14F-4D97-AF65-F5344CB8AC3E}">
        <p14:creationId xmlns:p14="http://schemas.microsoft.com/office/powerpoint/2010/main" val="2061489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a:solidFill>
              <a:srgbClr val="000000"/>
            </a:solidFill>
            <a:miter lim="800000"/>
            <a:headEnd/>
            <a:tailEnd/>
          </a:ln>
        </p:spPr>
      </p:sp>
      <p:sp>
        <p:nvSpPr>
          <p:cNvPr id="34819"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Bit map idea is similar to that discussed in memory management, </a:t>
            </a:r>
            <a:r>
              <a:rPr lang="en-US" altLang="en-US" dirty="0" smtClean="0"/>
              <a:t>with </a:t>
            </a:r>
            <a:r>
              <a:rPr lang="en-US" altLang="en-US" dirty="0" smtClean="0"/>
              <a:t>a bit for each</a:t>
            </a:r>
            <a:r>
              <a:rPr lang="en-US" altLang="en-US" baseline="0" dirty="0" smtClean="0"/>
              <a:t> cluster indicating if it free (0) or assigned to some file (1).</a:t>
            </a:r>
            <a:endParaRPr lang="en-US" altLang="en-US" dirty="0" smtClean="0"/>
          </a:p>
        </p:txBody>
      </p:sp>
    </p:spTree>
    <p:extLst>
      <p:ext uri="{BB962C8B-B14F-4D97-AF65-F5344CB8AC3E}">
        <p14:creationId xmlns:p14="http://schemas.microsoft.com/office/powerpoint/2010/main" val="1864714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a:solidFill>
              <a:srgbClr val="000000"/>
            </a:solidFill>
            <a:miter lim="800000"/>
            <a:headEnd/>
            <a:tailEnd/>
          </a:ln>
        </p:spPr>
      </p:sp>
      <p:sp>
        <p:nvSpPr>
          <p:cNvPr id="12291"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Another technique to avoid slowing down the system by</a:t>
            </a:r>
            <a:r>
              <a:rPr lang="en-US" altLang="en-US" baseline="0" dirty="0" smtClean="0"/>
              <a:t> long disk access times is the technique of disk caching.  Note that blocks are brought to “disk cache” area in main memory, not in cache memory. </a:t>
            </a:r>
            <a:endParaRPr lang="en-US" altLang="en-US" dirty="0" smtClean="0"/>
          </a:p>
        </p:txBody>
      </p:sp>
    </p:spTree>
    <p:extLst>
      <p:ext uri="{BB962C8B-B14F-4D97-AF65-F5344CB8AC3E}">
        <p14:creationId xmlns:p14="http://schemas.microsoft.com/office/powerpoint/2010/main" val="4283642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a:solidFill>
              <a:srgbClr val="000000"/>
            </a:solidFill>
            <a:miter lim="800000"/>
            <a:headEnd/>
            <a:tailEnd/>
          </a:ln>
        </p:spPr>
      </p:sp>
      <p:sp>
        <p:nvSpPr>
          <p:cNvPr id="12291"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mtClean="0"/>
          </a:p>
        </p:txBody>
      </p:sp>
    </p:spTree>
    <p:extLst>
      <p:ext uri="{BB962C8B-B14F-4D97-AF65-F5344CB8AC3E}">
        <p14:creationId xmlns:p14="http://schemas.microsoft.com/office/powerpoint/2010/main" val="1350442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31" y="2347914"/>
            <a:ext cx="8567976" cy="16208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12650" y="4283075"/>
            <a:ext cx="7055326" cy="1931988"/>
          </a:xfrm>
          <a:prstGeom prst="rect">
            <a:avLst/>
          </a:prstGeom>
        </p:spPr>
        <p:txBody>
          <a:bodyPr/>
          <a:lstStyle>
            <a:lvl1pPr marL="0" indent="0" algn="ctr">
              <a:buNone/>
              <a:defRPr/>
            </a:lvl1pPr>
            <a:lvl2pPr marL="457109" indent="0" algn="ctr">
              <a:buNone/>
              <a:defRPr/>
            </a:lvl2pPr>
            <a:lvl3pPr marL="914217" indent="0" algn="ctr">
              <a:buNone/>
              <a:defRPr/>
            </a:lvl3pPr>
            <a:lvl4pPr marL="1371326" indent="0" algn="ctr">
              <a:buNone/>
              <a:defRPr/>
            </a:lvl4pPr>
            <a:lvl5pPr marL="1828434" indent="0" algn="ctr">
              <a:buNone/>
              <a:defRPr/>
            </a:lvl5pPr>
            <a:lvl6pPr marL="2285543" indent="0" algn="ctr">
              <a:buNone/>
              <a:defRPr/>
            </a:lvl6pPr>
            <a:lvl7pPr marL="2742651" indent="0" algn="ctr">
              <a:buNone/>
              <a:defRPr/>
            </a:lvl7pPr>
            <a:lvl8pPr marL="3199760" indent="0" algn="ctr">
              <a:buNone/>
              <a:defRPr/>
            </a:lvl8pPr>
            <a:lvl9pPr marL="365686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68758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4746" y="303214"/>
            <a:ext cx="9071135" cy="1258887"/>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4746" y="1763713"/>
            <a:ext cx="9071135" cy="49895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376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9287" y="303213"/>
            <a:ext cx="2266593" cy="64500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746" y="303213"/>
            <a:ext cx="6652166" cy="64500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9255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746" y="303214"/>
            <a:ext cx="9071135" cy="125888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04746" y="1763713"/>
            <a:ext cx="9071135" cy="49895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38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800" y="4857751"/>
            <a:ext cx="8566389" cy="1501775"/>
          </a:xfrm>
          <a:prstGeom prst="rect">
            <a:avLst/>
          </a:prstGeom>
        </p:spPr>
        <p:txBody>
          <a:bodyPr anchor="t"/>
          <a:lstStyle>
            <a:lvl1pPr algn="l">
              <a:defRPr sz="3999" b="1" cap="all"/>
            </a:lvl1pPr>
          </a:lstStyle>
          <a:p>
            <a:r>
              <a:rPr lang="en-US" smtClean="0"/>
              <a:t>Click to edit Master title style</a:t>
            </a:r>
            <a:endParaRPr lang="en-US"/>
          </a:p>
        </p:txBody>
      </p:sp>
      <p:sp>
        <p:nvSpPr>
          <p:cNvPr id="3" name="Text Placeholder 2"/>
          <p:cNvSpPr>
            <a:spLocks noGrp="1"/>
          </p:cNvSpPr>
          <p:nvPr>
            <p:ph type="body" idx="1"/>
          </p:nvPr>
        </p:nvSpPr>
        <p:spPr>
          <a:xfrm>
            <a:off x="796800" y="3203576"/>
            <a:ext cx="8566389" cy="1654175"/>
          </a:xfrm>
          <a:prstGeom prst="rect">
            <a:avLst/>
          </a:prstGeom>
        </p:spPr>
        <p:txBody>
          <a:bodyPr anchor="b"/>
          <a:lstStyle>
            <a:lvl1pPr marL="0" indent="0">
              <a:buNone/>
              <a:defRPr sz="2000"/>
            </a:lvl1pPr>
            <a:lvl2pPr marL="457109" indent="0">
              <a:buNone/>
              <a:defRPr sz="1800"/>
            </a:lvl2pPr>
            <a:lvl3pPr marL="914217" indent="0">
              <a:buNone/>
              <a:defRPr sz="1600"/>
            </a:lvl3pPr>
            <a:lvl4pPr marL="1371326" indent="0">
              <a:buNone/>
              <a:defRPr sz="1400"/>
            </a:lvl4pPr>
            <a:lvl5pPr marL="1828434" indent="0">
              <a:buNone/>
              <a:defRPr sz="1400"/>
            </a:lvl5pPr>
            <a:lvl6pPr marL="2285543" indent="0">
              <a:buNone/>
              <a:defRPr sz="1400"/>
            </a:lvl6pPr>
            <a:lvl7pPr marL="2742651" indent="0">
              <a:buNone/>
              <a:defRPr sz="1400"/>
            </a:lvl7pPr>
            <a:lvl8pPr marL="3199760" indent="0">
              <a:buNone/>
              <a:defRPr sz="1400"/>
            </a:lvl8pPr>
            <a:lvl9pPr marL="3656868" indent="0">
              <a:buNone/>
              <a:defRPr sz="1400"/>
            </a:lvl9pPr>
          </a:lstStyle>
          <a:p>
            <a:pPr lvl="0"/>
            <a:r>
              <a:rPr lang="en-US" smtClean="0"/>
              <a:t>Click to edit Master text styles</a:t>
            </a:r>
          </a:p>
        </p:txBody>
      </p:sp>
    </p:spTree>
    <p:extLst>
      <p:ext uri="{BB962C8B-B14F-4D97-AF65-F5344CB8AC3E}">
        <p14:creationId xmlns:p14="http://schemas.microsoft.com/office/powerpoint/2010/main" val="282518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4746" y="303214"/>
            <a:ext cx="9071135" cy="125888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4746" y="1763713"/>
            <a:ext cx="4458586" cy="4989512"/>
          </a:xfrm>
          <a:prstGeom prst="rect">
            <a:avLst/>
          </a:prstGeo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5708" y="1763713"/>
            <a:ext cx="4460173" cy="4989512"/>
          </a:xfrm>
          <a:prstGeom prst="rect">
            <a:avLst/>
          </a:prstGeo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215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746" y="303214"/>
            <a:ext cx="9071135" cy="1258887"/>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746" y="1692275"/>
            <a:ext cx="4452237" cy="704850"/>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746" y="2397125"/>
            <a:ext cx="4452237"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469" y="1692275"/>
            <a:ext cx="4455411" cy="704850"/>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0469" y="2397125"/>
            <a:ext cx="4455411"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72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4746" y="303214"/>
            <a:ext cx="9071135" cy="125888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23794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46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745" y="301626"/>
            <a:ext cx="3315766" cy="127952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143" y="301625"/>
            <a:ext cx="5634738" cy="6451600"/>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745" y="1581151"/>
            <a:ext cx="3315766" cy="5172075"/>
          </a:xfrm>
          <a:prstGeom prst="rect">
            <a:avLst/>
          </a:prstGeo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en-US" smtClean="0"/>
              <a:t>Click to edit Master text styles</a:t>
            </a:r>
          </a:p>
        </p:txBody>
      </p:sp>
    </p:spTree>
    <p:extLst>
      <p:ext uri="{BB962C8B-B14F-4D97-AF65-F5344CB8AC3E}">
        <p14:creationId xmlns:p14="http://schemas.microsoft.com/office/powerpoint/2010/main" val="2654941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127" y="5291139"/>
            <a:ext cx="6047423" cy="62547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127" y="674689"/>
            <a:ext cx="6047423" cy="453707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pPr lvl="0"/>
            <a:endParaRPr lang="en-US" noProof="0" dirty="0" smtClean="0"/>
          </a:p>
        </p:txBody>
      </p:sp>
      <p:sp>
        <p:nvSpPr>
          <p:cNvPr id="4" name="Text Placeholder 3"/>
          <p:cNvSpPr>
            <a:spLocks noGrp="1"/>
          </p:cNvSpPr>
          <p:nvPr>
            <p:ph type="body" sz="half" idx="2"/>
          </p:nvPr>
        </p:nvSpPr>
        <p:spPr>
          <a:xfrm>
            <a:off x="1976127" y="5916613"/>
            <a:ext cx="6047423" cy="887412"/>
          </a:xfrm>
          <a:prstGeom prst="rect">
            <a:avLst/>
          </a:prstGeo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en-US" smtClean="0"/>
              <a:t>Click to edit Master text styles</a:t>
            </a:r>
          </a:p>
        </p:txBody>
      </p:sp>
    </p:spTree>
    <p:extLst>
      <p:ext uri="{BB962C8B-B14F-4D97-AF65-F5344CB8AC3E}">
        <p14:creationId xmlns:p14="http://schemas.microsoft.com/office/powerpoint/2010/main" val="307973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173" rtl="0" eaLnBrk="0" fontAlgn="base" hangingPunct="0">
        <a:spcBef>
          <a:spcPct val="0"/>
        </a:spcBef>
        <a:spcAft>
          <a:spcPct val="0"/>
        </a:spcAft>
        <a:buClr>
          <a:srgbClr val="000000"/>
        </a:buClr>
        <a:buSzPct val="45000"/>
        <a:buFont typeface="StarBats"/>
        <a:defRPr sz="4399">
          <a:solidFill>
            <a:srgbClr val="000000"/>
          </a:solidFill>
          <a:latin typeface="+mj-lt"/>
          <a:ea typeface="+mj-ea"/>
          <a:cs typeface="+mj-cs"/>
        </a:defRPr>
      </a:lvl1pPr>
      <a:lvl2pPr algn="ctr" defTabSz="449173" rtl="0" eaLnBrk="0" fontAlgn="base" hangingPunct="0">
        <a:spcBef>
          <a:spcPct val="0"/>
        </a:spcBef>
        <a:spcAft>
          <a:spcPct val="0"/>
        </a:spcAft>
        <a:buClr>
          <a:srgbClr val="000000"/>
        </a:buClr>
        <a:buSzPct val="45000"/>
        <a:buFont typeface="StarBats"/>
        <a:defRPr sz="4399">
          <a:solidFill>
            <a:srgbClr val="000000"/>
          </a:solidFill>
          <a:latin typeface="Times New Roman" pitchFamily="18" charset="0"/>
        </a:defRPr>
      </a:lvl2pPr>
      <a:lvl3pPr algn="ctr" defTabSz="449173" rtl="0" eaLnBrk="0" fontAlgn="base" hangingPunct="0">
        <a:spcBef>
          <a:spcPct val="0"/>
        </a:spcBef>
        <a:spcAft>
          <a:spcPct val="0"/>
        </a:spcAft>
        <a:buClr>
          <a:srgbClr val="000000"/>
        </a:buClr>
        <a:buSzPct val="45000"/>
        <a:buFont typeface="StarBats"/>
        <a:defRPr sz="4399">
          <a:solidFill>
            <a:srgbClr val="000000"/>
          </a:solidFill>
          <a:latin typeface="Times New Roman" pitchFamily="18" charset="0"/>
        </a:defRPr>
      </a:lvl3pPr>
      <a:lvl4pPr algn="ctr" defTabSz="449173" rtl="0" eaLnBrk="0" fontAlgn="base" hangingPunct="0">
        <a:spcBef>
          <a:spcPct val="0"/>
        </a:spcBef>
        <a:spcAft>
          <a:spcPct val="0"/>
        </a:spcAft>
        <a:buClr>
          <a:srgbClr val="000000"/>
        </a:buClr>
        <a:buSzPct val="45000"/>
        <a:buFont typeface="StarBats"/>
        <a:defRPr sz="4399">
          <a:solidFill>
            <a:srgbClr val="000000"/>
          </a:solidFill>
          <a:latin typeface="Times New Roman" pitchFamily="18" charset="0"/>
        </a:defRPr>
      </a:lvl4pPr>
      <a:lvl5pPr algn="ctr" defTabSz="449173" rtl="0" eaLnBrk="0" fontAlgn="base" hangingPunct="0">
        <a:spcBef>
          <a:spcPct val="0"/>
        </a:spcBef>
        <a:spcAft>
          <a:spcPct val="0"/>
        </a:spcAft>
        <a:buClr>
          <a:srgbClr val="000000"/>
        </a:buClr>
        <a:buSzPct val="45000"/>
        <a:buFont typeface="StarBats"/>
        <a:defRPr sz="4399">
          <a:solidFill>
            <a:srgbClr val="000000"/>
          </a:solidFill>
          <a:latin typeface="Times New Roman" pitchFamily="18" charset="0"/>
        </a:defRPr>
      </a:lvl5pPr>
      <a:lvl6pPr marL="1896684" algn="l" defTabSz="449173" rtl="0" eaLnBrk="0" fontAlgn="base" hangingPunct="0">
        <a:spcBef>
          <a:spcPct val="0"/>
        </a:spcBef>
        <a:spcAft>
          <a:spcPct val="0"/>
        </a:spcAft>
        <a:buClr>
          <a:srgbClr val="000000"/>
        </a:buClr>
        <a:buSzPct val="45000"/>
        <a:buFont typeface="StarBats" pitchFamily="10" charset="2"/>
        <a:defRPr sz="4399">
          <a:solidFill>
            <a:srgbClr val="000000"/>
          </a:solidFill>
          <a:latin typeface="Times New Roman" pitchFamily="18" charset="0"/>
        </a:defRPr>
      </a:lvl6pPr>
      <a:lvl7pPr marL="2353792" algn="l" defTabSz="449173" rtl="0" eaLnBrk="0" fontAlgn="base" hangingPunct="0">
        <a:spcBef>
          <a:spcPct val="0"/>
        </a:spcBef>
        <a:spcAft>
          <a:spcPct val="0"/>
        </a:spcAft>
        <a:buClr>
          <a:srgbClr val="000000"/>
        </a:buClr>
        <a:buSzPct val="45000"/>
        <a:buFont typeface="StarBats" pitchFamily="10" charset="2"/>
        <a:defRPr sz="4399">
          <a:solidFill>
            <a:srgbClr val="000000"/>
          </a:solidFill>
          <a:latin typeface="Times New Roman" pitchFamily="18" charset="0"/>
        </a:defRPr>
      </a:lvl7pPr>
      <a:lvl8pPr marL="2810901" algn="l" defTabSz="449173" rtl="0" eaLnBrk="0" fontAlgn="base" hangingPunct="0">
        <a:spcBef>
          <a:spcPct val="0"/>
        </a:spcBef>
        <a:spcAft>
          <a:spcPct val="0"/>
        </a:spcAft>
        <a:buClr>
          <a:srgbClr val="000000"/>
        </a:buClr>
        <a:buSzPct val="45000"/>
        <a:buFont typeface="StarBats" pitchFamily="10" charset="2"/>
        <a:defRPr sz="4399">
          <a:solidFill>
            <a:srgbClr val="000000"/>
          </a:solidFill>
          <a:latin typeface="Times New Roman" pitchFamily="18" charset="0"/>
        </a:defRPr>
      </a:lvl8pPr>
      <a:lvl9pPr marL="3268009" algn="l" defTabSz="449173" rtl="0" eaLnBrk="0" fontAlgn="base" hangingPunct="0">
        <a:spcBef>
          <a:spcPct val="0"/>
        </a:spcBef>
        <a:spcAft>
          <a:spcPct val="0"/>
        </a:spcAft>
        <a:buClr>
          <a:srgbClr val="000000"/>
        </a:buClr>
        <a:buSzPct val="45000"/>
        <a:buFont typeface="StarBats" pitchFamily="10" charset="2"/>
        <a:defRPr sz="4399">
          <a:solidFill>
            <a:srgbClr val="000000"/>
          </a:solidFill>
          <a:latin typeface="Times New Roman" pitchFamily="18" charset="0"/>
        </a:defRPr>
      </a:lvl9pPr>
    </p:titleStyle>
    <p:bodyStyle>
      <a:lvl1pPr marL="431714" indent="-323785" algn="l" defTabSz="449173" rtl="0" eaLnBrk="0" fontAlgn="base" hangingPunct="0">
        <a:spcBef>
          <a:spcPct val="0"/>
        </a:spcBef>
        <a:spcAft>
          <a:spcPts val="1413"/>
        </a:spcAft>
        <a:buClr>
          <a:srgbClr val="000000"/>
        </a:buClr>
        <a:buSzPct val="45000"/>
        <a:buFont typeface="StarBats"/>
        <a:buChar char="&quot;"/>
        <a:defRPr sz="3199">
          <a:solidFill>
            <a:srgbClr val="000000"/>
          </a:solidFill>
          <a:latin typeface="+mn-lt"/>
          <a:ea typeface="+mn-ea"/>
          <a:cs typeface="+mn-cs"/>
        </a:defRPr>
      </a:lvl1pPr>
      <a:lvl2pPr marL="863427" indent="-287281" algn="l" defTabSz="449173" rtl="0" eaLnBrk="0" fontAlgn="base" hangingPunct="0">
        <a:spcBef>
          <a:spcPct val="0"/>
        </a:spcBef>
        <a:spcAft>
          <a:spcPts val="1125"/>
        </a:spcAft>
        <a:buClr>
          <a:srgbClr val="000000"/>
        </a:buClr>
        <a:buSzPct val="75000"/>
        <a:buFont typeface="StarBats"/>
        <a:buChar char=""/>
        <a:defRPr sz="2799">
          <a:solidFill>
            <a:srgbClr val="000000"/>
          </a:solidFill>
          <a:latin typeface="+mn-lt"/>
        </a:defRPr>
      </a:lvl2pPr>
      <a:lvl3pPr marL="1295141" indent="-215857" algn="l" defTabSz="449173" rtl="0" eaLnBrk="0" fontAlgn="base" hangingPunct="0">
        <a:spcBef>
          <a:spcPct val="0"/>
        </a:spcBef>
        <a:spcAft>
          <a:spcPts val="850"/>
        </a:spcAft>
        <a:buClr>
          <a:srgbClr val="000000"/>
        </a:buClr>
        <a:buSzPct val="45000"/>
        <a:buFont typeface="StarBats"/>
        <a:buChar char="&quot;"/>
        <a:defRPr sz="2400">
          <a:solidFill>
            <a:srgbClr val="000000"/>
          </a:solidFill>
          <a:latin typeface="+mn-lt"/>
        </a:defRPr>
      </a:lvl3pPr>
      <a:lvl4pPr marL="1726855" indent="-215857" algn="l" defTabSz="449173" rtl="0" eaLnBrk="0" fontAlgn="base" hangingPunct="0">
        <a:spcBef>
          <a:spcPct val="0"/>
        </a:spcBef>
        <a:spcAft>
          <a:spcPts val="563"/>
        </a:spcAft>
        <a:buClr>
          <a:srgbClr val="000000"/>
        </a:buClr>
        <a:buSzPct val="75000"/>
        <a:buFont typeface="StarBats"/>
        <a:buChar char=""/>
        <a:defRPr sz="2000">
          <a:solidFill>
            <a:srgbClr val="000000"/>
          </a:solidFill>
          <a:latin typeface="+mn-lt"/>
        </a:defRPr>
      </a:lvl4pPr>
      <a:lvl5pPr marL="2158568" indent="-215857" algn="l" defTabSz="449173" rtl="0" eaLnBrk="0" fontAlgn="base" hangingPunct="0">
        <a:spcBef>
          <a:spcPct val="0"/>
        </a:spcBef>
        <a:spcAft>
          <a:spcPts val="275"/>
        </a:spcAft>
        <a:buClr>
          <a:srgbClr val="000000"/>
        </a:buClr>
        <a:buSzPct val="45000"/>
        <a:buFont typeface="StarBats"/>
        <a:buChar char="&quot;"/>
        <a:defRPr sz="2000">
          <a:solidFill>
            <a:srgbClr val="000000"/>
          </a:solidFill>
          <a:latin typeface="+mn-lt"/>
        </a:defRPr>
      </a:lvl5pPr>
      <a:lvl6pPr marL="2615677" indent="-215857" algn="l" defTabSz="449173" rtl="0" eaLnBrk="0" fontAlgn="base" hangingPunct="0">
        <a:spcBef>
          <a:spcPct val="0"/>
        </a:spcBef>
        <a:spcAft>
          <a:spcPts val="275"/>
        </a:spcAft>
        <a:buClr>
          <a:srgbClr val="000000"/>
        </a:buClr>
        <a:buSzPct val="45000"/>
        <a:buFont typeface="StarBats" pitchFamily="10" charset="2"/>
        <a:buChar char="&quot;"/>
        <a:defRPr sz="2000">
          <a:solidFill>
            <a:srgbClr val="000000"/>
          </a:solidFill>
          <a:latin typeface="+mn-lt"/>
        </a:defRPr>
      </a:lvl6pPr>
      <a:lvl7pPr marL="3072785" indent="-215857" algn="l" defTabSz="449173" rtl="0" eaLnBrk="0" fontAlgn="base" hangingPunct="0">
        <a:spcBef>
          <a:spcPct val="0"/>
        </a:spcBef>
        <a:spcAft>
          <a:spcPts val="275"/>
        </a:spcAft>
        <a:buClr>
          <a:srgbClr val="000000"/>
        </a:buClr>
        <a:buSzPct val="45000"/>
        <a:buFont typeface="StarBats" pitchFamily="10" charset="2"/>
        <a:buChar char="&quot;"/>
        <a:defRPr sz="2000">
          <a:solidFill>
            <a:srgbClr val="000000"/>
          </a:solidFill>
          <a:latin typeface="+mn-lt"/>
        </a:defRPr>
      </a:lvl7pPr>
      <a:lvl8pPr marL="3529894" indent="-215857" algn="l" defTabSz="449173" rtl="0" eaLnBrk="0" fontAlgn="base" hangingPunct="0">
        <a:spcBef>
          <a:spcPct val="0"/>
        </a:spcBef>
        <a:spcAft>
          <a:spcPts val="275"/>
        </a:spcAft>
        <a:buClr>
          <a:srgbClr val="000000"/>
        </a:buClr>
        <a:buSzPct val="45000"/>
        <a:buFont typeface="StarBats" pitchFamily="10" charset="2"/>
        <a:buChar char="&quot;"/>
        <a:defRPr sz="2000">
          <a:solidFill>
            <a:srgbClr val="000000"/>
          </a:solidFill>
          <a:latin typeface="+mn-lt"/>
        </a:defRPr>
      </a:lvl8pPr>
      <a:lvl9pPr marL="3987002" indent="-215857" algn="l" defTabSz="449173" rtl="0" eaLnBrk="0" fontAlgn="base" hangingPunct="0">
        <a:spcBef>
          <a:spcPct val="0"/>
        </a:spcBef>
        <a:spcAft>
          <a:spcPts val="275"/>
        </a:spcAft>
        <a:buClr>
          <a:srgbClr val="000000"/>
        </a:buClr>
        <a:buSzPct val="45000"/>
        <a:buFont typeface="StarBats" pitchFamily="10" charset="2"/>
        <a:buChar char="&quot;"/>
        <a:defRPr sz="2000">
          <a:solidFill>
            <a:srgbClr val="000000"/>
          </a:solidFill>
          <a:latin typeface="+mn-lt"/>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audio" Target="../media/media10.mp3"/><Relationship Id="rId2" Type="http://schemas.microsoft.com/office/2007/relationships/media" Target="../media/media10.mp3"/><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media" Target="../media/media11.mp3"/><Relationship Id="rId7" Type="http://schemas.openxmlformats.org/officeDocument/2006/relationships/image" Target="../media/image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audio" Target="../media/media11.mp3"/></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1.png"/><Relationship Id="rId5" Type="http://schemas.openxmlformats.org/officeDocument/2006/relationships/image" Target="../media/image6.emf"/><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1.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1.png"/><Relationship Id="rId5" Type="http://schemas.openxmlformats.org/officeDocument/2006/relationships/image" Target="../media/image7.emf"/><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p3"/><Relationship Id="rId1" Type="http://schemas.microsoft.com/office/2007/relationships/media" Target="../media/media16.mp3"/><Relationship Id="rId5" Type="http://schemas.openxmlformats.org/officeDocument/2006/relationships/image" Target="../media/image1.png"/><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mp3"/><Relationship Id="rId1" Type="http://schemas.microsoft.com/office/2007/relationships/media" Target="../media/media18.mp3"/><Relationship Id="rId5" Type="http://schemas.openxmlformats.org/officeDocument/2006/relationships/image" Target="../media/image1.png"/><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mp3"/><Relationship Id="rId1" Type="http://schemas.microsoft.com/office/2007/relationships/media" Target="../media/media19.mp3"/><Relationship Id="rId6" Type="http://schemas.openxmlformats.org/officeDocument/2006/relationships/image" Target="../media/image1.png"/><Relationship Id="rId5" Type="http://schemas.openxmlformats.org/officeDocument/2006/relationships/image" Target="../media/image9.emf"/><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32046" y="1383300"/>
            <a:ext cx="9341626" cy="3040484"/>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4" name="TextBox 3"/>
          <p:cNvSpPr txBox="1"/>
          <p:nvPr/>
        </p:nvSpPr>
        <p:spPr>
          <a:xfrm>
            <a:off x="497820" y="1413112"/>
            <a:ext cx="977191" cy="369332"/>
          </a:xfrm>
          <a:prstGeom prst="rect">
            <a:avLst/>
          </a:prstGeom>
          <a:noFill/>
        </p:spPr>
        <p:txBody>
          <a:bodyPr wrap="none" rtlCol="0">
            <a:spAutoFit/>
          </a:bodyPr>
          <a:lstStyle/>
          <a:p>
            <a:r>
              <a:rPr lang="en-US" u="sng" dirty="0">
                <a:solidFill>
                  <a:srgbClr val="002060"/>
                </a:solidFill>
                <a:latin typeface="Calibri" panose="020F0502020204030204" pitchFamily="34" charset="0"/>
              </a:rPr>
              <a:t>Example</a:t>
            </a:r>
            <a:endParaRPr lang="en-GB" u="sng" dirty="0">
              <a:solidFill>
                <a:srgbClr val="002060"/>
              </a:solidFill>
              <a:latin typeface="Calibri" panose="020F0502020204030204" pitchFamily="34" charset="0"/>
            </a:endParaRPr>
          </a:p>
        </p:txBody>
      </p:sp>
      <p:sp>
        <p:nvSpPr>
          <p:cNvPr id="7" name="TextBox 6"/>
          <p:cNvSpPr txBox="1"/>
          <p:nvPr/>
        </p:nvSpPr>
        <p:spPr>
          <a:xfrm>
            <a:off x="555735" y="1840500"/>
            <a:ext cx="8953980" cy="2585323"/>
          </a:xfrm>
          <a:prstGeom prst="rect">
            <a:avLst/>
          </a:prstGeom>
          <a:noFill/>
        </p:spPr>
        <p:txBody>
          <a:bodyPr wrap="square" rtlCol="0">
            <a:spAutoFit/>
          </a:bodyPr>
          <a:lstStyle/>
          <a:p>
            <a:pPr algn="just"/>
            <a:r>
              <a:rPr lang="en-US" dirty="0">
                <a:latin typeface="Calibri" panose="020F0502020204030204" pitchFamily="34" charset="0"/>
              </a:rPr>
              <a:t>A UNIX system has a hard disk with a block size of 2 Kbytes. This system keeps track of disk space assignment using </a:t>
            </a:r>
            <a:r>
              <a:rPr lang="en-US" dirty="0" err="1">
                <a:latin typeface="Calibri" panose="020F0502020204030204" pitchFamily="34" charset="0"/>
              </a:rPr>
              <a:t>i</a:t>
            </a:r>
            <a:r>
              <a:rPr lang="en-US" dirty="0">
                <a:latin typeface="Calibri" panose="020F0502020204030204" pitchFamily="34" charset="0"/>
              </a:rPr>
              <a:t>-nodes containing 10 direct pointers as well as pointers for single and double indirect addressing.  Assume that block addresses are 4-bytes long.</a:t>
            </a:r>
            <a:endParaRPr lang="en-GB" dirty="0">
              <a:latin typeface="Calibri" panose="020F0502020204030204" pitchFamily="34" charset="0"/>
            </a:endParaRPr>
          </a:p>
          <a:p>
            <a:pPr algn="just"/>
            <a:r>
              <a:rPr lang="en-US" dirty="0">
                <a:latin typeface="Calibri" panose="020F0502020204030204" pitchFamily="34" charset="0"/>
              </a:rPr>
              <a:t> </a:t>
            </a:r>
            <a:endParaRPr lang="en-GB" dirty="0">
              <a:latin typeface="Calibri" panose="020F0502020204030204" pitchFamily="34" charset="0"/>
            </a:endParaRPr>
          </a:p>
          <a:p>
            <a:pPr algn="just"/>
            <a:r>
              <a:rPr lang="en-US" b="1" dirty="0">
                <a:latin typeface="Calibri" panose="020F0502020204030204" pitchFamily="34" charset="0"/>
              </a:rPr>
              <a:t>a)</a:t>
            </a:r>
            <a:r>
              <a:rPr lang="en-US" dirty="0">
                <a:latin typeface="Calibri" panose="020F0502020204030204" pitchFamily="34" charset="0"/>
              </a:rPr>
              <a:t> Find the maximum file size in the above disk.</a:t>
            </a:r>
            <a:endParaRPr lang="en-GB" dirty="0">
              <a:latin typeface="Calibri" panose="020F0502020204030204" pitchFamily="34" charset="0"/>
            </a:endParaRPr>
          </a:p>
          <a:p>
            <a:pPr algn="just"/>
            <a:r>
              <a:rPr lang="en-US" b="1" dirty="0">
                <a:latin typeface="Calibri" panose="020F0502020204030204" pitchFamily="34" charset="0"/>
              </a:rPr>
              <a:t>b)</a:t>
            </a:r>
            <a:r>
              <a:rPr lang="en-US" dirty="0">
                <a:latin typeface="Calibri" panose="020F0502020204030204" pitchFamily="34" charset="0"/>
              </a:rPr>
              <a:t> If a file of 8221 Kbytes is stored in the above disk, find the corresponding wasted disk space. </a:t>
            </a:r>
            <a:endParaRPr lang="en-GB" dirty="0">
              <a:latin typeface="Calibri" panose="020F0502020204030204" pitchFamily="34" charset="0"/>
            </a:endParaRPr>
          </a:p>
          <a:p>
            <a:pPr algn="just"/>
            <a:r>
              <a:rPr lang="en-US" b="1" dirty="0">
                <a:latin typeface="Calibri" panose="020F0502020204030204" pitchFamily="34" charset="0"/>
              </a:rPr>
              <a:t>c)</a:t>
            </a:r>
            <a:r>
              <a:rPr lang="en-US" dirty="0">
                <a:latin typeface="Calibri" panose="020F0502020204030204" pitchFamily="34" charset="0"/>
              </a:rPr>
              <a:t> What are the number of disk accesses required to open this file?  Make any necessary assumptions.</a:t>
            </a:r>
            <a:endParaRPr lang="en-GB" dirty="0">
              <a:latin typeface="Calibri" panose="020F0502020204030204" pitchFamily="34" charset="0"/>
            </a:endParaRPr>
          </a:p>
        </p:txBody>
      </p:sp>
      <p:grpSp>
        <p:nvGrpSpPr>
          <p:cNvPr id="8" name="Group 7"/>
          <p:cNvGrpSpPr/>
          <p:nvPr/>
        </p:nvGrpSpPr>
        <p:grpSpPr>
          <a:xfrm>
            <a:off x="309535" y="7067164"/>
            <a:ext cx="9435887" cy="396814"/>
            <a:chOff x="292620" y="6222297"/>
            <a:chExt cx="8561414" cy="360040"/>
          </a:xfrm>
        </p:grpSpPr>
        <p:sp>
          <p:nvSpPr>
            <p:cNvPr id="9" name="Rectangle 8"/>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a:t>
              </a:r>
              <a:r>
                <a:rPr lang="en-US" sz="1600" i="1" dirty="0" smtClean="0">
                  <a:solidFill>
                    <a:schemeClr val="bg1"/>
                  </a:solidFill>
                  <a:latin typeface="Calibri" panose="020F0502020204030204" pitchFamily="34" charset="0"/>
                </a:rPr>
                <a:t>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13</a:t>
              </a:r>
              <a:endParaRPr lang="en-GB" sz="1600" i="1" dirty="0">
                <a:solidFill>
                  <a:schemeClr val="bg1"/>
                </a:solidFill>
                <a:latin typeface="Calibri" panose="020F0502020204030204" pitchFamily="34" charset="0"/>
              </a:endParaRPr>
            </a:p>
          </p:txBody>
        </p:sp>
        <p:sp>
          <p:nvSpPr>
            <p:cNvPr id="13"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2019</a:t>
              </a:r>
            </a:p>
          </p:txBody>
        </p:sp>
      </p:grpSp>
      <p:sp>
        <p:nvSpPr>
          <p:cNvPr id="14" name="Rectangle 13"/>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Box 8"/>
          <p:cNvSpPr txBox="1">
            <a:spLocks noChangeArrowheads="1"/>
          </p:cNvSpPr>
          <p:nvPr/>
        </p:nvSpPr>
        <p:spPr bwMode="auto">
          <a:xfrm>
            <a:off x="566145" y="478076"/>
            <a:ext cx="3862602" cy="580086"/>
          </a:xfrm>
          <a:prstGeom prst="rect">
            <a:avLst/>
          </a:prstGeom>
          <a:noFill/>
          <a:ln w="9525">
            <a:noFill/>
            <a:miter lim="800000"/>
            <a:headEnd/>
            <a:tailEnd/>
          </a:ln>
        </p:spPr>
        <p:txBody>
          <a:bodyPr wrap="none" lIns="86872" tIns="43436" rIns="86872" bIns="43436">
            <a:spAutoFit/>
          </a:bodyPr>
          <a:lstStyle/>
          <a:p>
            <a:r>
              <a:rPr lang="en-US" altLang="en-US" sz="3199" dirty="0">
                <a:solidFill>
                  <a:schemeClr val="bg1"/>
                </a:solidFill>
                <a:latin typeface="Calibri" panose="020F0502020204030204" pitchFamily="34" charset="0"/>
                <a:ea typeface="Times New Roman (Arabic)" panose="02020603050405020304" pitchFamily="18" charset="0"/>
                <a:cs typeface="Calibri" panose="020F0502020204030204" pitchFamily="34" charset="0"/>
              </a:rPr>
              <a:t>File Allocation in UNIX</a:t>
            </a:r>
            <a:endParaRPr lang="en-US" sz="3199" dirty="0">
              <a:solidFill>
                <a:schemeClr val="bg1"/>
              </a:solidFill>
              <a:latin typeface="Calibri" panose="020F0502020204030204" pitchFamily="34" charset="0"/>
            </a:endParaRPr>
          </a:p>
        </p:txBody>
      </p:sp>
      <p:sp>
        <p:nvSpPr>
          <p:cNvPr id="5" name="TextBox 4"/>
          <p:cNvSpPr txBox="1"/>
          <p:nvPr/>
        </p:nvSpPr>
        <p:spPr>
          <a:xfrm>
            <a:off x="459696" y="4563992"/>
            <a:ext cx="9213975" cy="2308324"/>
          </a:xfrm>
          <a:prstGeom prst="rect">
            <a:avLst/>
          </a:prstGeom>
          <a:noFill/>
        </p:spPr>
        <p:txBody>
          <a:bodyPr wrap="square" rtlCol="0">
            <a:spAutoFit/>
          </a:bodyPr>
          <a:lstStyle/>
          <a:p>
            <a:pPr algn="just"/>
            <a:r>
              <a:rPr lang="en-US" sz="2400" dirty="0" smtClean="0">
                <a:latin typeface="Calibri" panose="020F0502020204030204" pitchFamily="34" charset="0"/>
              </a:rPr>
              <a:t>c) To open file we need one disk reading access to read </a:t>
            </a:r>
            <a:r>
              <a:rPr lang="en-US" sz="2400" dirty="0" err="1" smtClean="0">
                <a:latin typeface="Calibri" panose="020F0502020204030204" pitchFamily="34" charset="0"/>
              </a:rPr>
              <a:t>i</a:t>
            </a:r>
            <a:r>
              <a:rPr lang="en-US" sz="2400" dirty="0" smtClean="0">
                <a:latin typeface="Calibri" panose="020F0502020204030204" pitchFamily="34" charset="0"/>
              </a:rPr>
              <a:t>-node, then one to read the single indirect block, then 1+8 to read the double indirect blocks . Thus 11 disk accesses are needed to open the file (data blocks are not counted since question is about “opening” file and not reading or writing its contents). We assumed that file is in current directory so place of its </a:t>
            </a:r>
            <a:r>
              <a:rPr lang="en-US" sz="2400" dirty="0" err="1" smtClean="0">
                <a:latin typeface="Calibri" panose="020F0502020204030204" pitchFamily="34" charset="0"/>
              </a:rPr>
              <a:t>i</a:t>
            </a:r>
            <a:r>
              <a:rPr lang="en-US" sz="2400" dirty="0" smtClean="0">
                <a:latin typeface="Calibri" panose="020F0502020204030204" pitchFamily="34" charset="0"/>
              </a:rPr>
              <a:t>-node is known without need for more accesses.</a:t>
            </a:r>
            <a:endParaRPr lang="en-GB" sz="2400" dirty="0">
              <a:latin typeface="Calibri" panose="020F0502020204030204" pitchFamily="34" charset="0"/>
            </a:endParaRPr>
          </a:p>
        </p:txBody>
      </p:sp>
    </p:spTree>
    <p:extLst>
      <p:ext uri="{BB962C8B-B14F-4D97-AF65-F5344CB8AC3E}">
        <p14:creationId xmlns:p14="http://schemas.microsoft.com/office/powerpoint/2010/main" val="1731082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7"/>
          <p:cNvSpPr>
            <a:spLocks noChangeArrowheads="1"/>
          </p:cNvSpPr>
          <p:nvPr/>
        </p:nvSpPr>
        <p:spPr bwMode="auto">
          <a:xfrm>
            <a:off x="533999" y="1578118"/>
            <a:ext cx="8975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400" dirty="0">
                <a:latin typeface="Calibri" panose="020F0502020204030204" pitchFamily="34" charset="0"/>
              </a:rPr>
              <a:t>Currently accessed disk blocks are stored into a </a:t>
            </a:r>
            <a:r>
              <a:rPr lang="en-US" sz="2400" dirty="0">
                <a:solidFill>
                  <a:srgbClr val="000000"/>
                </a:solidFill>
                <a:highlight>
                  <a:srgbClr val="FFFF00"/>
                </a:highlight>
                <a:latin typeface="Calibri" panose="020F0502020204030204" pitchFamily="34" charset="0"/>
                <a:cs typeface="+mn-cs"/>
              </a:rPr>
              <a:t>cache area in  RAM</a:t>
            </a:r>
            <a:r>
              <a:rPr lang="en-US" altLang="en-US" sz="2400" dirty="0">
                <a:latin typeface="Calibri" panose="020F0502020204030204" pitchFamily="34" charset="0"/>
              </a:rPr>
              <a:t> to increase their access speed.</a:t>
            </a:r>
          </a:p>
        </p:txBody>
      </p:sp>
      <p:sp>
        <p:nvSpPr>
          <p:cNvPr id="7" name="Rectangle 6"/>
          <p:cNvSpPr/>
          <p:nvPr/>
        </p:nvSpPr>
        <p:spPr>
          <a:xfrm>
            <a:off x="290412" y="290369"/>
            <a:ext cx="9474132" cy="952456"/>
          </a:xfrm>
          <a:prstGeom prst="rect">
            <a:avLst/>
          </a:prstGeom>
          <a:solidFill>
            <a:srgbClr val="7DA9D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le 7"/>
          <p:cNvSpPr/>
          <p:nvPr/>
        </p:nvSpPr>
        <p:spPr>
          <a:xfrm>
            <a:off x="596252" y="486717"/>
            <a:ext cx="2132315" cy="550279"/>
          </a:xfrm>
          <a:prstGeom prst="rect">
            <a:avLst/>
          </a:prstGeom>
        </p:spPr>
        <p:txBody>
          <a:bodyPr wrap="none">
            <a:spAutoFit/>
          </a:bodyPr>
          <a:lstStyle/>
          <a:p>
            <a:pPr algn="just"/>
            <a:r>
              <a:rPr lang="en-US" altLang="en-US" sz="2976" dirty="0">
                <a:solidFill>
                  <a:schemeClr val="bg1"/>
                </a:solidFill>
                <a:latin typeface="Calibri" panose="020F0502020204030204" pitchFamily="34" charset="0"/>
              </a:rPr>
              <a:t>Disk Caching</a:t>
            </a:r>
          </a:p>
        </p:txBody>
      </p:sp>
      <p:grpSp>
        <p:nvGrpSpPr>
          <p:cNvPr id="10" name="Group 9"/>
          <p:cNvGrpSpPr/>
          <p:nvPr/>
        </p:nvGrpSpPr>
        <p:grpSpPr>
          <a:xfrm>
            <a:off x="327666" y="6838339"/>
            <a:ext cx="9436878" cy="396857"/>
            <a:chOff x="428624" y="5661248"/>
            <a:chExt cx="8452905" cy="360040"/>
          </a:xfrm>
          <a:solidFill>
            <a:srgbClr val="7DA9DF"/>
          </a:solidFill>
        </p:grpSpPr>
        <p:sp>
          <p:nvSpPr>
            <p:cNvPr id="11" name="Rectangle 10"/>
            <p:cNvSpPr/>
            <p:nvPr/>
          </p:nvSpPr>
          <p:spPr>
            <a:xfrm>
              <a:off x="428624" y="5661248"/>
              <a:ext cx="8452905" cy="360040"/>
            </a:xfrm>
            <a:prstGeom prst="rect">
              <a:avLst/>
            </a:prstGeom>
            <a:grpFill/>
            <a:ln w="3175">
              <a:solidFill>
                <a:srgbClr val="7DA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p:cNvSpPr txBox="1"/>
            <p:nvPr/>
          </p:nvSpPr>
          <p:spPr>
            <a:xfrm>
              <a:off x="7326646" y="5687379"/>
              <a:ext cx="1543377" cy="307146"/>
            </a:xfrm>
            <a:prstGeom prst="rect">
              <a:avLst/>
            </a:prstGeom>
            <a:grpFill/>
            <a:ln w="3175">
              <a:solidFill>
                <a:srgbClr val="7DA9DF"/>
              </a:solidFill>
            </a:ln>
          </p:spPr>
          <p:txBody>
            <a:bodyPr wrap="none">
              <a:spAutoFit/>
            </a:bodyPr>
            <a:lstStyle/>
            <a:p>
              <a:pPr eaLnBrk="1" hangingPunct="1">
                <a:defRPr/>
              </a:pPr>
              <a:r>
                <a:rPr lang="en-US" sz="1600" i="1" dirty="0">
                  <a:solidFill>
                    <a:schemeClr val="bg1"/>
                  </a:solidFill>
                  <a:latin typeface="Calibri" panose="020F0502020204030204" pitchFamily="34" charset="0"/>
                </a:rPr>
                <a:t>Lecture 10- Page </a:t>
              </a:r>
              <a:r>
                <a:rPr lang="en-US" sz="1600" i="1" dirty="0" smtClean="0">
                  <a:solidFill>
                    <a:schemeClr val="bg1"/>
                  </a:solidFill>
                  <a:latin typeface="Calibri" panose="020F0502020204030204" pitchFamily="34" charset="0"/>
                </a:rPr>
                <a:t>5</a:t>
              </a:r>
              <a:endParaRPr lang="en-GB" sz="1600" i="1" dirty="0">
                <a:solidFill>
                  <a:schemeClr val="bg1"/>
                </a:solidFill>
                <a:latin typeface="Calibri" panose="020F0502020204030204" pitchFamily="34" charset="0"/>
              </a:endParaRPr>
            </a:p>
          </p:txBody>
        </p:sp>
        <p:sp>
          <p:nvSpPr>
            <p:cNvPr id="13" name="Text Box 7"/>
            <p:cNvSpPr txBox="1">
              <a:spLocks noChangeArrowheads="1"/>
            </p:cNvSpPr>
            <p:nvPr/>
          </p:nvSpPr>
          <p:spPr bwMode="auto">
            <a:xfrm>
              <a:off x="602580" y="5715577"/>
              <a:ext cx="1600869" cy="223379"/>
            </a:xfrm>
            <a:prstGeom prst="rect">
              <a:avLst/>
            </a:prstGeom>
            <a:grpFill/>
            <a:ln w="3175">
              <a:solidFill>
                <a:srgbClr val="7DA9DF"/>
              </a:solid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pic>
        <p:nvPicPr>
          <p:cNvPr id="2" name="10-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16514" y="532965"/>
            <a:ext cx="609600" cy="609600"/>
          </a:xfrm>
          <a:prstGeom prst="rect">
            <a:avLst/>
          </a:prstGeom>
        </p:spPr>
      </p:pic>
    </p:spTree>
    <p:extLst>
      <p:ext uri="{BB962C8B-B14F-4D97-AF65-F5344CB8AC3E}">
        <p14:creationId xmlns:p14="http://schemas.microsoft.com/office/powerpoint/2010/main" val="1001094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2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7"/>
          <p:cNvSpPr>
            <a:spLocks noChangeArrowheads="1"/>
          </p:cNvSpPr>
          <p:nvPr/>
        </p:nvSpPr>
        <p:spPr bwMode="auto">
          <a:xfrm>
            <a:off x="533999" y="1578118"/>
            <a:ext cx="8975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a:latin typeface="Calibri" panose="020F0502020204030204" pitchFamily="34" charset="0"/>
              </a:rPr>
              <a:t>Currently accessed disk blocks are stored into a cache area in  RAM to increase their access speed.</a:t>
            </a:r>
          </a:p>
        </p:txBody>
      </p:sp>
      <p:sp>
        <p:nvSpPr>
          <p:cNvPr id="6" name="Rectangle 91"/>
          <p:cNvSpPr>
            <a:spLocks noChangeArrowheads="1"/>
          </p:cNvSpPr>
          <p:nvPr/>
        </p:nvSpPr>
        <p:spPr bwMode="auto">
          <a:xfrm>
            <a:off x="567846" y="2837998"/>
            <a:ext cx="894185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400" dirty="0">
                <a:solidFill>
                  <a:srgbClr val="000000"/>
                </a:solidFill>
                <a:latin typeface="Calibri" panose="020F0502020204030204" pitchFamily="34" charset="0"/>
              </a:rPr>
              <a:t>When a disk block is accessed, </a:t>
            </a:r>
            <a:r>
              <a:rPr lang="en-US" altLang="en-US" sz="2400" dirty="0" smtClean="0">
                <a:solidFill>
                  <a:srgbClr val="000000"/>
                </a:solidFill>
                <a:latin typeface="Calibri" panose="020F0502020204030204" pitchFamily="34" charset="0"/>
              </a:rPr>
              <a:t>system looks for it first in </a:t>
            </a:r>
            <a:r>
              <a:rPr lang="en-US" altLang="en-US" sz="2400" dirty="0">
                <a:solidFill>
                  <a:srgbClr val="000000"/>
                </a:solidFill>
                <a:latin typeface="Calibri" panose="020F0502020204030204" pitchFamily="34" charset="0"/>
              </a:rPr>
              <a:t>cache.  If </a:t>
            </a:r>
            <a:r>
              <a:rPr lang="en-US" sz="2400" dirty="0">
                <a:solidFill>
                  <a:srgbClr val="000000"/>
                </a:solidFill>
                <a:highlight>
                  <a:srgbClr val="FFFF00"/>
                </a:highlight>
                <a:latin typeface="Calibri" panose="020F0502020204030204" pitchFamily="34" charset="0"/>
                <a:cs typeface="+mn-cs"/>
              </a:rPr>
              <a:t>missed</a:t>
            </a:r>
            <a:r>
              <a:rPr lang="en-US" altLang="en-US" sz="2400" dirty="0">
                <a:solidFill>
                  <a:srgbClr val="000000"/>
                </a:solidFill>
                <a:latin typeface="Calibri" panose="020F0502020204030204" pitchFamily="34" charset="0"/>
              </a:rPr>
              <a:t>, block is fetched from disk.</a:t>
            </a:r>
          </a:p>
        </p:txBody>
      </p:sp>
      <p:sp>
        <p:nvSpPr>
          <p:cNvPr id="8" name="Rectangle 7"/>
          <p:cNvSpPr/>
          <p:nvPr/>
        </p:nvSpPr>
        <p:spPr>
          <a:xfrm>
            <a:off x="290412" y="290369"/>
            <a:ext cx="9474132" cy="952456"/>
          </a:xfrm>
          <a:prstGeom prst="rect">
            <a:avLst/>
          </a:prstGeom>
          <a:solidFill>
            <a:srgbClr val="7DA9D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a:off x="596252" y="486717"/>
            <a:ext cx="2132315" cy="550279"/>
          </a:xfrm>
          <a:prstGeom prst="rect">
            <a:avLst/>
          </a:prstGeom>
        </p:spPr>
        <p:txBody>
          <a:bodyPr wrap="none">
            <a:spAutoFit/>
          </a:bodyPr>
          <a:lstStyle/>
          <a:p>
            <a:pPr algn="just"/>
            <a:r>
              <a:rPr lang="en-US" altLang="en-US" sz="2976" dirty="0">
                <a:solidFill>
                  <a:schemeClr val="bg1"/>
                </a:solidFill>
                <a:latin typeface="Calibri" panose="020F0502020204030204" pitchFamily="34" charset="0"/>
              </a:rPr>
              <a:t>Disk Caching</a:t>
            </a:r>
          </a:p>
        </p:txBody>
      </p:sp>
      <p:grpSp>
        <p:nvGrpSpPr>
          <p:cNvPr id="11" name="Group 10"/>
          <p:cNvGrpSpPr/>
          <p:nvPr/>
        </p:nvGrpSpPr>
        <p:grpSpPr>
          <a:xfrm>
            <a:off x="327666" y="6838339"/>
            <a:ext cx="9436878" cy="396857"/>
            <a:chOff x="428624" y="5661248"/>
            <a:chExt cx="8452905" cy="360040"/>
          </a:xfrm>
          <a:solidFill>
            <a:srgbClr val="7DA9DF"/>
          </a:solidFill>
        </p:grpSpPr>
        <p:sp>
          <p:nvSpPr>
            <p:cNvPr id="12" name="Rectangle 11"/>
            <p:cNvSpPr/>
            <p:nvPr/>
          </p:nvSpPr>
          <p:spPr>
            <a:xfrm>
              <a:off x="428624" y="5661248"/>
              <a:ext cx="8452905" cy="360040"/>
            </a:xfrm>
            <a:prstGeom prst="rect">
              <a:avLst/>
            </a:prstGeom>
            <a:grpFill/>
            <a:ln w="3175">
              <a:solidFill>
                <a:srgbClr val="7DA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ndParaRPr>
            </a:p>
          </p:txBody>
        </p:sp>
        <p:sp>
          <p:nvSpPr>
            <p:cNvPr id="13" name="TextBox 12"/>
            <p:cNvSpPr txBox="1"/>
            <p:nvPr/>
          </p:nvSpPr>
          <p:spPr>
            <a:xfrm>
              <a:off x="7326646" y="5687379"/>
              <a:ext cx="1543377" cy="307146"/>
            </a:xfrm>
            <a:prstGeom prst="rect">
              <a:avLst/>
            </a:prstGeom>
            <a:grpFill/>
            <a:ln w="3175">
              <a:solidFill>
                <a:srgbClr val="7DA9DF"/>
              </a:solidFill>
            </a:ln>
          </p:spPr>
          <p:txBody>
            <a:bodyPr wrap="none">
              <a:spAutoFit/>
            </a:bodyPr>
            <a:lstStyle/>
            <a:p>
              <a:pPr eaLnBrk="1" hangingPunct="1">
                <a:defRPr/>
              </a:pPr>
              <a:r>
                <a:rPr lang="en-US" sz="1600" i="1" dirty="0">
                  <a:solidFill>
                    <a:schemeClr val="bg1"/>
                  </a:solidFill>
                  <a:latin typeface="Calibri" panose="020F0502020204030204" pitchFamily="34" charset="0"/>
                </a:rPr>
                <a:t>Lecture 10- Page </a:t>
              </a:r>
              <a:r>
                <a:rPr lang="en-US" sz="1600" i="1" dirty="0" smtClean="0">
                  <a:solidFill>
                    <a:schemeClr val="bg1"/>
                  </a:solidFill>
                  <a:latin typeface="Calibri" panose="020F0502020204030204" pitchFamily="34" charset="0"/>
                </a:rPr>
                <a:t>5</a:t>
              </a:r>
              <a:endParaRPr lang="en-GB" sz="1600" i="1" dirty="0">
                <a:solidFill>
                  <a:schemeClr val="bg1"/>
                </a:solidFill>
                <a:latin typeface="Calibri" panose="020F0502020204030204" pitchFamily="34" charset="0"/>
              </a:endParaRPr>
            </a:p>
          </p:txBody>
        </p:sp>
        <p:sp>
          <p:nvSpPr>
            <p:cNvPr id="17" name="Text Box 7"/>
            <p:cNvSpPr txBox="1">
              <a:spLocks noChangeArrowheads="1"/>
            </p:cNvSpPr>
            <p:nvPr/>
          </p:nvSpPr>
          <p:spPr bwMode="auto">
            <a:xfrm>
              <a:off x="602580" y="5715577"/>
              <a:ext cx="1600869" cy="223379"/>
            </a:xfrm>
            <a:prstGeom prst="rect">
              <a:avLst/>
            </a:prstGeom>
            <a:grpFill/>
            <a:ln w="3175">
              <a:solidFill>
                <a:srgbClr val="7DA9DF"/>
              </a:solid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4" name="Rectangle 93"/>
          <p:cNvSpPr>
            <a:spLocks noChangeArrowheads="1"/>
          </p:cNvSpPr>
          <p:nvPr/>
        </p:nvSpPr>
        <p:spPr bwMode="auto">
          <a:xfrm>
            <a:off x="559071" y="4088797"/>
            <a:ext cx="895062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a:solidFill>
                  <a:srgbClr val="000000"/>
                </a:solidFill>
                <a:latin typeface="Calibri" panose="020F0502020204030204" pitchFamily="34" charset="0"/>
              </a:rPr>
              <a:t>Overall access speed is improved if frequently accessed blocks are kept in memory.</a:t>
            </a:r>
          </a:p>
        </p:txBody>
      </p:sp>
      <p:sp>
        <p:nvSpPr>
          <p:cNvPr id="2" name="PPTLabsHighlightTextFragmentsShaped8834304-7b78-4fe3-8fb7-2b40f3c04c47"/>
          <p:cNvSpPr/>
          <p:nvPr>
            <p:custDataLst>
              <p:tags r:id="rId1"/>
            </p:custDataLst>
          </p:nvPr>
        </p:nvSpPr>
        <p:spPr bwMode="auto">
          <a:xfrm>
            <a:off x="5749637" y="2837998"/>
            <a:ext cx="2045208" cy="365760"/>
          </a:xfrm>
          <a:prstGeom prst="roundRect">
            <a:avLst>
              <a:gd name="adj" fmla="val 25000"/>
            </a:avLst>
          </a:prstGeom>
          <a:solidFill>
            <a:srgbClr val="FFFF00">
              <a:alpha val="5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84916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7"/>
          <p:cNvSpPr>
            <a:spLocks noChangeArrowheads="1"/>
          </p:cNvSpPr>
          <p:nvPr/>
        </p:nvSpPr>
        <p:spPr bwMode="auto">
          <a:xfrm>
            <a:off x="533999" y="1578118"/>
            <a:ext cx="8975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a:latin typeface="Calibri" panose="020F0502020204030204" pitchFamily="34" charset="0"/>
              </a:rPr>
              <a:t>Currently accessed disk blocks are stored into a cache area in  RAM to increase their access speed.</a:t>
            </a:r>
          </a:p>
        </p:txBody>
      </p:sp>
      <p:sp>
        <p:nvSpPr>
          <p:cNvPr id="6" name="Rectangle 91"/>
          <p:cNvSpPr>
            <a:spLocks noChangeArrowheads="1"/>
          </p:cNvSpPr>
          <p:nvPr/>
        </p:nvSpPr>
        <p:spPr bwMode="auto">
          <a:xfrm>
            <a:off x="567846" y="2837998"/>
            <a:ext cx="894185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a:solidFill>
                  <a:srgbClr val="000000"/>
                </a:solidFill>
                <a:latin typeface="Calibri" panose="020F0502020204030204" pitchFamily="34" charset="0"/>
              </a:rPr>
              <a:t>When a disk block is accessed, system looks for it first in cache.  If missed, block is fetched from disk.</a:t>
            </a:r>
          </a:p>
        </p:txBody>
      </p:sp>
      <p:sp>
        <p:nvSpPr>
          <p:cNvPr id="7" name="Rectangle 93"/>
          <p:cNvSpPr>
            <a:spLocks noChangeArrowheads="1"/>
          </p:cNvSpPr>
          <p:nvPr/>
        </p:nvSpPr>
        <p:spPr bwMode="auto">
          <a:xfrm>
            <a:off x="559071" y="4088797"/>
            <a:ext cx="895062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a:solidFill>
                  <a:srgbClr val="000000"/>
                </a:solidFill>
                <a:latin typeface="Calibri" panose="020F0502020204030204" pitchFamily="34" charset="0"/>
              </a:rPr>
              <a:t>Overall access speed is improved if frequently accessed blocks are kept in memory.</a:t>
            </a:r>
          </a:p>
        </p:txBody>
      </p:sp>
      <p:sp>
        <p:nvSpPr>
          <p:cNvPr id="8" name="Rectangle 95"/>
          <p:cNvSpPr>
            <a:spLocks noChangeArrowheads="1"/>
          </p:cNvSpPr>
          <p:nvPr/>
        </p:nvSpPr>
        <p:spPr bwMode="auto">
          <a:xfrm>
            <a:off x="559071" y="5348677"/>
            <a:ext cx="8950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400" dirty="0">
                <a:solidFill>
                  <a:srgbClr val="000000"/>
                </a:solidFill>
                <a:latin typeface="Calibri" panose="020F0502020204030204" pitchFamily="34" charset="0"/>
              </a:rPr>
              <a:t>Caching is an effective technique whenever </a:t>
            </a:r>
            <a:r>
              <a:rPr lang="en-US" sz="2400" dirty="0">
                <a:solidFill>
                  <a:srgbClr val="000000"/>
                </a:solidFill>
                <a:highlight>
                  <a:srgbClr val="FFFF00"/>
                </a:highlight>
                <a:latin typeface="Calibri" panose="020F0502020204030204" pitchFamily="34" charset="0"/>
                <a:cs typeface="+mn-cs"/>
              </a:rPr>
              <a:t>locality of  access</a:t>
            </a:r>
            <a:r>
              <a:rPr lang="en-US" altLang="en-US" sz="2400" dirty="0">
                <a:solidFill>
                  <a:srgbClr val="FF0000"/>
                </a:solidFill>
                <a:latin typeface="Calibri" panose="020F0502020204030204" pitchFamily="34" charset="0"/>
              </a:rPr>
              <a:t> </a:t>
            </a:r>
            <a:r>
              <a:rPr lang="en-US" altLang="en-US" sz="2400" dirty="0">
                <a:solidFill>
                  <a:srgbClr val="000000"/>
                </a:solidFill>
                <a:latin typeface="Calibri" panose="020F0502020204030204" pitchFamily="34" charset="0"/>
              </a:rPr>
              <a:t>is present.</a:t>
            </a:r>
          </a:p>
        </p:txBody>
      </p:sp>
      <p:sp>
        <p:nvSpPr>
          <p:cNvPr id="10" name="Rectangle 9"/>
          <p:cNvSpPr/>
          <p:nvPr/>
        </p:nvSpPr>
        <p:spPr>
          <a:xfrm>
            <a:off x="290412" y="290369"/>
            <a:ext cx="9474132" cy="952456"/>
          </a:xfrm>
          <a:prstGeom prst="rect">
            <a:avLst/>
          </a:prstGeom>
          <a:solidFill>
            <a:srgbClr val="7DA9D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596252" y="486717"/>
            <a:ext cx="2132315" cy="550279"/>
          </a:xfrm>
          <a:prstGeom prst="rect">
            <a:avLst/>
          </a:prstGeom>
        </p:spPr>
        <p:txBody>
          <a:bodyPr wrap="none">
            <a:spAutoFit/>
          </a:bodyPr>
          <a:lstStyle/>
          <a:p>
            <a:pPr algn="just"/>
            <a:r>
              <a:rPr lang="en-US" altLang="en-US" sz="2976" dirty="0">
                <a:solidFill>
                  <a:schemeClr val="bg1"/>
                </a:solidFill>
                <a:latin typeface="Calibri" panose="020F0502020204030204" pitchFamily="34" charset="0"/>
              </a:rPr>
              <a:t>Disk Caching</a:t>
            </a:r>
          </a:p>
        </p:txBody>
      </p:sp>
      <p:grpSp>
        <p:nvGrpSpPr>
          <p:cNvPr id="12" name="Group 11"/>
          <p:cNvGrpSpPr/>
          <p:nvPr/>
        </p:nvGrpSpPr>
        <p:grpSpPr>
          <a:xfrm>
            <a:off x="327666" y="6838339"/>
            <a:ext cx="9436878" cy="396857"/>
            <a:chOff x="428624" y="5661248"/>
            <a:chExt cx="8452905" cy="360040"/>
          </a:xfrm>
          <a:solidFill>
            <a:srgbClr val="7DA9DF"/>
          </a:solidFill>
        </p:grpSpPr>
        <p:sp>
          <p:nvSpPr>
            <p:cNvPr id="13" name="Rectangle 12"/>
            <p:cNvSpPr/>
            <p:nvPr/>
          </p:nvSpPr>
          <p:spPr>
            <a:xfrm>
              <a:off x="428624" y="5661248"/>
              <a:ext cx="8452905" cy="360040"/>
            </a:xfrm>
            <a:prstGeom prst="rect">
              <a:avLst/>
            </a:prstGeom>
            <a:grpFill/>
            <a:ln w="3175">
              <a:solidFill>
                <a:srgbClr val="7DA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ndParaRPr>
            </a:p>
          </p:txBody>
        </p:sp>
        <p:sp>
          <p:nvSpPr>
            <p:cNvPr id="17" name="TextBox 16"/>
            <p:cNvSpPr txBox="1"/>
            <p:nvPr/>
          </p:nvSpPr>
          <p:spPr>
            <a:xfrm>
              <a:off x="7326646" y="5687379"/>
              <a:ext cx="1543377" cy="307146"/>
            </a:xfrm>
            <a:prstGeom prst="rect">
              <a:avLst/>
            </a:prstGeom>
            <a:grpFill/>
            <a:ln w="3175">
              <a:solidFill>
                <a:srgbClr val="7DA9DF"/>
              </a:solidFill>
            </a:ln>
          </p:spPr>
          <p:txBody>
            <a:bodyPr wrap="none">
              <a:spAutoFit/>
            </a:bodyPr>
            <a:lstStyle/>
            <a:p>
              <a:pPr eaLnBrk="1" hangingPunct="1">
                <a:defRPr/>
              </a:pPr>
              <a:r>
                <a:rPr lang="en-US" sz="1600" i="1" dirty="0">
                  <a:solidFill>
                    <a:schemeClr val="bg1"/>
                  </a:solidFill>
                  <a:latin typeface="Calibri" panose="020F0502020204030204" pitchFamily="34" charset="0"/>
                </a:rPr>
                <a:t>Lecture 10- Page </a:t>
              </a:r>
              <a:r>
                <a:rPr lang="en-US" sz="1600" i="1" dirty="0" smtClean="0">
                  <a:solidFill>
                    <a:schemeClr val="bg1"/>
                  </a:solidFill>
                  <a:latin typeface="Calibri" panose="020F0502020204030204" pitchFamily="34" charset="0"/>
                </a:rPr>
                <a:t>5</a:t>
              </a:r>
              <a:endParaRPr lang="en-GB" sz="1600" i="1" dirty="0">
                <a:solidFill>
                  <a:schemeClr val="bg1"/>
                </a:solidFill>
                <a:latin typeface="Calibri" panose="020F0502020204030204" pitchFamily="34" charset="0"/>
              </a:endParaRPr>
            </a:p>
          </p:txBody>
        </p:sp>
        <p:sp>
          <p:nvSpPr>
            <p:cNvPr id="18" name="Text Box 7"/>
            <p:cNvSpPr txBox="1">
              <a:spLocks noChangeArrowheads="1"/>
            </p:cNvSpPr>
            <p:nvPr/>
          </p:nvSpPr>
          <p:spPr bwMode="auto">
            <a:xfrm>
              <a:off x="602580" y="5715577"/>
              <a:ext cx="1600869" cy="223379"/>
            </a:xfrm>
            <a:prstGeom prst="rect">
              <a:avLst/>
            </a:prstGeom>
            <a:grpFill/>
            <a:ln w="3175">
              <a:solidFill>
                <a:srgbClr val="7DA9DF"/>
              </a:solid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pic>
        <p:nvPicPr>
          <p:cNvPr id="2" name="10-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34802" y="533795"/>
            <a:ext cx="609600" cy="609600"/>
          </a:xfrm>
          <a:prstGeom prst="rect">
            <a:avLst/>
          </a:prstGeom>
        </p:spPr>
      </p:pic>
    </p:spTree>
    <p:extLst>
      <p:ext uri="{BB962C8B-B14F-4D97-AF65-F5344CB8AC3E}">
        <p14:creationId xmlns:p14="http://schemas.microsoft.com/office/powerpoint/2010/main" val="14002376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8"/>
          <p:cNvSpPr txBox="1">
            <a:spLocks noChangeArrowheads="1"/>
          </p:cNvSpPr>
          <p:nvPr/>
        </p:nvSpPr>
        <p:spPr bwMode="auto">
          <a:xfrm>
            <a:off x="467441" y="1526942"/>
            <a:ext cx="90422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400" dirty="0">
                <a:solidFill>
                  <a:srgbClr val="000000"/>
                </a:solidFill>
                <a:latin typeface="Calibri" panose="020F0502020204030204" pitchFamily="34" charset="0"/>
              </a:rPr>
              <a:t>A similar technique is used whenever there is a </a:t>
            </a:r>
            <a:r>
              <a:rPr lang="en-US" sz="2400" dirty="0">
                <a:solidFill>
                  <a:srgbClr val="000000"/>
                </a:solidFill>
                <a:highlight>
                  <a:srgbClr val="FFFF00"/>
                </a:highlight>
                <a:latin typeface="Calibri" panose="020F0502020204030204" pitchFamily="34" charset="0"/>
                <a:cs typeface="+mn-cs"/>
              </a:rPr>
              <a:t>fast, small </a:t>
            </a:r>
            <a:r>
              <a:rPr lang="en-US" altLang="en-US" sz="2400" dirty="0">
                <a:solidFill>
                  <a:srgbClr val="000000"/>
                </a:solidFill>
                <a:latin typeface="Calibri" panose="020F0502020204030204" pitchFamily="34" charset="0"/>
              </a:rPr>
              <a:t>capacity storage medium and a </a:t>
            </a:r>
            <a:r>
              <a:rPr lang="en-US" sz="2400" dirty="0">
                <a:solidFill>
                  <a:srgbClr val="000000"/>
                </a:solidFill>
                <a:highlight>
                  <a:srgbClr val="FFFF00"/>
                </a:highlight>
                <a:latin typeface="Calibri" panose="020F0502020204030204" pitchFamily="34" charset="0"/>
                <a:cs typeface="+mn-cs"/>
              </a:rPr>
              <a:t>slow, large</a:t>
            </a:r>
            <a:r>
              <a:rPr lang="en-US" altLang="en-US" sz="2400" dirty="0">
                <a:solidFill>
                  <a:srgbClr val="FF0000"/>
                </a:solidFill>
                <a:latin typeface="Calibri" panose="020F0502020204030204" pitchFamily="34" charset="0"/>
              </a:rPr>
              <a:t> </a:t>
            </a:r>
            <a:r>
              <a:rPr lang="en-US" altLang="en-US" sz="2400" dirty="0">
                <a:solidFill>
                  <a:srgbClr val="000000"/>
                </a:solidFill>
                <a:latin typeface="Calibri" panose="020F0502020204030204" pitchFamily="34" charset="0"/>
              </a:rPr>
              <a:t>capacity medium.</a:t>
            </a:r>
          </a:p>
        </p:txBody>
      </p:sp>
      <p:sp>
        <p:nvSpPr>
          <p:cNvPr id="7" name="Rectangle 6"/>
          <p:cNvSpPr/>
          <p:nvPr/>
        </p:nvSpPr>
        <p:spPr>
          <a:xfrm>
            <a:off x="290412" y="290369"/>
            <a:ext cx="9474132" cy="952456"/>
          </a:xfrm>
          <a:prstGeom prst="rect">
            <a:avLst/>
          </a:prstGeom>
          <a:solidFill>
            <a:srgbClr val="7DA9D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le 7"/>
          <p:cNvSpPr/>
          <p:nvPr/>
        </p:nvSpPr>
        <p:spPr>
          <a:xfrm>
            <a:off x="596252" y="486717"/>
            <a:ext cx="2132315" cy="550279"/>
          </a:xfrm>
          <a:prstGeom prst="rect">
            <a:avLst/>
          </a:prstGeom>
        </p:spPr>
        <p:txBody>
          <a:bodyPr wrap="none">
            <a:spAutoFit/>
          </a:bodyPr>
          <a:lstStyle/>
          <a:p>
            <a:pPr algn="just"/>
            <a:r>
              <a:rPr lang="en-US" altLang="en-US" sz="2976" dirty="0">
                <a:solidFill>
                  <a:schemeClr val="bg1"/>
                </a:solidFill>
                <a:latin typeface="Calibri" panose="020F0502020204030204" pitchFamily="34" charset="0"/>
              </a:rPr>
              <a:t>Disk Caching</a:t>
            </a:r>
          </a:p>
        </p:txBody>
      </p:sp>
      <p:grpSp>
        <p:nvGrpSpPr>
          <p:cNvPr id="9" name="Group 8"/>
          <p:cNvGrpSpPr/>
          <p:nvPr/>
        </p:nvGrpSpPr>
        <p:grpSpPr>
          <a:xfrm>
            <a:off x="327666" y="6838339"/>
            <a:ext cx="9436878" cy="396857"/>
            <a:chOff x="428624" y="5661248"/>
            <a:chExt cx="8452905" cy="360040"/>
          </a:xfrm>
          <a:solidFill>
            <a:srgbClr val="7DA9DF"/>
          </a:solidFill>
        </p:grpSpPr>
        <p:sp>
          <p:nvSpPr>
            <p:cNvPr id="10" name="Rectangle 9"/>
            <p:cNvSpPr/>
            <p:nvPr/>
          </p:nvSpPr>
          <p:spPr>
            <a:xfrm>
              <a:off x="428624" y="5661248"/>
              <a:ext cx="8452905" cy="360040"/>
            </a:xfrm>
            <a:prstGeom prst="rect">
              <a:avLst/>
            </a:prstGeom>
            <a:grpFill/>
            <a:ln w="3175">
              <a:solidFill>
                <a:srgbClr val="7DA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ndParaRPr>
            </a:p>
          </p:txBody>
        </p:sp>
        <p:sp>
          <p:nvSpPr>
            <p:cNvPr id="11" name="TextBox 10"/>
            <p:cNvSpPr txBox="1"/>
            <p:nvPr/>
          </p:nvSpPr>
          <p:spPr>
            <a:xfrm>
              <a:off x="7326646" y="5687379"/>
              <a:ext cx="1543377" cy="307146"/>
            </a:xfrm>
            <a:prstGeom prst="rect">
              <a:avLst/>
            </a:prstGeom>
            <a:grpFill/>
            <a:ln w="3175">
              <a:solidFill>
                <a:srgbClr val="7DA9DF"/>
              </a:solidFill>
            </a:ln>
          </p:spPr>
          <p:txBody>
            <a:bodyPr wrap="none">
              <a:spAutoFit/>
            </a:bodyPr>
            <a:lstStyle/>
            <a:p>
              <a:pPr eaLnBrk="1" hangingPunct="1">
                <a:defRPr/>
              </a:pPr>
              <a:r>
                <a:rPr lang="en-US" sz="1600" i="1" dirty="0">
                  <a:solidFill>
                    <a:schemeClr val="bg1"/>
                  </a:solidFill>
                  <a:latin typeface="Calibri" panose="020F0502020204030204" pitchFamily="34" charset="0"/>
                </a:rPr>
                <a:t>Lecture 10- Page </a:t>
              </a:r>
              <a:r>
                <a:rPr lang="en-US" sz="1600" i="1" dirty="0" smtClean="0">
                  <a:solidFill>
                    <a:schemeClr val="bg1"/>
                  </a:solidFill>
                  <a:latin typeface="Calibri" panose="020F0502020204030204" pitchFamily="34" charset="0"/>
                </a:rPr>
                <a:t>6</a:t>
              </a:r>
              <a:endParaRPr lang="en-GB" sz="1600" i="1" dirty="0">
                <a:solidFill>
                  <a:schemeClr val="bg1"/>
                </a:solidFill>
                <a:latin typeface="Calibri" panose="020F0502020204030204" pitchFamily="34" charset="0"/>
              </a:endParaRPr>
            </a:p>
          </p:txBody>
        </p:sp>
        <p:sp>
          <p:nvSpPr>
            <p:cNvPr id="12" name="Text Box 7"/>
            <p:cNvSpPr txBox="1">
              <a:spLocks noChangeArrowheads="1"/>
            </p:cNvSpPr>
            <p:nvPr/>
          </p:nvSpPr>
          <p:spPr bwMode="auto">
            <a:xfrm>
              <a:off x="602580" y="5715577"/>
              <a:ext cx="1600869" cy="223379"/>
            </a:xfrm>
            <a:prstGeom prst="rect">
              <a:avLst/>
            </a:prstGeom>
            <a:grpFill/>
            <a:ln w="3175">
              <a:solidFill>
                <a:srgbClr val="7DA9DF"/>
              </a:solid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pic>
        <p:nvPicPr>
          <p:cNvPr id="2" name="10-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00099" y="564930"/>
            <a:ext cx="609600" cy="609600"/>
          </a:xfrm>
          <a:prstGeom prst="rect">
            <a:avLst/>
          </a:prstGeom>
        </p:spPr>
      </p:pic>
    </p:spTree>
    <p:extLst>
      <p:ext uri="{BB962C8B-B14F-4D97-AF65-F5344CB8AC3E}">
        <p14:creationId xmlns:p14="http://schemas.microsoft.com/office/powerpoint/2010/main" val="942727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8"/>
          <p:cNvSpPr txBox="1">
            <a:spLocks noChangeArrowheads="1"/>
          </p:cNvSpPr>
          <p:nvPr/>
        </p:nvSpPr>
        <p:spPr bwMode="auto">
          <a:xfrm>
            <a:off x="467441" y="1526942"/>
            <a:ext cx="9042258"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646" dirty="0">
                <a:solidFill>
                  <a:schemeClr val="bg1">
                    <a:lumMod val="85000"/>
                  </a:schemeClr>
                </a:solidFill>
                <a:latin typeface="Calibri" panose="020F0502020204030204" pitchFamily="34" charset="0"/>
              </a:rPr>
              <a:t>A similar technique is used whenever there is a fast, small capacity storage medium and a slow, large capacity medium.</a:t>
            </a:r>
          </a:p>
        </p:txBody>
      </p:sp>
      <p:sp>
        <p:nvSpPr>
          <p:cNvPr id="18" name="Rectangle 8"/>
          <p:cNvSpPr>
            <a:spLocks noChangeArrowheads="1"/>
          </p:cNvSpPr>
          <p:nvPr/>
        </p:nvSpPr>
        <p:spPr bwMode="auto">
          <a:xfrm>
            <a:off x="746981" y="2744250"/>
            <a:ext cx="29142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u="sng" dirty="0">
                <a:latin typeface="Calibri" panose="020F0502020204030204" pitchFamily="34" charset="0"/>
              </a:rPr>
              <a:t>Design Considerations:</a:t>
            </a:r>
          </a:p>
        </p:txBody>
      </p:sp>
      <p:sp>
        <p:nvSpPr>
          <p:cNvPr id="19" name="Rectangle 13"/>
          <p:cNvSpPr>
            <a:spLocks noChangeArrowheads="1"/>
          </p:cNvSpPr>
          <p:nvPr/>
        </p:nvSpPr>
        <p:spPr bwMode="auto">
          <a:xfrm>
            <a:off x="725535" y="3488595"/>
            <a:ext cx="27148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SzPct val="80000"/>
              <a:buFontTx/>
              <a:buBlip>
                <a:blip r:embed="rId5"/>
              </a:buBlip>
            </a:pPr>
            <a:r>
              <a:rPr lang="en-US" altLang="en-US" sz="2400">
                <a:solidFill>
                  <a:srgbClr val="000000"/>
                </a:solidFill>
                <a:latin typeface="Calibri" panose="020F0502020204030204" pitchFamily="34" charset="0"/>
              </a:rPr>
              <a:t> Size of cache buffer.</a:t>
            </a:r>
            <a:endParaRPr lang="en-US" altLang="en-US" sz="2400">
              <a:latin typeface="Calibri" panose="020F0502020204030204" pitchFamily="34" charset="0"/>
            </a:endParaRPr>
          </a:p>
        </p:txBody>
      </p:sp>
      <p:sp>
        <p:nvSpPr>
          <p:cNvPr id="20" name="Rectangle 14"/>
          <p:cNvSpPr>
            <a:spLocks noChangeArrowheads="1"/>
          </p:cNvSpPr>
          <p:nvPr/>
        </p:nvSpPr>
        <p:spPr bwMode="auto">
          <a:xfrm>
            <a:off x="838881" y="4160531"/>
            <a:ext cx="49291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SzPct val="80000"/>
              <a:buFontTx/>
              <a:buBlip>
                <a:blip r:embed="rId5"/>
              </a:buBlip>
            </a:pPr>
            <a:r>
              <a:rPr lang="en-US" altLang="en-US" sz="2400">
                <a:solidFill>
                  <a:srgbClr val="000000"/>
                </a:solidFill>
                <a:latin typeface="Calibri" panose="020F0502020204030204" pitchFamily="34" charset="0"/>
              </a:rPr>
              <a:t> If cache is full, how to replace blocks?</a:t>
            </a:r>
            <a:endParaRPr lang="en-US" altLang="en-US" sz="2400">
              <a:latin typeface="Calibri" panose="020F0502020204030204" pitchFamily="34" charset="0"/>
            </a:endParaRPr>
          </a:p>
        </p:txBody>
      </p:sp>
      <p:sp>
        <p:nvSpPr>
          <p:cNvPr id="21" name="Rectangle 15"/>
          <p:cNvSpPr>
            <a:spLocks noChangeArrowheads="1"/>
          </p:cNvSpPr>
          <p:nvPr/>
        </p:nvSpPr>
        <p:spPr bwMode="auto">
          <a:xfrm>
            <a:off x="963436" y="4916459"/>
            <a:ext cx="73660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SzPct val="80000"/>
              <a:buFontTx/>
              <a:buBlip>
                <a:blip r:embed="rId5"/>
              </a:buBlip>
            </a:pPr>
            <a:r>
              <a:rPr lang="en-US" altLang="en-US" sz="2400">
                <a:solidFill>
                  <a:srgbClr val="000000"/>
                </a:solidFill>
                <a:latin typeface="Calibri" panose="020F0502020204030204" pitchFamily="34" charset="0"/>
              </a:rPr>
              <a:t> If a block is modified in cache, when to update it on disk?</a:t>
            </a:r>
            <a:endParaRPr lang="en-US" altLang="en-US" sz="2400">
              <a:latin typeface="Calibri" panose="020F0502020204030204" pitchFamily="34" charset="0"/>
            </a:endParaRPr>
          </a:p>
        </p:txBody>
      </p:sp>
      <p:sp>
        <p:nvSpPr>
          <p:cNvPr id="11" name="Rectangle 10"/>
          <p:cNvSpPr/>
          <p:nvPr/>
        </p:nvSpPr>
        <p:spPr>
          <a:xfrm>
            <a:off x="290412" y="290369"/>
            <a:ext cx="9474132" cy="952456"/>
          </a:xfrm>
          <a:prstGeom prst="rect">
            <a:avLst/>
          </a:prstGeom>
          <a:solidFill>
            <a:srgbClr val="7DA9D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596252" y="486717"/>
            <a:ext cx="2132315" cy="550279"/>
          </a:xfrm>
          <a:prstGeom prst="rect">
            <a:avLst/>
          </a:prstGeom>
        </p:spPr>
        <p:txBody>
          <a:bodyPr wrap="none">
            <a:spAutoFit/>
          </a:bodyPr>
          <a:lstStyle/>
          <a:p>
            <a:pPr algn="just"/>
            <a:r>
              <a:rPr lang="en-US" altLang="en-US" sz="2976" dirty="0">
                <a:solidFill>
                  <a:schemeClr val="bg1"/>
                </a:solidFill>
                <a:latin typeface="Calibri" panose="020F0502020204030204" pitchFamily="34" charset="0"/>
              </a:rPr>
              <a:t>Disk Caching</a:t>
            </a:r>
          </a:p>
        </p:txBody>
      </p:sp>
      <p:grpSp>
        <p:nvGrpSpPr>
          <p:cNvPr id="13" name="Group 12"/>
          <p:cNvGrpSpPr/>
          <p:nvPr/>
        </p:nvGrpSpPr>
        <p:grpSpPr>
          <a:xfrm>
            <a:off x="327666" y="6838339"/>
            <a:ext cx="9436878" cy="396857"/>
            <a:chOff x="428624" y="5661248"/>
            <a:chExt cx="8452905" cy="360040"/>
          </a:xfrm>
          <a:solidFill>
            <a:srgbClr val="7DA9DF"/>
          </a:solidFill>
        </p:grpSpPr>
        <p:sp>
          <p:nvSpPr>
            <p:cNvPr id="23" name="Rectangle 22"/>
            <p:cNvSpPr/>
            <p:nvPr/>
          </p:nvSpPr>
          <p:spPr>
            <a:xfrm>
              <a:off x="428624" y="5661248"/>
              <a:ext cx="8452905" cy="360040"/>
            </a:xfrm>
            <a:prstGeom prst="rect">
              <a:avLst/>
            </a:prstGeom>
            <a:grpFill/>
            <a:ln w="3175">
              <a:solidFill>
                <a:srgbClr val="7DA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ndParaRPr>
            </a:p>
          </p:txBody>
        </p:sp>
        <p:sp>
          <p:nvSpPr>
            <p:cNvPr id="24" name="TextBox 23"/>
            <p:cNvSpPr txBox="1"/>
            <p:nvPr/>
          </p:nvSpPr>
          <p:spPr>
            <a:xfrm>
              <a:off x="7326646" y="5687379"/>
              <a:ext cx="1543377" cy="307146"/>
            </a:xfrm>
            <a:prstGeom prst="rect">
              <a:avLst/>
            </a:prstGeom>
            <a:grpFill/>
            <a:ln w="3175">
              <a:solidFill>
                <a:srgbClr val="7DA9DF"/>
              </a:solidFill>
            </a:ln>
          </p:spPr>
          <p:txBody>
            <a:bodyPr wrap="none">
              <a:spAutoFit/>
            </a:bodyPr>
            <a:lstStyle/>
            <a:p>
              <a:pPr eaLnBrk="1" hangingPunct="1">
                <a:defRPr/>
              </a:pPr>
              <a:r>
                <a:rPr lang="en-US" sz="1600" i="1" dirty="0">
                  <a:solidFill>
                    <a:schemeClr val="bg1"/>
                  </a:solidFill>
                  <a:latin typeface="Calibri" panose="020F0502020204030204" pitchFamily="34" charset="0"/>
                </a:rPr>
                <a:t>Lecture 10- Page </a:t>
              </a:r>
              <a:r>
                <a:rPr lang="en-US" sz="1600" i="1" dirty="0" smtClean="0">
                  <a:solidFill>
                    <a:schemeClr val="bg1"/>
                  </a:solidFill>
                  <a:latin typeface="Calibri" panose="020F0502020204030204" pitchFamily="34" charset="0"/>
                </a:rPr>
                <a:t>6</a:t>
              </a:r>
              <a:endParaRPr lang="en-GB" sz="1600" i="1" dirty="0">
                <a:solidFill>
                  <a:schemeClr val="bg1"/>
                </a:solidFill>
                <a:latin typeface="Calibri" panose="020F0502020204030204" pitchFamily="34" charset="0"/>
              </a:endParaRPr>
            </a:p>
          </p:txBody>
        </p:sp>
        <p:sp>
          <p:nvSpPr>
            <p:cNvPr id="25" name="Text Box 7"/>
            <p:cNvSpPr txBox="1">
              <a:spLocks noChangeArrowheads="1"/>
            </p:cNvSpPr>
            <p:nvPr/>
          </p:nvSpPr>
          <p:spPr bwMode="auto">
            <a:xfrm>
              <a:off x="602580" y="5715577"/>
              <a:ext cx="1600869" cy="223379"/>
            </a:xfrm>
            <a:prstGeom prst="rect">
              <a:avLst/>
            </a:prstGeom>
            <a:grpFill/>
            <a:ln w="3175">
              <a:solidFill>
                <a:srgbClr val="7DA9DF"/>
              </a:solid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pic>
        <p:nvPicPr>
          <p:cNvPr id="2" name="10-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06596" y="486717"/>
            <a:ext cx="609600" cy="609600"/>
          </a:xfrm>
          <a:prstGeom prst="rect">
            <a:avLst/>
          </a:prstGeom>
        </p:spPr>
      </p:pic>
    </p:spTree>
    <p:extLst>
      <p:ext uri="{BB962C8B-B14F-4D97-AF65-F5344CB8AC3E}">
        <p14:creationId xmlns:p14="http://schemas.microsoft.com/office/powerpoint/2010/main" val="19942678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66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503953" y="1503088"/>
            <a:ext cx="9005747" cy="9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spcAft>
                <a:spcPts val="882"/>
              </a:spcAft>
            </a:pPr>
            <a:r>
              <a:rPr lang="en-US" altLang="en-US" sz="2646" dirty="0" smtClean="0">
                <a:solidFill>
                  <a:srgbClr val="000000"/>
                </a:solidFill>
                <a:latin typeface="Calibri" panose="020F0502020204030204" pitchFamily="34" charset="0"/>
              </a:rPr>
              <a:t>Several concurrent processes may access different files</a:t>
            </a:r>
            <a:r>
              <a:rPr lang="en-US" sz="2646" dirty="0" smtClean="0">
                <a:solidFill>
                  <a:srgbClr val="000000"/>
                </a:solidFill>
                <a:highlight>
                  <a:srgbClr val="FFFF00"/>
                </a:highlight>
                <a:latin typeface="Calibri" panose="020F0502020204030204" pitchFamily="34" charset="0"/>
                <a:cs typeface="+mn-cs"/>
              </a:rPr>
              <a:t> </a:t>
            </a:r>
            <a:r>
              <a:rPr lang="en-US" altLang="en-US" sz="2646" dirty="0">
                <a:solidFill>
                  <a:srgbClr val="000000"/>
                </a:solidFill>
                <a:latin typeface="Calibri" panose="020F0502020204030204" pitchFamily="34" charset="0"/>
              </a:rPr>
              <a:t>on the same disk.  These files may be stored on distant cylinders.</a:t>
            </a:r>
            <a:endParaRPr lang="en-US" altLang="en-US" sz="2646" dirty="0">
              <a:latin typeface="Calibri" panose="020F0502020204030204" pitchFamily="34" charset="0"/>
            </a:endParaRPr>
          </a:p>
        </p:txBody>
      </p:sp>
      <p:sp>
        <p:nvSpPr>
          <p:cNvPr id="7" name="Rectangle 6"/>
          <p:cNvSpPr/>
          <p:nvPr/>
        </p:nvSpPr>
        <p:spPr>
          <a:xfrm>
            <a:off x="290412" y="290369"/>
            <a:ext cx="9474132" cy="952456"/>
          </a:xfrm>
          <a:prstGeom prst="rect">
            <a:avLst/>
          </a:prstGeom>
          <a:solidFill>
            <a:srgbClr val="7DA9D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le 7"/>
          <p:cNvSpPr/>
          <p:nvPr/>
        </p:nvSpPr>
        <p:spPr>
          <a:xfrm>
            <a:off x="512257" y="486717"/>
            <a:ext cx="2598788" cy="550279"/>
          </a:xfrm>
          <a:prstGeom prst="rect">
            <a:avLst/>
          </a:prstGeom>
        </p:spPr>
        <p:txBody>
          <a:bodyPr wrap="none">
            <a:spAutoFit/>
          </a:bodyPr>
          <a:lstStyle/>
          <a:p>
            <a:pPr algn="just"/>
            <a:r>
              <a:rPr lang="en-US" altLang="en-US" sz="2976" dirty="0">
                <a:solidFill>
                  <a:schemeClr val="bg1"/>
                </a:solidFill>
                <a:latin typeface="Calibri" panose="020F0502020204030204" pitchFamily="34" charset="0"/>
              </a:rPr>
              <a:t>Disk Scheduling</a:t>
            </a:r>
          </a:p>
        </p:txBody>
      </p:sp>
      <p:grpSp>
        <p:nvGrpSpPr>
          <p:cNvPr id="9" name="Group 8"/>
          <p:cNvGrpSpPr/>
          <p:nvPr/>
        </p:nvGrpSpPr>
        <p:grpSpPr>
          <a:xfrm>
            <a:off x="327666" y="6838339"/>
            <a:ext cx="9436878" cy="396857"/>
            <a:chOff x="428624" y="5661248"/>
            <a:chExt cx="8452905" cy="360040"/>
          </a:xfrm>
          <a:solidFill>
            <a:srgbClr val="7DA9DF"/>
          </a:solidFill>
        </p:grpSpPr>
        <p:sp>
          <p:nvSpPr>
            <p:cNvPr id="10" name="Rectangle 9"/>
            <p:cNvSpPr/>
            <p:nvPr/>
          </p:nvSpPr>
          <p:spPr>
            <a:xfrm>
              <a:off x="428624" y="5661248"/>
              <a:ext cx="8452905" cy="360040"/>
            </a:xfrm>
            <a:prstGeom prst="rect">
              <a:avLst/>
            </a:prstGeom>
            <a:grpFill/>
            <a:ln w="3175">
              <a:solidFill>
                <a:srgbClr val="7DA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extBox 10"/>
            <p:cNvSpPr txBox="1"/>
            <p:nvPr/>
          </p:nvSpPr>
          <p:spPr>
            <a:xfrm>
              <a:off x="7326646" y="5687379"/>
              <a:ext cx="1512248" cy="299177"/>
            </a:xfrm>
            <a:prstGeom prst="rect">
              <a:avLst/>
            </a:prstGeom>
            <a:grpFill/>
            <a:ln w="3175">
              <a:solidFill>
                <a:srgbClr val="7DA9DF"/>
              </a:solidFill>
            </a:ln>
          </p:spPr>
          <p:txBody>
            <a:bodyPr wrap="none">
              <a:spAutoFit/>
            </a:bodyPr>
            <a:lstStyle/>
            <a:p>
              <a:pPr eaLnBrk="1" hangingPunct="1">
                <a:defRPr/>
              </a:pPr>
              <a:r>
                <a:rPr lang="en-US" sz="1543" i="1" dirty="0">
                  <a:solidFill>
                    <a:schemeClr val="bg1"/>
                  </a:solidFill>
                  <a:latin typeface="+mn-lt"/>
                </a:rPr>
                <a:t>Lecture 10- Page </a:t>
              </a:r>
              <a:r>
                <a:rPr lang="en-US" sz="1543" i="1" dirty="0" smtClean="0">
                  <a:solidFill>
                    <a:schemeClr val="bg1"/>
                  </a:solidFill>
                  <a:latin typeface="+mn-lt"/>
                </a:rPr>
                <a:t>7</a:t>
              </a:r>
              <a:endParaRPr lang="en-GB" sz="1543" i="1" dirty="0">
                <a:solidFill>
                  <a:schemeClr val="bg1"/>
                </a:solidFill>
                <a:latin typeface="+mn-lt"/>
              </a:endParaRPr>
            </a:p>
          </p:txBody>
        </p:sp>
        <p:sp>
          <p:nvSpPr>
            <p:cNvPr id="13" name="Text Box 7"/>
            <p:cNvSpPr txBox="1">
              <a:spLocks noChangeArrowheads="1"/>
            </p:cNvSpPr>
            <p:nvPr/>
          </p:nvSpPr>
          <p:spPr bwMode="auto">
            <a:xfrm>
              <a:off x="602580" y="5715577"/>
              <a:ext cx="1652675" cy="215410"/>
            </a:xfrm>
            <a:prstGeom prst="rect">
              <a:avLst/>
            </a:prstGeom>
            <a:grpFill/>
            <a:ln w="3175">
              <a:solidFill>
                <a:srgbClr val="7DA9DF"/>
              </a:solid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543" i="1" dirty="0">
                  <a:solidFill>
                    <a:schemeClr val="bg1"/>
                  </a:solidFill>
                  <a:latin typeface="+mn-lt"/>
                  <a:cs typeface="+mn-cs"/>
                </a:rPr>
                <a:t>ELC 467– Spring </a:t>
              </a:r>
              <a:r>
                <a:rPr lang="en-GB" sz="1543" i="1" dirty="0" smtClean="0">
                  <a:solidFill>
                    <a:schemeClr val="bg1"/>
                  </a:solidFill>
                  <a:latin typeface="+mn-lt"/>
                  <a:cs typeface="+mn-cs"/>
                </a:rPr>
                <a:t>2020</a:t>
              </a:r>
              <a:endParaRPr lang="en-GB" sz="1543" i="1" dirty="0">
                <a:solidFill>
                  <a:schemeClr val="bg1"/>
                </a:solidFill>
                <a:latin typeface="+mn-lt"/>
                <a:cs typeface="+mn-cs"/>
              </a:endParaRPr>
            </a:p>
          </p:txBody>
        </p:sp>
      </p:grpSp>
      <p:sp>
        <p:nvSpPr>
          <p:cNvPr id="3" name="PPTLabsHighlightTextFragmentsShapee055719a-0b43-453f-860e-deaee0f82d31"/>
          <p:cNvSpPr/>
          <p:nvPr>
            <p:custDataLst>
              <p:tags r:id="rId1"/>
            </p:custDataLst>
          </p:nvPr>
        </p:nvSpPr>
        <p:spPr bwMode="auto">
          <a:xfrm>
            <a:off x="1704548" y="1548808"/>
            <a:ext cx="6651561" cy="431483"/>
          </a:xfrm>
          <a:prstGeom prst="roundRect">
            <a:avLst>
              <a:gd name="adj" fmla="val 25000"/>
            </a:avLst>
          </a:prstGeom>
          <a:solidFill>
            <a:srgbClr val="FFFF00">
              <a:alpha val="5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pic>
        <p:nvPicPr>
          <p:cNvPr id="2" name="10-1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934803" y="556316"/>
            <a:ext cx="609600" cy="609600"/>
          </a:xfrm>
          <a:prstGeom prst="rect">
            <a:avLst/>
          </a:prstGeom>
        </p:spPr>
      </p:pic>
    </p:spTree>
    <p:extLst>
      <p:ext uri="{BB962C8B-B14F-4D97-AF65-F5344CB8AC3E}">
        <p14:creationId xmlns:p14="http://schemas.microsoft.com/office/powerpoint/2010/main" val="185143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8019" fill="hold"/>
                                        <p:tgtEl>
                                          <p:spTgt spid="2"/>
                                        </p:tgtEl>
                                      </p:cBhvr>
                                    </p:cmd>
                                  </p:childTnLst>
                                </p:cTn>
                              </p:par>
                            </p:childTnLst>
                          </p:cTn>
                        </p:par>
                      </p:childTnLst>
                    </p:cTn>
                  </p:par>
                </p:childTnLst>
              </p:cTn>
              <p:nextCondLst>
                <p:cond evt="onClick" delay="0">
                  <p:tgtEl>
                    <p:spTgt spid="2"/>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3" grpId="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503953" y="1503089"/>
            <a:ext cx="9005747"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46" dirty="0">
                <a:solidFill>
                  <a:srgbClr val="000000"/>
                </a:solidFill>
                <a:latin typeface="Calibri" panose="020F0502020204030204" pitchFamily="34" charset="0"/>
              </a:rPr>
              <a:t>Several concurrent processes may access different files on the same disk.  These files may be stored on distant cylinders.</a:t>
            </a:r>
            <a:endParaRPr lang="en-US" altLang="en-US" sz="2646" dirty="0">
              <a:latin typeface="Calibri" panose="020F0502020204030204" pitchFamily="34" charset="0"/>
            </a:endParaRPr>
          </a:p>
        </p:txBody>
      </p:sp>
      <p:sp>
        <p:nvSpPr>
          <p:cNvPr id="6" name="Text Box 10"/>
          <p:cNvSpPr txBox="1">
            <a:spLocks noChangeArrowheads="1"/>
          </p:cNvSpPr>
          <p:nvPr/>
        </p:nvSpPr>
        <p:spPr bwMode="auto">
          <a:xfrm>
            <a:off x="493453" y="2661145"/>
            <a:ext cx="901624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646" dirty="0">
                <a:latin typeface="Calibri" panose="020F0502020204030204" pitchFamily="34" charset="0"/>
              </a:rPr>
              <a:t>Under heavy loads</a:t>
            </a:r>
            <a:r>
              <a:rPr lang="en-US" altLang="en-US" sz="2646" dirty="0">
                <a:solidFill>
                  <a:srgbClr val="000000"/>
                </a:solidFill>
                <a:latin typeface="Calibri" panose="020F0502020204030204" pitchFamily="34" charset="0"/>
              </a:rPr>
              <a:t>, handling access requests using a FCFS  policy will result in very long access delays.</a:t>
            </a:r>
          </a:p>
        </p:txBody>
      </p:sp>
      <p:sp>
        <p:nvSpPr>
          <p:cNvPr id="7" name="Text Box 11"/>
          <p:cNvSpPr txBox="1">
            <a:spLocks noChangeArrowheads="1"/>
          </p:cNvSpPr>
          <p:nvPr/>
        </p:nvSpPr>
        <p:spPr bwMode="auto">
          <a:xfrm>
            <a:off x="493453" y="3740889"/>
            <a:ext cx="901624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646" dirty="0">
                <a:solidFill>
                  <a:srgbClr val="000000"/>
                </a:solidFill>
                <a:latin typeface="Calibri" panose="020F0502020204030204" pitchFamily="34" charset="0"/>
              </a:rPr>
              <a:t>Thus, a </a:t>
            </a:r>
            <a:r>
              <a:rPr lang="en-US" sz="2646" dirty="0">
                <a:solidFill>
                  <a:srgbClr val="000000"/>
                </a:solidFill>
                <a:highlight>
                  <a:srgbClr val="FFFF00"/>
                </a:highlight>
                <a:latin typeface="Calibri" panose="020F0502020204030204" pitchFamily="34" charset="0"/>
                <a:cs typeface="+mn-cs"/>
              </a:rPr>
              <a:t>better scheduling of the pending requests </a:t>
            </a:r>
            <a:r>
              <a:rPr lang="en-US" altLang="en-US" sz="2646" dirty="0">
                <a:solidFill>
                  <a:srgbClr val="000000"/>
                </a:solidFill>
                <a:latin typeface="Calibri" panose="020F0502020204030204" pitchFamily="34" charset="0"/>
              </a:rPr>
              <a:t>can improve performance.</a:t>
            </a:r>
            <a:endParaRPr lang="en-US" altLang="en-US" sz="2646" dirty="0">
              <a:latin typeface="Calibri" panose="020F0502020204030204" pitchFamily="34" charset="0"/>
            </a:endParaRPr>
          </a:p>
        </p:txBody>
      </p:sp>
      <p:sp>
        <p:nvSpPr>
          <p:cNvPr id="9" name="Rectangle 8"/>
          <p:cNvSpPr/>
          <p:nvPr/>
        </p:nvSpPr>
        <p:spPr>
          <a:xfrm>
            <a:off x="290412" y="290369"/>
            <a:ext cx="9474132" cy="952456"/>
          </a:xfrm>
          <a:prstGeom prst="rect">
            <a:avLst/>
          </a:prstGeom>
          <a:solidFill>
            <a:srgbClr val="7DA9D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a:off x="512257" y="486717"/>
            <a:ext cx="2598788" cy="550279"/>
          </a:xfrm>
          <a:prstGeom prst="rect">
            <a:avLst/>
          </a:prstGeom>
        </p:spPr>
        <p:txBody>
          <a:bodyPr wrap="none">
            <a:spAutoFit/>
          </a:bodyPr>
          <a:lstStyle/>
          <a:p>
            <a:pPr algn="just"/>
            <a:r>
              <a:rPr lang="en-US" altLang="en-US" sz="2976" dirty="0">
                <a:solidFill>
                  <a:schemeClr val="bg1"/>
                </a:solidFill>
                <a:latin typeface="Calibri" panose="020F0502020204030204" pitchFamily="34" charset="0"/>
              </a:rPr>
              <a:t>Disk Scheduling</a:t>
            </a:r>
          </a:p>
        </p:txBody>
      </p:sp>
      <p:grpSp>
        <p:nvGrpSpPr>
          <p:cNvPr id="11" name="Group 10"/>
          <p:cNvGrpSpPr/>
          <p:nvPr/>
        </p:nvGrpSpPr>
        <p:grpSpPr>
          <a:xfrm>
            <a:off x="327666" y="6838339"/>
            <a:ext cx="9436878" cy="396857"/>
            <a:chOff x="428624" y="5661248"/>
            <a:chExt cx="8452905" cy="360040"/>
          </a:xfrm>
          <a:solidFill>
            <a:srgbClr val="7DA9DF"/>
          </a:solidFill>
        </p:grpSpPr>
        <p:sp>
          <p:nvSpPr>
            <p:cNvPr id="13" name="Rectangle 12"/>
            <p:cNvSpPr/>
            <p:nvPr/>
          </p:nvSpPr>
          <p:spPr>
            <a:xfrm>
              <a:off x="428624" y="5661248"/>
              <a:ext cx="8452905" cy="360040"/>
            </a:xfrm>
            <a:prstGeom prst="rect">
              <a:avLst/>
            </a:prstGeom>
            <a:grpFill/>
            <a:ln w="3175">
              <a:solidFill>
                <a:srgbClr val="7DA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p:cNvSpPr txBox="1"/>
            <p:nvPr/>
          </p:nvSpPr>
          <p:spPr>
            <a:xfrm>
              <a:off x="7326646" y="5687379"/>
              <a:ext cx="1512248" cy="299177"/>
            </a:xfrm>
            <a:prstGeom prst="rect">
              <a:avLst/>
            </a:prstGeom>
            <a:grpFill/>
            <a:ln w="3175">
              <a:solidFill>
                <a:srgbClr val="7DA9DF"/>
              </a:solidFill>
            </a:ln>
          </p:spPr>
          <p:txBody>
            <a:bodyPr wrap="none">
              <a:spAutoFit/>
            </a:bodyPr>
            <a:lstStyle/>
            <a:p>
              <a:pPr eaLnBrk="1" hangingPunct="1">
                <a:defRPr/>
              </a:pPr>
              <a:r>
                <a:rPr lang="en-US" sz="1543" i="1" dirty="0">
                  <a:solidFill>
                    <a:schemeClr val="bg1"/>
                  </a:solidFill>
                  <a:latin typeface="+mn-lt"/>
                </a:rPr>
                <a:t>Lecture 10- Page </a:t>
              </a:r>
              <a:r>
                <a:rPr lang="en-US" sz="1543" i="1" dirty="0" smtClean="0">
                  <a:solidFill>
                    <a:schemeClr val="bg1"/>
                  </a:solidFill>
                  <a:latin typeface="+mn-lt"/>
                </a:rPr>
                <a:t>7</a:t>
              </a:r>
              <a:endParaRPr lang="en-GB" sz="1543" i="1" dirty="0">
                <a:solidFill>
                  <a:schemeClr val="bg1"/>
                </a:solidFill>
                <a:latin typeface="+mn-lt"/>
              </a:endParaRPr>
            </a:p>
          </p:txBody>
        </p:sp>
        <p:sp>
          <p:nvSpPr>
            <p:cNvPr id="18" name="Text Box 7"/>
            <p:cNvSpPr txBox="1">
              <a:spLocks noChangeArrowheads="1"/>
            </p:cNvSpPr>
            <p:nvPr/>
          </p:nvSpPr>
          <p:spPr bwMode="auto">
            <a:xfrm>
              <a:off x="602580" y="5715577"/>
              <a:ext cx="1652675" cy="215410"/>
            </a:xfrm>
            <a:prstGeom prst="rect">
              <a:avLst/>
            </a:prstGeom>
            <a:grpFill/>
            <a:ln w="3175">
              <a:solidFill>
                <a:srgbClr val="7DA9DF"/>
              </a:solid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543" i="1" dirty="0">
                  <a:solidFill>
                    <a:schemeClr val="bg1"/>
                  </a:solidFill>
                  <a:latin typeface="+mn-lt"/>
                  <a:cs typeface="+mn-cs"/>
                </a:rPr>
                <a:t>ELC 467– Spring </a:t>
              </a:r>
              <a:r>
                <a:rPr lang="en-GB" sz="1543" i="1" dirty="0" smtClean="0">
                  <a:solidFill>
                    <a:schemeClr val="bg1"/>
                  </a:solidFill>
                  <a:latin typeface="+mn-lt"/>
                  <a:cs typeface="+mn-cs"/>
                </a:rPr>
                <a:t>2020</a:t>
              </a:r>
              <a:endParaRPr lang="en-GB" sz="1543" i="1" dirty="0">
                <a:solidFill>
                  <a:schemeClr val="bg1"/>
                </a:solidFill>
                <a:latin typeface="+mn-lt"/>
                <a:cs typeface="+mn-cs"/>
              </a:endParaRPr>
            </a:p>
          </p:txBody>
        </p:sp>
      </p:grpSp>
      <p:sp>
        <p:nvSpPr>
          <p:cNvPr id="2" name="PPTLabsHighlightTextFragmentsShape7896d04a-0379-4526-b889-df3426c0d80c"/>
          <p:cNvSpPr/>
          <p:nvPr>
            <p:custDataLst>
              <p:tags r:id="rId1"/>
            </p:custDataLst>
          </p:nvPr>
        </p:nvSpPr>
        <p:spPr bwMode="auto">
          <a:xfrm>
            <a:off x="1519486" y="2706865"/>
            <a:ext cx="1610487" cy="403225"/>
          </a:xfrm>
          <a:prstGeom prst="roundRect">
            <a:avLst>
              <a:gd name="adj" fmla="val 25000"/>
            </a:avLst>
          </a:prstGeom>
          <a:solidFill>
            <a:srgbClr val="FFFF00">
              <a:alpha val="5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3" name="PPTLabsHighlightTextFragmentsShape79469f59-f56a-444a-b063-eef52f4cb9b1"/>
          <p:cNvSpPr/>
          <p:nvPr>
            <p:custDataLst>
              <p:tags r:id="rId2"/>
            </p:custDataLst>
          </p:nvPr>
        </p:nvSpPr>
        <p:spPr bwMode="auto">
          <a:xfrm>
            <a:off x="7814940" y="2706865"/>
            <a:ext cx="633666" cy="403225"/>
          </a:xfrm>
          <a:prstGeom prst="roundRect">
            <a:avLst>
              <a:gd name="adj" fmla="val 25000"/>
            </a:avLst>
          </a:prstGeom>
          <a:solidFill>
            <a:srgbClr val="FFFF00">
              <a:alpha val="5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pic>
        <p:nvPicPr>
          <p:cNvPr id="4" name="10-1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872804" y="490284"/>
            <a:ext cx="609600" cy="609600"/>
          </a:xfrm>
          <a:prstGeom prst="rect">
            <a:avLst/>
          </a:prstGeom>
        </p:spPr>
      </p:pic>
    </p:spTree>
    <p:extLst>
      <p:ext uri="{BB962C8B-B14F-4D97-AF65-F5344CB8AC3E}">
        <p14:creationId xmlns:p14="http://schemas.microsoft.com/office/powerpoint/2010/main" val="280449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9247" fill="hold"/>
                                        <p:tgtEl>
                                          <p:spTgt spid="4"/>
                                        </p:tgtEl>
                                      </p:cBhvr>
                                    </p:cmd>
                                  </p:childTnLst>
                                </p:cTn>
                              </p:par>
                            </p:childTnLst>
                          </p:cTn>
                        </p:par>
                      </p:childTnLst>
                    </p:cTn>
                  </p:par>
                </p:childTnLst>
              </p:cTn>
              <p:nextCondLst>
                <p:cond evt="onClick" delay="0">
                  <p:tgtEl>
                    <p:spTgt spid="4"/>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503953" y="1503089"/>
            <a:ext cx="9005747"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46" dirty="0">
                <a:solidFill>
                  <a:schemeClr val="bg1">
                    <a:lumMod val="75000"/>
                  </a:schemeClr>
                </a:solidFill>
                <a:latin typeface="Calibri" panose="020F0502020204030204" pitchFamily="34" charset="0"/>
              </a:rPr>
              <a:t>Several concurrent processes may access different files on the same disk.  These files may be stored on distant cylinders.</a:t>
            </a:r>
          </a:p>
        </p:txBody>
      </p:sp>
      <p:sp>
        <p:nvSpPr>
          <p:cNvPr id="6" name="Text Box 10"/>
          <p:cNvSpPr txBox="1">
            <a:spLocks noChangeArrowheads="1"/>
          </p:cNvSpPr>
          <p:nvPr/>
        </p:nvSpPr>
        <p:spPr bwMode="auto">
          <a:xfrm>
            <a:off x="493453" y="2661145"/>
            <a:ext cx="901624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646" dirty="0">
                <a:solidFill>
                  <a:schemeClr val="bg1">
                    <a:lumMod val="75000"/>
                  </a:schemeClr>
                </a:solidFill>
                <a:latin typeface="Calibri" panose="020F0502020204030204" pitchFamily="34" charset="0"/>
              </a:rPr>
              <a:t>Under heavy loads, handling access requests using a FCFS  policy will result in very long access delays.</a:t>
            </a:r>
          </a:p>
        </p:txBody>
      </p:sp>
      <p:sp>
        <p:nvSpPr>
          <p:cNvPr id="7" name="Text Box 11"/>
          <p:cNvSpPr txBox="1">
            <a:spLocks noChangeArrowheads="1"/>
          </p:cNvSpPr>
          <p:nvPr/>
        </p:nvSpPr>
        <p:spPr bwMode="auto">
          <a:xfrm>
            <a:off x="493453" y="3740889"/>
            <a:ext cx="901624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46">
                <a:solidFill>
                  <a:schemeClr val="bg1">
                    <a:lumMod val="75000"/>
                  </a:schemeClr>
                </a:solidFill>
                <a:latin typeface="Calibri" panose="020F0502020204030204" pitchFamily="34" charset="0"/>
              </a:rPr>
              <a:t>Thus, a better scheduling of the pending requests can improve performance.</a:t>
            </a:r>
          </a:p>
        </p:txBody>
      </p:sp>
      <p:sp>
        <p:nvSpPr>
          <p:cNvPr id="8" name="Rectangle 12"/>
          <p:cNvSpPr>
            <a:spLocks noChangeArrowheads="1"/>
          </p:cNvSpPr>
          <p:nvPr/>
        </p:nvSpPr>
        <p:spPr bwMode="auto">
          <a:xfrm>
            <a:off x="611151" y="4876340"/>
            <a:ext cx="1255408" cy="4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46" u="sng" dirty="0">
                <a:latin typeface="Calibri" panose="020F0502020204030204" pitchFamily="34" charset="0"/>
              </a:rPr>
              <a:t>Example:</a:t>
            </a:r>
            <a:endParaRPr lang="en-US" altLang="en-US" sz="2646" dirty="0">
              <a:latin typeface="Calibri" panose="020F0502020204030204" pitchFamily="34" charset="0"/>
            </a:endParaRPr>
          </a:p>
        </p:txBody>
      </p:sp>
      <p:sp>
        <p:nvSpPr>
          <p:cNvPr id="9" name="Rectangle 13"/>
          <p:cNvSpPr>
            <a:spLocks noChangeArrowheads="1"/>
          </p:cNvSpPr>
          <p:nvPr/>
        </p:nvSpPr>
        <p:spPr bwMode="auto">
          <a:xfrm>
            <a:off x="1969372" y="4898879"/>
            <a:ext cx="6906058" cy="4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46" dirty="0">
                <a:solidFill>
                  <a:srgbClr val="000000"/>
                </a:solidFill>
                <a:latin typeface="Calibri" panose="020F0502020204030204" pitchFamily="34" charset="0"/>
              </a:rPr>
              <a:t>Consider the following queue of track requests:     </a:t>
            </a:r>
            <a:endParaRPr lang="en-US" altLang="en-US" sz="2646" dirty="0">
              <a:latin typeface="Calibri" panose="020F0502020204030204" pitchFamily="34" charset="0"/>
            </a:endParaRPr>
          </a:p>
        </p:txBody>
      </p:sp>
      <p:sp>
        <p:nvSpPr>
          <p:cNvPr id="10" name="Rectangle 14"/>
          <p:cNvSpPr>
            <a:spLocks noChangeArrowheads="1"/>
          </p:cNvSpPr>
          <p:nvPr/>
        </p:nvSpPr>
        <p:spPr bwMode="auto">
          <a:xfrm>
            <a:off x="2601783" y="5515489"/>
            <a:ext cx="3930563" cy="4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46" dirty="0">
                <a:solidFill>
                  <a:srgbClr val="000000"/>
                </a:solidFill>
                <a:latin typeface="Calibri" panose="020F0502020204030204" pitchFamily="34" charset="0"/>
              </a:rPr>
              <a:t> 98,183,37,122,14,124,65,67</a:t>
            </a:r>
            <a:endParaRPr lang="en-US" altLang="en-US" sz="2646" dirty="0">
              <a:latin typeface="Calibri" panose="020F0502020204030204" pitchFamily="34" charset="0"/>
            </a:endParaRPr>
          </a:p>
        </p:txBody>
      </p:sp>
      <p:sp>
        <p:nvSpPr>
          <p:cNvPr id="11" name="Text Box 15"/>
          <p:cNvSpPr txBox="1">
            <a:spLocks noChangeArrowheads="1"/>
          </p:cNvSpPr>
          <p:nvPr/>
        </p:nvSpPr>
        <p:spPr bwMode="auto">
          <a:xfrm>
            <a:off x="619577" y="6154637"/>
            <a:ext cx="4188775"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646" dirty="0">
                <a:latin typeface="Calibri" panose="020F0502020204030204" pitchFamily="34" charset="0"/>
              </a:rPr>
              <a:t>Currently head over track 53.</a:t>
            </a:r>
          </a:p>
        </p:txBody>
      </p:sp>
      <p:sp>
        <p:nvSpPr>
          <p:cNvPr id="13" name="Rectangle 12"/>
          <p:cNvSpPr/>
          <p:nvPr/>
        </p:nvSpPr>
        <p:spPr>
          <a:xfrm>
            <a:off x="290412" y="290369"/>
            <a:ext cx="9474132" cy="952456"/>
          </a:xfrm>
          <a:prstGeom prst="rect">
            <a:avLst/>
          </a:prstGeom>
          <a:solidFill>
            <a:srgbClr val="7DA9D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p:cNvSpPr/>
          <p:nvPr/>
        </p:nvSpPr>
        <p:spPr>
          <a:xfrm>
            <a:off x="512257" y="486717"/>
            <a:ext cx="2598788" cy="550279"/>
          </a:xfrm>
          <a:prstGeom prst="rect">
            <a:avLst/>
          </a:prstGeom>
        </p:spPr>
        <p:txBody>
          <a:bodyPr wrap="none">
            <a:spAutoFit/>
          </a:bodyPr>
          <a:lstStyle/>
          <a:p>
            <a:pPr algn="just"/>
            <a:r>
              <a:rPr lang="en-US" altLang="en-US" sz="2976" dirty="0">
                <a:solidFill>
                  <a:schemeClr val="bg1"/>
                </a:solidFill>
                <a:latin typeface="Calibri" panose="020F0502020204030204" pitchFamily="34" charset="0"/>
              </a:rPr>
              <a:t>Disk Scheduling</a:t>
            </a:r>
          </a:p>
        </p:txBody>
      </p:sp>
      <p:grpSp>
        <p:nvGrpSpPr>
          <p:cNvPr id="18" name="Group 17"/>
          <p:cNvGrpSpPr/>
          <p:nvPr/>
        </p:nvGrpSpPr>
        <p:grpSpPr>
          <a:xfrm>
            <a:off x="327666" y="6838339"/>
            <a:ext cx="9436878" cy="396857"/>
            <a:chOff x="428624" y="5661248"/>
            <a:chExt cx="8452905" cy="360040"/>
          </a:xfrm>
          <a:solidFill>
            <a:srgbClr val="7DA9DF"/>
          </a:solidFill>
        </p:grpSpPr>
        <p:sp>
          <p:nvSpPr>
            <p:cNvPr id="19" name="Rectangle 18"/>
            <p:cNvSpPr/>
            <p:nvPr/>
          </p:nvSpPr>
          <p:spPr>
            <a:xfrm>
              <a:off x="428624" y="5661248"/>
              <a:ext cx="8452905" cy="360040"/>
            </a:xfrm>
            <a:prstGeom prst="rect">
              <a:avLst/>
            </a:prstGeom>
            <a:grpFill/>
            <a:ln w="3175">
              <a:solidFill>
                <a:srgbClr val="7DA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p:cNvSpPr txBox="1"/>
            <p:nvPr/>
          </p:nvSpPr>
          <p:spPr>
            <a:xfrm>
              <a:off x="7326646" y="5687379"/>
              <a:ext cx="1512248" cy="299177"/>
            </a:xfrm>
            <a:prstGeom prst="rect">
              <a:avLst/>
            </a:prstGeom>
            <a:grpFill/>
            <a:ln w="3175">
              <a:solidFill>
                <a:srgbClr val="7DA9DF"/>
              </a:solidFill>
            </a:ln>
          </p:spPr>
          <p:txBody>
            <a:bodyPr wrap="none">
              <a:spAutoFit/>
            </a:bodyPr>
            <a:lstStyle/>
            <a:p>
              <a:pPr eaLnBrk="1" hangingPunct="1">
                <a:defRPr/>
              </a:pPr>
              <a:r>
                <a:rPr lang="en-US" sz="1543" i="1" dirty="0">
                  <a:solidFill>
                    <a:schemeClr val="bg1"/>
                  </a:solidFill>
                  <a:latin typeface="+mn-lt"/>
                </a:rPr>
                <a:t>Lecture 10- Page </a:t>
              </a:r>
              <a:r>
                <a:rPr lang="en-US" sz="1543" i="1" dirty="0" smtClean="0">
                  <a:solidFill>
                    <a:schemeClr val="bg1"/>
                  </a:solidFill>
                  <a:latin typeface="+mn-lt"/>
                </a:rPr>
                <a:t>7</a:t>
              </a:r>
              <a:endParaRPr lang="en-GB" sz="1543" i="1" dirty="0">
                <a:solidFill>
                  <a:schemeClr val="bg1"/>
                </a:solidFill>
                <a:latin typeface="+mn-lt"/>
              </a:endParaRPr>
            </a:p>
          </p:txBody>
        </p:sp>
        <p:sp>
          <p:nvSpPr>
            <p:cNvPr id="21" name="Text Box 7"/>
            <p:cNvSpPr txBox="1">
              <a:spLocks noChangeArrowheads="1"/>
            </p:cNvSpPr>
            <p:nvPr/>
          </p:nvSpPr>
          <p:spPr bwMode="auto">
            <a:xfrm>
              <a:off x="602580" y="5715577"/>
              <a:ext cx="1652675" cy="215410"/>
            </a:xfrm>
            <a:prstGeom prst="rect">
              <a:avLst/>
            </a:prstGeom>
            <a:grpFill/>
            <a:ln w="3175">
              <a:solidFill>
                <a:srgbClr val="7DA9DF"/>
              </a:solid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543" i="1" dirty="0">
                  <a:solidFill>
                    <a:schemeClr val="bg1"/>
                  </a:solidFill>
                  <a:latin typeface="+mn-lt"/>
                  <a:cs typeface="+mn-cs"/>
                </a:rPr>
                <a:t>ELC 467– Spring </a:t>
              </a:r>
              <a:r>
                <a:rPr lang="en-GB" sz="1543" i="1" dirty="0" smtClean="0">
                  <a:solidFill>
                    <a:schemeClr val="bg1"/>
                  </a:solidFill>
                  <a:latin typeface="+mn-lt"/>
                  <a:cs typeface="+mn-cs"/>
                </a:rPr>
                <a:t>2020</a:t>
              </a:r>
              <a:endParaRPr lang="en-GB" sz="1543" i="1" dirty="0">
                <a:solidFill>
                  <a:schemeClr val="bg1"/>
                </a:solidFill>
                <a:latin typeface="+mn-lt"/>
                <a:cs typeface="+mn-cs"/>
              </a:endParaRPr>
            </a:p>
          </p:txBody>
        </p:sp>
      </p:grpSp>
      <p:pic>
        <p:nvPicPr>
          <p:cNvPr id="2" name="10-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16514" y="544455"/>
            <a:ext cx="609600" cy="609600"/>
          </a:xfrm>
          <a:prstGeom prst="rect">
            <a:avLst/>
          </a:prstGeom>
        </p:spPr>
      </p:pic>
    </p:spTree>
    <p:extLst>
      <p:ext uri="{BB962C8B-B14F-4D97-AF65-F5344CB8AC3E}">
        <p14:creationId xmlns:p14="http://schemas.microsoft.com/office/powerpoint/2010/main" val="2837040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7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487361" y="1866534"/>
            <a:ext cx="7205182" cy="4473178"/>
          </a:xfrm>
          <a:prstGeom prst="rect">
            <a:avLst/>
          </a:prstGeom>
        </p:spPr>
      </p:pic>
      <p:sp>
        <p:nvSpPr>
          <p:cNvPr id="3" name="TextBox 2"/>
          <p:cNvSpPr txBox="1"/>
          <p:nvPr/>
        </p:nvSpPr>
        <p:spPr>
          <a:xfrm>
            <a:off x="6887343" y="6190144"/>
            <a:ext cx="2691763" cy="363818"/>
          </a:xfrm>
          <a:prstGeom prst="rect">
            <a:avLst/>
          </a:prstGeom>
          <a:noFill/>
        </p:spPr>
        <p:txBody>
          <a:bodyPr wrap="none" rtlCol="0">
            <a:spAutoFit/>
          </a:bodyPr>
          <a:lstStyle/>
          <a:p>
            <a:r>
              <a:rPr lang="en-US" sz="1764" dirty="0"/>
              <a:t>Source: [</a:t>
            </a:r>
            <a:r>
              <a:rPr lang="en-US" sz="1764" dirty="0" err="1"/>
              <a:t>Silberschatz</a:t>
            </a:r>
            <a:r>
              <a:rPr lang="en-US" sz="1764" dirty="0"/>
              <a:t> 14]</a:t>
            </a:r>
            <a:endParaRPr lang="en-GB" sz="1764" dirty="0"/>
          </a:p>
        </p:txBody>
      </p:sp>
      <p:sp>
        <p:nvSpPr>
          <p:cNvPr id="4" name="TextBox 3"/>
          <p:cNvSpPr txBox="1"/>
          <p:nvPr/>
        </p:nvSpPr>
        <p:spPr>
          <a:xfrm>
            <a:off x="533999" y="1337603"/>
            <a:ext cx="1755417" cy="523220"/>
          </a:xfrm>
          <a:prstGeom prst="rect">
            <a:avLst/>
          </a:prstGeom>
          <a:noFill/>
        </p:spPr>
        <p:txBody>
          <a:bodyPr wrap="none" rtlCol="0">
            <a:spAutoFit/>
          </a:bodyPr>
          <a:lstStyle/>
          <a:p>
            <a:r>
              <a:rPr lang="en-US" sz="2800" u="sng" dirty="0">
                <a:latin typeface="Calibri" panose="020F0502020204030204" pitchFamily="34" charset="0"/>
              </a:rPr>
              <a:t>Using FCFS</a:t>
            </a:r>
            <a:endParaRPr lang="en-GB" sz="2800" u="sng" dirty="0">
              <a:latin typeface="Calibri" panose="020F0502020204030204" pitchFamily="34" charset="0"/>
            </a:endParaRPr>
          </a:p>
        </p:txBody>
      </p:sp>
      <p:sp>
        <p:nvSpPr>
          <p:cNvPr id="9" name="Rectangle 8"/>
          <p:cNvSpPr/>
          <p:nvPr/>
        </p:nvSpPr>
        <p:spPr>
          <a:xfrm>
            <a:off x="290412" y="290369"/>
            <a:ext cx="9474132" cy="952456"/>
          </a:xfrm>
          <a:prstGeom prst="rect">
            <a:avLst/>
          </a:prstGeom>
          <a:solidFill>
            <a:srgbClr val="7DA9D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a:off x="512257" y="486717"/>
            <a:ext cx="2598788" cy="550279"/>
          </a:xfrm>
          <a:prstGeom prst="rect">
            <a:avLst/>
          </a:prstGeom>
        </p:spPr>
        <p:txBody>
          <a:bodyPr wrap="none">
            <a:spAutoFit/>
          </a:bodyPr>
          <a:lstStyle/>
          <a:p>
            <a:pPr algn="just"/>
            <a:r>
              <a:rPr lang="en-US" altLang="en-US" sz="2976" dirty="0">
                <a:solidFill>
                  <a:schemeClr val="bg1"/>
                </a:solidFill>
                <a:latin typeface="Calibri" panose="020F0502020204030204" pitchFamily="34" charset="0"/>
              </a:rPr>
              <a:t>Disk Scheduling</a:t>
            </a:r>
          </a:p>
        </p:txBody>
      </p:sp>
      <p:grpSp>
        <p:nvGrpSpPr>
          <p:cNvPr id="11" name="Group 10"/>
          <p:cNvGrpSpPr/>
          <p:nvPr/>
        </p:nvGrpSpPr>
        <p:grpSpPr>
          <a:xfrm>
            <a:off x="327666" y="6838339"/>
            <a:ext cx="9436878" cy="396857"/>
            <a:chOff x="428624" y="5661248"/>
            <a:chExt cx="8452905" cy="360040"/>
          </a:xfrm>
          <a:solidFill>
            <a:srgbClr val="7DA9DF"/>
          </a:solidFill>
        </p:grpSpPr>
        <p:sp>
          <p:nvSpPr>
            <p:cNvPr id="12" name="Rectangle 11"/>
            <p:cNvSpPr/>
            <p:nvPr/>
          </p:nvSpPr>
          <p:spPr>
            <a:xfrm>
              <a:off x="428624" y="5661248"/>
              <a:ext cx="8452905" cy="360040"/>
            </a:xfrm>
            <a:prstGeom prst="rect">
              <a:avLst/>
            </a:prstGeom>
            <a:grpFill/>
            <a:ln w="3175">
              <a:solidFill>
                <a:srgbClr val="7DA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p:cNvSpPr txBox="1"/>
            <p:nvPr/>
          </p:nvSpPr>
          <p:spPr>
            <a:xfrm>
              <a:off x="7326646" y="5687379"/>
              <a:ext cx="1512248" cy="299177"/>
            </a:xfrm>
            <a:prstGeom prst="rect">
              <a:avLst/>
            </a:prstGeom>
            <a:grpFill/>
            <a:ln w="3175">
              <a:solidFill>
                <a:srgbClr val="7DA9DF"/>
              </a:solidFill>
            </a:ln>
          </p:spPr>
          <p:txBody>
            <a:bodyPr wrap="none">
              <a:spAutoFit/>
            </a:bodyPr>
            <a:lstStyle/>
            <a:p>
              <a:pPr eaLnBrk="1" hangingPunct="1">
                <a:defRPr/>
              </a:pPr>
              <a:r>
                <a:rPr lang="en-US" sz="1543" i="1" dirty="0">
                  <a:solidFill>
                    <a:schemeClr val="bg1"/>
                  </a:solidFill>
                  <a:latin typeface="+mn-lt"/>
                </a:rPr>
                <a:t>Lecture 10- Page </a:t>
              </a:r>
              <a:r>
                <a:rPr lang="en-US" sz="1543" i="1" dirty="0" smtClean="0">
                  <a:solidFill>
                    <a:schemeClr val="bg1"/>
                  </a:solidFill>
                  <a:latin typeface="+mn-lt"/>
                </a:rPr>
                <a:t>8</a:t>
              </a:r>
              <a:endParaRPr lang="en-GB" sz="1543" i="1" dirty="0">
                <a:solidFill>
                  <a:schemeClr val="bg1"/>
                </a:solidFill>
                <a:latin typeface="+mn-lt"/>
              </a:endParaRPr>
            </a:p>
          </p:txBody>
        </p:sp>
        <p:sp>
          <p:nvSpPr>
            <p:cNvPr id="17" name="Text Box 7"/>
            <p:cNvSpPr txBox="1">
              <a:spLocks noChangeArrowheads="1"/>
            </p:cNvSpPr>
            <p:nvPr/>
          </p:nvSpPr>
          <p:spPr bwMode="auto">
            <a:xfrm>
              <a:off x="602580" y="5715577"/>
              <a:ext cx="1652675" cy="215410"/>
            </a:xfrm>
            <a:prstGeom prst="rect">
              <a:avLst/>
            </a:prstGeom>
            <a:grpFill/>
            <a:ln w="3175">
              <a:solidFill>
                <a:srgbClr val="7DA9DF"/>
              </a:solid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543" i="1" dirty="0">
                  <a:solidFill>
                    <a:schemeClr val="bg1"/>
                  </a:solidFill>
                  <a:latin typeface="+mn-lt"/>
                  <a:cs typeface="+mn-cs"/>
                </a:rPr>
                <a:t>ELC 467– Spring </a:t>
              </a:r>
              <a:r>
                <a:rPr lang="en-GB" sz="1543" i="1" dirty="0" smtClean="0">
                  <a:solidFill>
                    <a:schemeClr val="bg1"/>
                  </a:solidFill>
                  <a:latin typeface="+mn-lt"/>
                  <a:cs typeface="+mn-cs"/>
                </a:rPr>
                <a:t>2020</a:t>
              </a:r>
              <a:endParaRPr lang="en-GB" sz="1543" i="1" dirty="0">
                <a:solidFill>
                  <a:schemeClr val="bg1"/>
                </a:solidFill>
                <a:latin typeface="+mn-lt"/>
                <a:cs typeface="+mn-cs"/>
              </a:endParaRPr>
            </a:p>
          </p:txBody>
        </p:sp>
      </p:grpSp>
      <p:pic>
        <p:nvPicPr>
          <p:cNvPr id="5" name="10-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69506" y="490082"/>
            <a:ext cx="609600" cy="609600"/>
          </a:xfrm>
          <a:prstGeom prst="rect">
            <a:avLst/>
          </a:prstGeom>
        </p:spPr>
      </p:pic>
    </p:spTree>
    <p:extLst>
      <p:ext uri="{BB962C8B-B14F-4D97-AF65-F5344CB8AC3E}">
        <p14:creationId xmlns:p14="http://schemas.microsoft.com/office/powerpoint/2010/main" val="32139461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71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533669" y="1474046"/>
            <a:ext cx="4009239" cy="4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46" b="1" u="sng" dirty="0">
                <a:latin typeface="Calibri" panose="020F0502020204030204" pitchFamily="34" charset="0"/>
              </a:rPr>
              <a:t>Seek Optimization Methods:</a:t>
            </a:r>
            <a:endParaRPr lang="en-US" altLang="en-US" sz="2646" b="1" dirty="0">
              <a:latin typeface="Calibri" panose="020F0502020204030204" pitchFamily="34" charset="0"/>
            </a:endParaRPr>
          </a:p>
        </p:txBody>
      </p:sp>
      <p:sp>
        <p:nvSpPr>
          <p:cNvPr id="6" name="Rectangle 9"/>
          <p:cNvSpPr>
            <a:spLocks noChangeArrowheads="1"/>
          </p:cNvSpPr>
          <p:nvPr/>
        </p:nvSpPr>
        <p:spPr bwMode="auto">
          <a:xfrm>
            <a:off x="531743" y="2128885"/>
            <a:ext cx="4305602" cy="4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46" u="sng" dirty="0">
                <a:latin typeface="Calibri" panose="020F0502020204030204" pitchFamily="34" charset="0"/>
              </a:rPr>
              <a:t>Shortest Seek Time First (SSTF):</a:t>
            </a:r>
            <a:endParaRPr lang="en-US" altLang="en-US" sz="2646" dirty="0">
              <a:latin typeface="Calibri" panose="020F0502020204030204" pitchFamily="34" charset="0"/>
            </a:endParaRPr>
          </a:p>
        </p:txBody>
      </p:sp>
      <p:sp>
        <p:nvSpPr>
          <p:cNvPr id="7" name="Rectangle 10"/>
          <p:cNvSpPr>
            <a:spLocks noChangeArrowheads="1"/>
          </p:cNvSpPr>
          <p:nvPr/>
        </p:nvSpPr>
        <p:spPr bwMode="auto">
          <a:xfrm>
            <a:off x="520977" y="2763464"/>
            <a:ext cx="6226641" cy="4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46">
                <a:solidFill>
                  <a:srgbClr val="000000"/>
                </a:solidFill>
                <a:latin typeface="Calibri" panose="020F0502020204030204" pitchFamily="34" charset="0"/>
              </a:rPr>
              <a:t>start with the request to the nearest cylinder.</a:t>
            </a:r>
            <a:endParaRPr lang="en-US" altLang="en-US" sz="2646">
              <a:latin typeface="Calibri" panose="020F0502020204030204" pitchFamily="34" charset="0"/>
            </a:endParaRPr>
          </a:p>
        </p:txBody>
      </p:sp>
      <p:sp>
        <p:nvSpPr>
          <p:cNvPr id="9" name="Rectangle 8"/>
          <p:cNvSpPr/>
          <p:nvPr/>
        </p:nvSpPr>
        <p:spPr>
          <a:xfrm>
            <a:off x="290412" y="290369"/>
            <a:ext cx="9474132" cy="952456"/>
          </a:xfrm>
          <a:prstGeom prst="rect">
            <a:avLst/>
          </a:prstGeom>
          <a:solidFill>
            <a:srgbClr val="7DA9D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a:off x="512257" y="486717"/>
            <a:ext cx="2598788" cy="550279"/>
          </a:xfrm>
          <a:prstGeom prst="rect">
            <a:avLst/>
          </a:prstGeom>
        </p:spPr>
        <p:txBody>
          <a:bodyPr wrap="none">
            <a:spAutoFit/>
          </a:bodyPr>
          <a:lstStyle/>
          <a:p>
            <a:pPr algn="just"/>
            <a:r>
              <a:rPr lang="en-US" altLang="en-US" sz="2976" dirty="0">
                <a:solidFill>
                  <a:schemeClr val="bg1"/>
                </a:solidFill>
                <a:latin typeface="Calibri" panose="020F0502020204030204" pitchFamily="34" charset="0"/>
              </a:rPr>
              <a:t>Disk Scheduling</a:t>
            </a:r>
          </a:p>
        </p:txBody>
      </p:sp>
      <p:grpSp>
        <p:nvGrpSpPr>
          <p:cNvPr id="11" name="Group 10"/>
          <p:cNvGrpSpPr/>
          <p:nvPr/>
        </p:nvGrpSpPr>
        <p:grpSpPr>
          <a:xfrm>
            <a:off x="327666" y="6838339"/>
            <a:ext cx="9436878" cy="396857"/>
            <a:chOff x="428624" y="5661248"/>
            <a:chExt cx="8452905" cy="360040"/>
          </a:xfrm>
          <a:solidFill>
            <a:srgbClr val="7DA9DF"/>
          </a:solidFill>
        </p:grpSpPr>
        <p:sp>
          <p:nvSpPr>
            <p:cNvPr id="13" name="Rectangle 12"/>
            <p:cNvSpPr/>
            <p:nvPr/>
          </p:nvSpPr>
          <p:spPr>
            <a:xfrm>
              <a:off x="428624" y="5661248"/>
              <a:ext cx="8452905" cy="360040"/>
            </a:xfrm>
            <a:prstGeom prst="rect">
              <a:avLst/>
            </a:prstGeom>
            <a:grpFill/>
            <a:ln w="3175">
              <a:solidFill>
                <a:srgbClr val="7DA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p:cNvSpPr txBox="1"/>
            <p:nvPr/>
          </p:nvSpPr>
          <p:spPr>
            <a:xfrm>
              <a:off x="7326646" y="5687379"/>
              <a:ext cx="1512248" cy="299177"/>
            </a:xfrm>
            <a:prstGeom prst="rect">
              <a:avLst/>
            </a:prstGeom>
            <a:grpFill/>
            <a:ln w="3175">
              <a:solidFill>
                <a:srgbClr val="7DA9DF"/>
              </a:solidFill>
            </a:ln>
          </p:spPr>
          <p:txBody>
            <a:bodyPr wrap="none">
              <a:spAutoFit/>
            </a:bodyPr>
            <a:lstStyle/>
            <a:p>
              <a:pPr eaLnBrk="1" hangingPunct="1">
                <a:defRPr/>
              </a:pPr>
              <a:r>
                <a:rPr lang="en-US" sz="1543" i="1" dirty="0">
                  <a:solidFill>
                    <a:schemeClr val="bg1"/>
                  </a:solidFill>
                  <a:latin typeface="+mn-lt"/>
                </a:rPr>
                <a:t>Lecture 10- Page </a:t>
              </a:r>
              <a:r>
                <a:rPr lang="en-US" sz="1543" i="1" dirty="0" smtClean="0">
                  <a:solidFill>
                    <a:schemeClr val="bg1"/>
                  </a:solidFill>
                  <a:latin typeface="+mn-lt"/>
                </a:rPr>
                <a:t>9</a:t>
              </a:r>
              <a:endParaRPr lang="en-GB" sz="1543" i="1" dirty="0">
                <a:solidFill>
                  <a:schemeClr val="bg1"/>
                </a:solidFill>
                <a:latin typeface="+mn-lt"/>
              </a:endParaRPr>
            </a:p>
          </p:txBody>
        </p:sp>
        <p:sp>
          <p:nvSpPr>
            <p:cNvPr id="18" name="Text Box 7"/>
            <p:cNvSpPr txBox="1">
              <a:spLocks noChangeArrowheads="1"/>
            </p:cNvSpPr>
            <p:nvPr/>
          </p:nvSpPr>
          <p:spPr bwMode="auto">
            <a:xfrm>
              <a:off x="602580" y="5715577"/>
              <a:ext cx="1652675" cy="215410"/>
            </a:xfrm>
            <a:prstGeom prst="rect">
              <a:avLst/>
            </a:prstGeom>
            <a:grpFill/>
            <a:ln w="3175">
              <a:solidFill>
                <a:srgbClr val="7DA9DF"/>
              </a:solid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543" i="1" dirty="0">
                  <a:solidFill>
                    <a:schemeClr val="bg1"/>
                  </a:solidFill>
                  <a:latin typeface="+mn-lt"/>
                  <a:cs typeface="+mn-cs"/>
                </a:rPr>
                <a:t>ELC 467– Spring </a:t>
              </a:r>
              <a:r>
                <a:rPr lang="en-GB" sz="1543" i="1" dirty="0" smtClean="0">
                  <a:solidFill>
                    <a:schemeClr val="bg1"/>
                  </a:solidFill>
                  <a:latin typeface="+mn-lt"/>
                  <a:cs typeface="+mn-cs"/>
                </a:rPr>
                <a:t>2020</a:t>
              </a:r>
              <a:endParaRPr lang="en-GB" sz="1543" i="1" dirty="0">
                <a:solidFill>
                  <a:schemeClr val="bg1"/>
                </a:solidFill>
                <a:latin typeface="+mn-lt"/>
                <a:cs typeface="+mn-cs"/>
              </a:endParaRPr>
            </a:p>
          </p:txBody>
        </p:sp>
      </p:grpSp>
      <p:pic>
        <p:nvPicPr>
          <p:cNvPr id="2" name="10-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92267" y="471794"/>
            <a:ext cx="609600" cy="609600"/>
          </a:xfrm>
          <a:prstGeom prst="rect">
            <a:avLst/>
          </a:prstGeom>
        </p:spPr>
      </p:pic>
    </p:spTree>
    <p:extLst>
      <p:ext uri="{BB962C8B-B14F-4D97-AF65-F5344CB8AC3E}">
        <p14:creationId xmlns:p14="http://schemas.microsoft.com/office/powerpoint/2010/main" val="18803917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9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58" y="1488012"/>
            <a:ext cx="9081141" cy="861774"/>
          </a:xfrm>
          <a:prstGeom prst="rect">
            <a:avLst/>
          </a:prstGeom>
          <a:noFill/>
        </p:spPr>
        <p:txBody>
          <a:bodyPr wrap="square" rtlCol="0">
            <a:spAutoFit/>
          </a:bodyPr>
          <a:lstStyle/>
          <a:p>
            <a:pPr algn="just"/>
            <a:r>
              <a:rPr lang="en-US" sz="2500" dirty="0">
                <a:latin typeface="Calibri" panose="020F0502020204030204" pitchFamily="34" charset="0"/>
              </a:rPr>
              <a:t>NT File System (NTFS) is an example of a more recent file systems, with advanced features that support large file systems, including: </a:t>
            </a:r>
            <a:endParaRPr lang="en-GB" sz="2500" dirty="0">
              <a:latin typeface="Calibri" panose="020F0502020204030204" pitchFamily="34" charset="0"/>
            </a:endParaRPr>
          </a:p>
        </p:txBody>
      </p:sp>
      <p:sp>
        <p:nvSpPr>
          <p:cNvPr id="3" name="TextBox 2"/>
          <p:cNvSpPr txBox="1"/>
          <p:nvPr/>
        </p:nvSpPr>
        <p:spPr>
          <a:xfrm>
            <a:off x="609171" y="2475284"/>
            <a:ext cx="3333541" cy="477054"/>
          </a:xfrm>
          <a:prstGeom prst="rect">
            <a:avLst/>
          </a:prstGeom>
          <a:noFill/>
        </p:spPr>
        <p:txBody>
          <a:bodyPr wrap="none" rtlCol="0">
            <a:spAutoFit/>
          </a:bodyPr>
          <a:lstStyle/>
          <a:p>
            <a:pPr marL="342900" indent="-342900">
              <a:buFont typeface="Courier New" panose="02070309020205020404" pitchFamily="49" charset="0"/>
              <a:buChar char="o"/>
            </a:pPr>
            <a:r>
              <a:rPr lang="en-US" sz="2500" dirty="0">
                <a:latin typeface="Calibri" panose="020F0502020204030204" pitchFamily="34" charset="0"/>
              </a:rPr>
              <a:t>64-bit disk addresses.</a:t>
            </a:r>
            <a:endParaRPr lang="en-GB" sz="2500" dirty="0">
              <a:latin typeface="Calibri" panose="020F0502020204030204" pitchFamily="34" charset="0"/>
            </a:endParaRPr>
          </a:p>
        </p:txBody>
      </p:sp>
      <p:sp>
        <p:nvSpPr>
          <p:cNvPr id="4" name="TextBox 3"/>
          <p:cNvSpPr txBox="1"/>
          <p:nvPr/>
        </p:nvSpPr>
        <p:spPr>
          <a:xfrm>
            <a:off x="581695" y="3095908"/>
            <a:ext cx="3796745" cy="477054"/>
          </a:xfrm>
          <a:prstGeom prst="rect">
            <a:avLst/>
          </a:prstGeom>
          <a:noFill/>
        </p:spPr>
        <p:txBody>
          <a:bodyPr wrap="none" rtlCol="0">
            <a:spAutoFit/>
          </a:bodyPr>
          <a:lstStyle/>
          <a:p>
            <a:pPr marL="342900" indent="-342900">
              <a:buFont typeface="Courier New" panose="02070309020205020404" pitchFamily="49" charset="0"/>
              <a:buChar char="o"/>
            </a:pPr>
            <a:r>
              <a:rPr lang="en-US" sz="2500" dirty="0">
                <a:latin typeface="Calibri" panose="020F0502020204030204" pitchFamily="34" charset="0"/>
              </a:rPr>
              <a:t>Long Unicode file names.</a:t>
            </a:r>
            <a:endParaRPr lang="en-GB" sz="2500" dirty="0">
              <a:latin typeface="Calibri" panose="020F0502020204030204" pitchFamily="34" charset="0"/>
            </a:endParaRPr>
          </a:p>
        </p:txBody>
      </p:sp>
      <p:sp>
        <p:nvSpPr>
          <p:cNvPr id="5" name="TextBox 4"/>
          <p:cNvSpPr txBox="1"/>
          <p:nvPr/>
        </p:nvSpPr>
        <p:spPr>
          <a:xfrm>
            <a:off x="581696" y="3721735"/>
            <a:ext cx="6141168" cy="477054"/>
          </a:xfrm>
          <a:prstGeom prst="rect">
            <a:avLst/>
          </a:prstGeom>
          <a:noFill/>
        </p:spPr>
        <p:txBody>
          <a:bodyPr wrap="none" rtlCol="0">
            <a:spAutoFit/>
          </a:bodyPr>
          <a:lstStyle/>
          <a:p>
            <a:pPr marL="342900" indent="-342900">
              <a:buFont typeface="Courier New" panose="02070309020205020404" pitchFamily="49" charset="0"/>
              <a:buChar char="o"/>
            </a:pPr>
            <a:r>
              <a:rPr lang="en-US" sz="2500" dirty="0">
                <a:latin typeface="Calibri" panose="020F0502020204030204" pitchFamily="34" charset="0"/>
              </a:rPr>
              <a:t>Possibility of multiple data streams per file.</a:t>
            </a:r>
            <a:endParaRPr lang="en-GB" sz="2500" dirty="0">
              <a:latin typeface="Calibri" panose="020F0502020204030204" pitchFamily="34" charset="0"/>
            </a:endParaRPr>
          </a:p>
        </p:txBody>
      </p:sp>
      <p:sp>
        <p:nvSpPr>
          <p:cNvPr id="6" name="TextBox 5"/>
          <p:cNvSpPr txBox="1"/>
          <p:nvPr/>
        </p:nvSpPr>
        <p:spPr>
          <a:xfrm>
            <a:off x="608569" y="4403809"/>
            <a:ext cx="6756080" cy="477054"/>
          </a:xfrm>
          <a:prstGeom prst="rect">
            <a:avLst/>
          </a:prstGeom>
          <a:noFill/>
        </p:spPr>
        <p:txBody>
          <a:bodyPr wrap="none" rtlCol="0">
            <a:spAutoFit/>
          </a:bodyPr>
          <a:lstStyle/>
          <a:p>
            <a:pPr marL="342900" indent="-342900">
              <a:buFont typeface="Courier New" panose="02070309020205020404" pitchFamily="49" charset="0"/>
              <a:buChar char="o"/>
            </a:pPr>
            <a:r>
              <a:rPr lang="en-US" sz="2500" dirty="0">
                <a:latin typeface="Calibri" panose="020F0502020204030204" pitchFamily="34" charset="0"/>
              </a:rPr>
              <a:t>Compression, encryption and journaling of files.</a:t>
            </a:r>
            <a:endParaRPr lang="en-GB" sz="2500" dirty="0">
              <a:latin typeface="Calibri" panose="020F0502020204030204" pitchFamily="34" charset="0"/>
            </a:endParaRPr>
          </a:p>
        </p:txBody>
      </p:sp>
      <p:grpSp>
        <p:nvGrpSpPr>
          <p:cNvPr id="16" name="Group 15"/>
          <p:cNvGrpSpPr/>
          <p:nvPr/>
        </p:nvGrpSpPr>
        <p:grpSpPr>
          <a:xfrm>
            <a:off x="309535" y="7067164"/>
            <a:ext cx="9435887" cy="396814"/>
            <a:chOff x="292620" y="6222297"/>
            <a:chExt cx="8561414" cy="360040"/>
          </a:xfrm>
        </p:grpSpPr>
        <p:sp>
          <p:nvSpPr>
            <p:cNvPr id="17" name="Rectangle 16"/>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10 -Page </a:t>
              </a:r>
              <a:r>
                <a:rPr lang="en-US" sz="1600" i="1" dirty="0" smtClean="0">
                  <a:solidFill>
                    <a:schemeClr val="bg1"/>
                  </a:solidFill>
                  <a:latin typeface="Calibri" panose="020F0502020204030204" pitchFamily="34" charset="0"/>
                </a:rPr>
                <a:t>1</a:t>
              </a:r>
              <a:endParaRPr lang="en-GB" sz="1600" i="1" dirty="0">
                <a:solidFill>
                  <a:schemeClr val="bg1"/>
                </a:solidFill>
                <a:latin typeface="Calibri" panose="020F0502020204030204" pitchFamily="34" charset="0"/>
              </a:endParaRPr>
            </a:p>
          </p:txBody>
        </p:sp>
        <p:sp>
          <p:nvSpPr>
            <p:cNvPr id="19"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20" name="Rectangle 19"/>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Box 8"/>
          <p:cNvSpPr txBox="1">
            <a:spLocks noChangeArrowheads="1"/>
          </p:cNvSpPr>
          <p:nvPr/>
        </p:nvSpPr>
        <p:spPr bwMode="auto">
          <a:xfrm>
            <a:off x="489604" y="459949"/>
            <a:ext cx="6604459" cy="580086"/>
          </a:xfrm>
          <a:prstGeom prst="rect">
            <a:avLst/>
          </a:prstGeom>
          <a:noFill/>
          <a:ln w="9525">
            <a:noFill/>
            <a:miter lim="800000"/>
            <a:headEnd/>
            <a:tailEnd/>
          </a:ln>
        </p:spPr>
        <p:txBody>
          <a:bodyPr wrap="none" lIns="86872" tIns="43436" rIns="86872" bIns="43436">
            <a:spAutoFit/>
          </a:bodyPr>
          <a:lstStyle/>
          <a:p>
            <a:pPr algn="just"/>
            <a:r>
              <a:rPr lang="en-US" altLang="en-US" sz="3199" dirty="0">
                <a:solidFill>
                  <a:schemeClr val="bg1"/>
                </a:solidFill>
                <a:latin typeface="Calibri" panose="020F0502020204030204" pitchFamily="34" charset="0"/>
              </a:rPr>
              <a:t>Master File Table of the NT File System</a:t>
            </a:r>
          </a:p>
        </p:txBody>
      </p:sp>
      <p:pic>
        <p:nvPicPr>
          <p:cNvPr id="7" name="1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43911" y="510389"/>
            <a:ext cx="609600" cy="609600"/>
          </a:xfrm>
          <a:prstGeom prst="rect">
            <a:avLst/>
          </a:prstGeom>
        </p:spPr>
      </p:pic>
    </p:spTree>
    <p:extLst>
      <p:ext uri="{BB962C8B-B14F-4D97-AF65-F5344CB8AC3E}">
        <p14:creationId xmlns:p14="http://schemas.microsoft.com/office/powerpoint/2010/main" val="22897671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97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1487361" y="1793823"/>
            <a:ext cx="7163814" cy="5099249"/>
          </a:xfrm>
          <a:prstGeom prst="rect">
            <a:avLst/>
          </a:prstGeom>
        </p:spPr>
      </p:pic>
      <p:sp>
        <p:nvSpPr>
          <p:cNvPr id="8" name="TextBox 7"/>
          <p:cNvSpPr txBox="1"/>
          <p:nvPr/>
        </p:nvSpPr>
        <p:spPr>
          <a:xfrm>
            <a:off x="533999" y="1337603"/>
            <a:ext cx="1519455" cy="461665"/>
          </a:xfrm>
          <a:prstGeom prst="rect">
            <a:avLst/>
          </a:prstGeom>
          <a:noFill/>
        </p:spPr>
        <p:txBody>
          <a:bodyPr wrap="none" rtlCol="0">
            <a:spAutoFit/>
          </a:bodyPr>
          <a:lstStyle/>
          <a:p>
            <a:r>
              <a:rPr lang="en-US" sz="2400" u="sng" dirty="0">
                <a:latin typeface="Calibri" panose="020F0502020204030204" pitchFamily="34" charset="0"/>
              </a:rPr>
              <a:t>Using SSTF</a:t>
            </a:r>
            <a:endParaRPr lang="en-GB" sz="2400" u="sng" dirty="0">
              <a:latin typeface="Calibri" panose="020F0502020204030204" pitchFamily="34" charset="0"/>
            </a:endParaRPr>
          </a:p>
        </p:txBody>
      </p:sp>
      <p:sp>
        <p:nvSpPr>
          <p:cNvPr id="4" name="Rectangle 3"/>
          <p:cNvSpPr/>
          <p:nvPr/>
        </p:nvSpPr>
        <p:spPr>
          <a:xfrm>
            <a:off x="3040494" y="6383588"/>
            <a:ext cx="4182817" cy="488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alibri" panose="020F0502020204030204" pitchFamily="34" charset="0"/>
            </a:endParaRPr>
          </a:p>
        </p:txBody>
      </p:sp>
      <p:sp>
        <p:nvSpPr>
          <p:cNvPr id="10" name="TextBox 9"/>
          <p:cNvSpPr txBox="1"/>
          <p:nvPr/>
        </p:nvSpPr>
        <p:spPr>
          <a:xfrm>
            <a:off x="6887343" y="6190144"/>
            <a:ext cx="2478692" cy="369332"/>
          </a:xfrm>
          <a:prstGeom prst="rect">
            <a:avLst/>
          </a:prstGeom>
          <a:noFill/>
        </p:spPr>
        <p:txBody>
          <a:bodyPr wrap="none" rtlCol="0">
            <a:spAutoFit/>
          </a:bodyPr>
          <a:lstStyle/>
          <a:p>
            <a:r>
              <a:rPr lang="en-US" dirty="0">
                <a:latin typeface="Calibri" panose="020F0502020204030204" pitchFamily="34" charset="0"/>
              </a:rPr>
              <a:t>Source: [</a:t>
            </a:r>
            <a:r>
              <a:rPr lang="en-US" dirty="0" err="1">
                <a:latin typeface="Calibri" panose="020F0502020204030204" pitchFamily="34" charset="0"/>
              </a:rPr>
              <a:t>Silberschatz</a:t>
            </a:r>
            <a:r>
              <a:rPr lang="en-US" dirty="0">
                <a:latin typeface="Calibri" panose="020F0502020204030204" pitchFamily="34" charset="0"/>
              </a:rPr>
              <a:t> 14]</a:t>
            </a:r>
            <a:endParaRPr lang="en-GB" dirty="0">
              <a:latin typeface="Calibri" panose="020F0502020204030204" pitchFamily="34" charset="0"/>
            </a:endParaRPr>
          </a:p>
        </p:txBody>
      </p:sp>
      <p:sp>
        <p:nvSpPr>
          <p:cNvPr id="11" name="Rectangle 10"/>
          <p:cNvSpPr/>
          <p:nvPr/>
        </p:nvSpPr>
        <p:spPr>
          <a:xfrm>
            <a:off x="290412" y="290369"/>
            <a:ext cx="9474132" cy="952456"/>
          </a:xfrm>
          <a:prstGeom prst="rect">
            <a:avLst/>
          </a:prstGeom>
          <a:solidFill>
            <a:srgbClr val="7DA9D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512257" y="486717"/>
            <a:ext cx="2598788" cy="550279"/>
          </a:xfrm>
          <a:prstGeom prst="rect">
            <a:avLst/>
          </a:prstGeom>
        </p:spPr>
        <p:txBody>
          <a:bodyPr wrap="none">
            <a:spAutoFit/>
          </a:bodyPr>
          <a:lstStyle/>
          <a:p>
            <a:pPr algn="just"/>
            <a:r>
              <a:rPr lang="en-US" altLang="en-US" sz="2976" dirty="0">
                <a:solidFill>
                  <a:schemeClr val="bg1"/>
                </a:solidFill>
                <a:latin typeface="Calibri" panose="020F0502020204030204" pitchFamily="34" charset="0"/>
              </a:rPr>
              <a:t>Disk Scheduling</a:t>
            </a:r>
          </a:p>
        </p:txBody>
      </p:sp>
      <p:grpSp>
        <p:nvGrpSpPr>
          <p:cNvPr id="13" name="Group 12"/>
          <p:cNvGrpSpPr/>
          <p:nvPr/>
        </p:nvGrpSpPr>
        <p:grpSpPr>
          <a:xfrm>
            <a:off x="327666" y="6838339"/>
            <a:ext cx="9528228" cy="396857"/>
            <a:chOff x="428624" y="5661248"/>
            <a:chExt cx="8534730" cy="360040"/>
          </a:xfrm>
          <a:solidFill>
            <a:srgbClr val="7DA9DF"/>
          </a:solidFill>
        </p:grpSpPr>
        <p:sp>
          <p:nvSpPr>
            <p:cNvPr id="17" name="Rectangle 16"/>
            <p:cNvSpPr/>
            <p:nvPr/>
          </p:nvSpPr>
          <p:spPr>
            <a:xfrm>
              <a:off x="428624" y="5661248"/>
              <a:ext cx="8452905" cy="360040"/>
            </a:xfrm>
            <a:prstGeom prst="rect">
              <a:avLst/>
            </a:prstGeom>
            <a:grpFill/>
            <a:ln w="3175">
              <a:solidFill>
                <a:srgbClr val="7DA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ndParaRPr>
            </a:p>
          </p:txBody>
        </p:sp>
        <p:sp>
          <p:nvSpPr>
            <p:cNvPr id="18" name="TextBox 17"/>
            <p:cNvSpPr txBox="1"/>
            <p:nvPr/>
          </p:nvSpPr>
          <p:spPr>
            <a:xfrm>
              <a:off x="7326646" y="5687379"/>
              <a:ext cx="1636708" cy="307146"/>
            </a:xfrm>
            <a:prstGeom prst="rect">
              <a:avLst/>
            </a:prstGeom>
            <a:grpFill/>
            <a:ln w="3175">
              <a:solidFill>
                <a:srgbClr val="7DA9DF"/>
              </a:solidFill>
            </a:ln>
          </p:spPr>
          <p:txBody>
            <a:bodyPr wrap="none">
              <a:spAutoFit/>
            </a:bodyPr>
            <a:lstStyle/>
            <a:p>
              <a:pPr eaLnBrk="1" hangingPunct="1">
                <a:defRPr/>
              </a:pPr>
              <a:r>
                <a:rPr lang="en-US" sz="1600" i="1" dirty="0">
                  <a:solidFill>
                    <a:schemeClr val="bg1"/>
                  </a:solidFill>
                  <a:latin typeface="Calibri" panose="020F0502020204030204" pitchFamily="34" charset="0"/>
                </a:rPr>
                <a:t>Lecture 10- Page </a:t>
              </a:r>
              <a:r>
                <a:rPr lang="en-US" sz="1600" i="1" dirty="0" smtClean="0">
                  <a:solidFill>
                    <a:schemeClr val="bg1"/>
                  </a:solidFill>
                  <a:latin typeface="Calibri" panose="020F0502020204030204" pitchFamily="34" charset="0"/>
                </a:rPr>
                <a:t>10</a:t>
              </a:r>
              <a:endParaRPr lang="en-GB" sz="1600" i="1" dirty="0">
                <a:solidFill>
                  <a:schemeClr val="bg1"/>
                </a:solidFill>
                <a:latin typeface="Calibri" panose="020F0502020204030204" pitchFamily="34" charset="0"/>
              </a:endParaRPr>
            </a:p>
          </p:txBody>
        </p:sp>
        <p:sp>
          <p:nvSpPr>
            <p:cNvPr id="19" name="Text Box 7"/>
            <p:cNvSpPr txBox="1">
              <a:spLocks noChangeArrowheads="1"/>
            </p:cNvSpPr>
            <p:nvPr/>
          </p:nvSpPr>
          <p:spPr bwMode="auto">
            <a:xfrm>
              <a:off x="602580" y="5715577"/>
              <a:ext cx="1600869" cy="223379"/>
            </a:xfrm>
            <a:prstGeom prst="rect">
              <a:avLst/>
            </a:prstGeom>
            <a:grpFill/>
            <a:ln w="3175">
              <a:solidFill>
                <a:srgbClr val="7DA9DF"/>
              </a:solid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pic>
        <p:nvPicPr>
          <p:cNvPr id="2" name="10-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42278" y="449049"/>
            <a:ext cx="609600" cy="609600"/>
          </a:xfrm>
          <a:prstGeom prst="rect">
            <a:avLst/>
          </a:prstGeom>
        </p:spPr>
      </p:pic>
    </p:spTree>
    <p:extLst>
      <p:ext uri="{BB962C8B-B14F-4D97-AF65-F5344CB8AC3E}">
        <p14:creationId xmlns:p14="http://schemas.microsoft.com/office/powerpoint/2010/main" val="32000659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719938" y="1474046"/>
            <a:ext cx="36367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u="sng" dirty="0">
                <a:solidFill>
                  <a:schemeClr val="bg1">
                    <a:lumMod val="75000"/>
                  </a:schemeClr>
                </a:solidFill>
                <a:latin typeface="Calibri" panose="020F0502020204030204" pitchFamily="34" charset="0"/>
              </a:rPr>
              <a:t>Seek Optimization Methods:</a:t>
            </a:r>
            <a:endParaRPr lang="en-US" altLang="en-US" sz="2400" b="1" dirty="0">
              <a:solidFill>
                <a:schemeClr val="bg1">
                  <a:lumMod val="75000"/>
                </a:schemeClr>
              </a:solidFill>
              <a:latin typeface="Calibri" panose="020F0502020204030204" pitchFamily="34" charset="0"/>
            </a:endParaRPr>
          </a:p>
        </p:txBody>
      </p:sp>
      <p:sp>
        <p:nvSpPr>
          <p:cNvPr id="6" name="Rectangle 9"/>
          <p:cNvSpPr>
            <a:spLocks noChangeArrowheads="1"/>
          </p:cNvSpPr>
          <p:nvPr/>
        </p:nvSpPr>
        <p:spPr bwMode="auto">
          <a:xfrm>
            <a:off x="733689" y="2128885"/>
            <a:ext cx="39017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u="sng" dirty="0">
                <a:solidFill>
                  <a:schemeClr val="bg1">
                    <a:lumMod val="75000"/>
                  </a:schemeClr>
                </a:solidFill>
                <a:latin typeface="Calibri" panose="020F0502020204030204" pitchFamily="34" charset="0"/>
              </a:rPr>
              <a:t>Shortest Seek Time First (SSTF):</a:t>
            </a:r>
            <a:endParaRPr lang="en-US" altLang="en-US" sz="2400" dirty="0">
              <a:solidFill>
                <a:schemeClr val="bg1">
                  <a:lumMod val="75000"/>
                </a:schemeClr>
              </a:solidFill>
              <a:latin typeface="Calibri" panose="020F0502020204030204" pitchFamily="34" charset="0"/>
            </a:endParaRPr>
          </a:p>
        </p:txBody>
      </p:sp>
      <p:sp>
        <p:nvSpPr>
          <p:cNvPr id="7" name="Rectangle 10"/>
          <p:cNvSpPr>
            <a:spLocks noChangeArrowheads="1"/>
          </p:cNvSpPr>
          <p:nvPr/>
        </p:nvSpPr>
        <p:spPr bwMode="auto">
          <a:xfrm>
            <a:off x="812274" y="2763464"/>
            <a:ext cx="5644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a:solidFill>
                  <a:schemeClr val="bg1">
                    <a:lumMod val="75000"/>
                  </a:schemeClr>
                </a:solidFill>
                <a:latin typeface="Calibri" panose="020F0502020204030204" pitchFamily="34" charset="0"/>
              </a:rPr>
              <a:t>start with the request to the nearest cylinder.</a:t>
            </a:r>
          </a:p>
        </p:txBody>
      </p:sp>
      <p:sp>
        <p:nvSpPr>
          <p:cNvPr id="8" name="Rectangle 11"/>
          <p:cNvSpPr>
            <a:spLocks noChangeArrowheads="1"/>
          </p:cNvSpPr>
          <p:nvPr/>
        </p:nvSpPr>
        <p:spPr bwMode="auto">
          <a:xfrm>
            <a:off x="751743" y="3455764"/>
            <a:ext cx="32183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u="sng" dirty="0">
                <a:latin typeface="Calibri" panose="020F0502020204030204" pitchFamily="34" charset="0"/>
              </a:rPr>
              <a:t>Scan (elevator) algorithm:</a:t>
            </a:r>
            <a:endParaRPr lang="en-US" altLang="en-US" sz="2400" dirty="0">
              <a:latin typeface="Calibri" panose="020F0502020204030204" pitchFamily="34" charset="0"/>
            </a:endParaRPr>
          </a:p>
        </p:txBody>
      </p:sp>
      <p:sp>
        <p:nvSpPr>
          <p:cNvPr id="9" name="Rectangle 12"/>
          <p:cNvSpPr>
            <a:spLocks noChangeArrowheads="1"/>
          </p:cNvSpPr>
          <p:nvPr/>
        </p:nvSpPr>
        <p:spPr bwMode="auto">
          <a:xfrm>
            <a:off x="577417" y="4010346"/>
            <a:ext cx="89322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a:solidFill>
                  <a:srgbClr val="000000"/>
                </a:solidFill>
                <a:latin typeface="Calibri" panose="020F0502020204030204" pitchFamily="34" charset="0"/>
              </a:rPr>
              <a:t>move head in one direction, as long as there are requests in that direction. Otherwise, reverse direction.</a:t>
            </a:r>
          </a:p>
        </p:txBody>
      </p:sp>
      <p:sp>
        <p:nvSpPr>
          <p:cNvPr id="11" name="Rectangle 10"/>
          <p:cNvSpPr/>
          <p:nvPr/>
        </p:nvSpPr>
        <p:spPr>
          <a:xfrm>
            <a:off x="290412" y="290369"/>
            <a:ext cx="9474132" cy="952456"/>
          </a:xfrm>
          <a:prstGeom prst="rect">
            <a:avLst/>
          </a:prstGeom>
          <a:solidFill>
            <a:srgbClr val="7DA9D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512257" y="486717"/>
            <a:ext cx="2598788" cy="550279"/>
          </a:xfrm>
          <a:prstGeom prst="rect">
            <a:avLst/>
          </a:prstGeom>
        </p:spPr>
        <p:txBody>
          <a:bodyPr wrap="none">
            <a:spAutoFit/>
          </a:bodyPr>
          <a:lstStyle/>
          <a:p>
            <a:pPr algn="just"/>
            <a:r>
              <a:rPr lang="en-US" altLang="en-US" sz="2976" dirty="0">
                <a:solidFill>
                  <a:schemeClr val="bg1"/>
                </a:solidFill>
                <a:latin typeface="Calibri" panose="020F0502020204030204" pitchFamily="34" charset="0"/>
              </a:rPr>
              <a:t>Disk Scheduling</a:t>
            </a:r>
          </a:p>
        </p:txBody>
      </p:sp>
      <p:grpSp>
        <p:nvGrpSpPr>
          <p:cNvPr id="17" name="Group 16"/>
          <p:cNvGrpSpPr/>
          <p:nvPr/>
        </p:nvGrpSpPr>
        <p:grpSpPr>
          <a:xfrm>
            <a:off x="327666" y="6838339"/>
            <a:ext cx="9436878" cy="396857"/>
            <a:chOff x="428624" y="5661248"/>
            <a:chExt cx="8452905" cy="360040"/>
          </a:xfrm>
          <a:solidFill>
            <a:srgbClr val="7DA9DF"/>
          </a:solidFill>
        </p:grpSpPr>
        <p:sp>
          <p:nvSpPr>
            <p:cNvPr id="18" name="Rectangle 17"/>
            <p:cNvSpPr/>
            <p:nvPr/>
          </p:nvSpPr>
          <p:spPr>
            <a:xfrm>
              <a:off x="428624" y="5661248"/>
              <a:ext cx="8452905" cy="360040"/>
            </a:xfrm>
            <a:prstGeom prst="rect">
              <a:avLst/>
            </a:prstGeom>
            <a:grpFill/>
            <a:ln w="3175">
              <a:solidFill>
                <a:srgbClr val="7DA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ndParaRPr>
            </a:p>
          </p:txBody>
        </p:sp>
        <p:sp>
          <p:nvSpPr>
            <p:cNvPr id="19" name="TextBox 18"/>
            <p:cNvSpPr txBox="1"/>
            <p:nvPr/>
          </p:nvSpPr>
          <p:spPr>
            <a:xfrm>
              <a:off x="7326646" y="5687379"/>
              <a:ext cx="1543377" cy="307146"/>
            </a:xfrm>
            <a:prstGeom prst="rect">
              <a:avLst/>
            </a:prstGeom>
            <a:grpFill/>
            <a:ln w="3175">
              <a:solidFill>
                <a:srgbClr val="7DA9DF"/>
              </a:solidFill>
            </a:ln>
          </p:spPr>
          <p:txBody>
            <a:bodyPr wrap="none">
              <a:spAutoFit/>
            </a:bodyPr>
            <a:lstStyle/>
            <a:p>
              <a:pPr eaLnBrk="1" hangingPunct="1">
                <a:defRPr/>
              </a:pPr>
              <a:r>
                <a:rPr lang="en-US" sz="1600" i="1" dirty="0">
                  <a:solidFill>
                    <a:schemeClr val="bg1"/>
                  </a:solidFill>
                  <a:latin typeface="Calibri" panose="020F0502020204030204" pitchFamily="34" charset="0"/>
                </a:rPr>
                <a:t>Lecture 10- Page </a:t>
              </a:r>
              <a:r>
                <a:rPr lang="en-US" sz="1600" i="1" dirty="0" smtClean="0">
                  <a:solidFill>
                    <a:schemeClr val="bg1"/>
                  </a:solidFill>
                  <a:latin typeface="Calibri" panose="020F0502020204030204" pitchFamily="34" charset="0"/>
                </a:rPr>
                <a:t>9</a:t>
              </a:r>
              <a:endParaRPr lang="en-GB" sz="1600" i="1" dirty="0">
                <a:solidFill>
                  <a:schemeClr val="bg1"/>
                </a:solidFill>
                <a:latin typeface="Calibri" panose="020F0502020204030204" pitchFamily="34" charset="0"/>
              </a:endParaRPr>
            </a:p>
          </p:txBody>
        </p:sp>
        <p:sp>
          <p:nvSpPr>
            <p:cNvPr id="20" name="Text Box 7"/>
            <p:cNvSpPr txBox="1">
              <a:spLocks noChangeArrowheads="1"/>
            </p:cNvSpPr>
            <p:nvPr/>
          </p:nvSpPr>
          <p:spPr bwMode="auto">
            <a:xfrm>
              <a:off x="602580" y="5715577"/>
              <a:ext cx="1600869" cy="223379"/>
            </a:xfrm>
            <a:prstGeom prst="rect">
              <a:avLst/>
            </a:prstGeom>
            <a:grpFill/>
            <a:ln w="3175">
              <a:solidFill>
                <a:srgbClr val="7DA9DF"/>
              </a:solid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pic>
        <p:nvPicPr>
          <p:cNvPr id="2" name="10-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00099" y="486717"/>
            <a:ext cx="609600" cy="609600"/>
          </a:xfrm>
          <a:prstGeom prst="rect">
            <a:avLst/>
          </a:prstGeom>
        </p:spPr>
      </p:pic>
    </p:spTree>
    <p:extLst>
      <p:ext uri="{BB962C8B-B14F-4D97-AF65-F5344CB8AC3E}">
        <p14:creationId xmlns:p14="http://schemas.microsoft.com/office/powerpoint/2010/main" val="3308769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0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999" y="1337603"/>
            <a:ext cx="1874231" cy="523220"/>
          </a:xfrm>
          <a:prstGeom prst="rect">
            <a:avLst/>
          </a:prstGeom>
          <a:noFill/>
        </p:spPr>
        <p:txBody>
          <a:bodyPr wrap="none" rtlCol="0">
            <a:spAutoFit/>
          </a:bodyPr>
          <a:lstStyle/>
          <a:p>
            <a:r>
              <a:rPr lang="en-US" sz="2700" u="sng" dirty="0">
                <a:latin typeface="Calibri" panose="020F0502020204030204" pitchFamily="34" charset="0"/>
              </a:rPr>
              <a:t>Using SCAN</a:t>
            </a:r>
            <a:endParaRPr lang="en-GB" sz="2700" u="sng" dirty="0">
              <a:latin typeface="Calibri" panose="020F0502020204030204" pitchFamily="34" charset="0"/>
            </a:endParaRPr>
          </a:p>
        </p:txBody>
      </p:sp>
      <p:pic>
        <p:nvPicPr>
          <p:cNvPr id="2" name="Picture 1"/>
          <p:cNvPicPr>
            <a:picLocks noChangeAspect="1"/>
          </p:cNvPicPr>
          <p:nvPr/>
        </p:nvPicPr>
        <p:blipFill>
          <a:blip r:embed="rId5"/>
          <a:stretch>
            <a:fillRect/>
          </a:stretch>
        </p:blipFill>
        <p:spPr>
          <a:xfrm>
            <a:off x="1931817" y="1736806"/>
            <a:ext cx="6585609" cy="4634318"/>
          </a:xfrm>
          <a:prstGeom prst="rect">
            <a:avLst/>
          </a:prstGeom>
        </p:spPr>
      </p:pic>
      <p:sp>
        <p:nvSpPr>
          <p:cNvPr id="10" name="TextBox 9"/>
          <p:cNvSpPr txBox="1"/>
          <p:nvPr/>
        </p:nvSpPr>
        <p:spPr>
          <a:xfrm>
            <a:off x="6989821" y="6184537"/>
            <a:ext cx="2691763" cy="363818"/>
          </a:xfrm>
          <a:prstGeom prst="rect">
            <a:avLst/>
          </a:prstGeom>
          <a:noFill/>
        </p:spPr>
        <p:txBody>
          <a:bodyPr wrap="none" rtlCol="0">
            <a:spAutoFit/>
          </a:bodyPr>
          <a:lstStyle/>
          <a:p>
            <a:r>
              <a:rPr lang="en-US" sz="1764" dirty="0"/>
              <a:t>Source: [</a:t>
            </a:r>
            <a:r>
              <a:rPr lang="en-US" sz="1764" dirty="0" err="1"/>
              <a:t>Silberschatz</a:t>
            </a:r>
            <a:r>
              <a:rPr lang="en-US" sz="1764" dirty="0"/>
              <a:t> 14]</a:t>
            </a:r>
            <a:endParaRPr lang="en-GB" sz="1764" dirty="0"/>
          </a:p>
        </p:txBody>
      </p:sp>
      <p:sp>
        <p:nvSpPr>
          <p:cNvPr id="11" name="Rectangle 10"/>
          <p:cNvSpPr/>
          <p:nvPr/>
        </p:nvSpPr>
        <p:spPr>
          <a:xfrm>
            <a:off x="290412" y="290369"/>
            <a:ext cx="9474132" cy="952456"/>
          </a:xfrm>
          <a:prstGeom prst="rect">
            <a:avLst/>
          </a:prstGeom>
          <a:solidFill>
            <a:srgbClr val="7DA9D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512257" y="486717"/>
            <a:ext cx="2598788" cy="550279"/>
          </a:xfrm>
          <a:prstGeom prst="rect">
            <a:avLst/>
          </a:prstGeom>
        </p:spPr>
        <p:txBody>
          <a:bodyPr wrap="none">
            <a:spAutoFit/>
          </a:bodyPr>
          <a:lstStyle/>
          <a:p>
            <a:pPr algn="just"/>
            <a:r>
              <a:rPr lang="en-US" altLang="en-US" sz="2976" dirty="0">
                <a:solidFill>
                  <a:schemeClr val="bg1"/>
                </a:solidFill>
                <a:latin typeface="Calibri" panose="020F0502020204030204" pitchFamily="34" charset="0"/>
              </a:rPr>
              <a:t>Disk Scheduling</a:t>
            </a:r>
          </a:p>
        </p:txBody>
      </p:sp>
      <p:grpSp>
        <p:nvGrpSpPr>
          <p:cNvPr id="13" name="Group 12"/>
          <p:cNvGrpSpPr/>
          <p:nvPr/>
        </p:nvGrpSpPr>
        <p:grpSpPr>
          <a:xfrm>
            <a:off x="327666" y="6838339"/>
            <a:ext cx="9528228" cy="396857"/>
            <a:chOff x="428624" y="5661248"/>
            <a:chExt cx="8534730" cy="360040"/>
          </a:xfrm>
          <a:solidFill>
            <a:srgbClr val="7DA9DF"/>
          </a:solidFill>
        </p:grpSpPr>
        <p:sp>
          <p:nvSpPr>
            <p:cNvPr id="17" name="Rectangle 16"/>
            <p:cNvSpPr/>
            <p:nvPr/>
          </p:nvSpPr>
          <p:spPr>
            <a:xfrm>
              <a:off x="428624" y="5661248"/>
              <a:ext cx="8452905" cy="360040"/>
            </a:xfrm>
            <a:prstGeom prst="rect">
              <a:avLst/>
            </a:prstGeom>
            <a:grpFill/>
            <a:ln w="3175">
              <a:solidFill>
                <a:srgbClr val="7DA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ndParaRPr>
            </a:p>
          </p:txBody>
        </p:sp>
        <p:sp>
          <p:nvSpPr>
            <p:cNvPr id="18" name="TextBox 17"/>
            <p:cNvSpPr txBox="1"/>
            <p:nvPr/>
          </p:nvSpPr>
          <p:spPr>
            <a:xfrm>
              <a:off x="7326646" y="5687379"/>
              <a:ext cx="1636708" cy="307146"/>
            </a:xfrm>
            <a:prstGeom prst="rect">
              <a:avLst/>
            </a:prstGeom>
            <a:grpFill/>
            <a:ln w="3175">
              <a:solidFill>
                <a:srgbClr val="7DA9DF"/>
              </a:solidFill>
            </a:ln>
          </p:spPr>
          <p:txBody>
            <a:bodyPr wrap="none">
              <a:spAutoFit/>
            </a:bodyPr>
            <a:lstStyle/>
            <a:p>
              <a:pPr eaLnBrk="1" hangingPunct="1">
                <a:defRPr/>
              </a:pPr>
              <a:r>
                <a:rPr lang="en-US" sz="1600" i="1" dirty="0">
                  <a:solidFill>
                    <a:schemeClr val="bg1"/>
                  </a:solidFill>
                  <a:latin typeface="Calibri" panose="020F0502020204030204" pitchFamily="34" charset="0"/>
                </a:rPr>
                <a:t>Lecture 10- Page </a:t>
              </a:r>
              <a:r>
                <a:rPr lang="en-US" sz="1600" i="1" dirty="0" smtClean="0">
                  <a:solidFill>
                    <a:schemeClr val="bg1"/>
                  </a:solidFill>
                  <a:latin typeface="Calibri" panose="020F0502020204030204" pitchFamily="34" charset="0"/>
                </a:rPr>
                <a:t>11</a:t>
              </a:r>
              <a:endParaRPr lang="en-GB" sz="1600" i="1" dirty="0">
                <a:solidFill>
                  <a:schemeClr val="bg1"/>
                </a:solidFill>
                <a:latin typeface="Calibri" panose="020F0502020204030204" pitchFamily="34" charset="0"/>
              </a:endParaRPr>
            </a:p>
          </p:txBody>
        </p:sp>
        <p:sp>
          <p:nvSpPr>
            <p:cNvPr id="19" name="Text Box 7"/>
            <p:cNvSpPr txBox="1">
              <a:spLocks noChangeArrowheads="1"/>
            </p:cNvSpPr>
            <p:nvPr/>
          </p:nvSpPr>
          <p:spPr bwMode="auto">
            <a:xfrm>
              <a:off x="602580" y="5715577"/>
              <a:ext cx="1600869" cy="223379"/>
            </a:xfrm>
            <a:prstGeom prst="rect">
              <a:avLst/>
            </a:prstGeom>
            <a:grpFill/>
            <a:ln w="3175">
              <a:solidFill>
                <a:srgbClr val="7DA9DF"/>
              </a:solid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pic>
        <p:nvPicPr>
          <p:cNvPr id="3" name="10-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42278" y="457056"/>
            <a:ext cx="609600" cy="609600"/>
          </a:xfrm>
          <a:prstGeom prst="rect">
            <a:avLst/>
          </a:prstGeom>
        </p:spPr>
      </p:pic>
    </p:spTree>
    <p:extLst>
      <p:ext uri="{BB962C8B-B14F-4D97-AF65-F5344CB8AC3E}">
        <p14:creationId xmlns:p14="http://schemas.microsoft.com/office/powerpoint/2010/main" val="17809108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9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533669" y="1474046"/>
            <a:ext cx="4009239" cy="4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46" b="1" u="sng" dirty="0">
                <a:latin typeface="Calibri" panose="020F0502020204030204" pitchFamily="34" charset="0"/>
              </a:rPr>
              <a:t>Seek Optimization Methods:</a:t>
            </a:r>
            <a:endParaRPr lang="en-US" altLang="en-US" sz="2646" b="1" dirty="0">
              <a:latin typeface="Calibri" panose="020F0502020204030204" pitchFamily="34" charset="0"/>
            </a:endParaRPr>
          </a:p>
        </p:txBody>
      </p:sp>
      <p:sp>
        <p:nvSpPr>
          <p:cNvPr id="6" name="Rectangle 9"/>
          <p:cNvSpPr>
            <a:spLocks noChangeArrowheads="1"/>
          </p:cNvSpPr>
          <p:nvPr/>
        </p:nvSpPr>
        <p:spPr bwMode="auto">
          <a:xfrm>
            <a:off x="531743" y="2128885"/>
            <a:ext cx="4305602" cy="4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46" u="sng" dirty="0">
                <a:solidFill>
                  <a:schemeClr val="bg1">
                    <a:lumMod val="75000"/>
                  </a:schemeClr>
                </a:solidFill>
                <a:latin typeface="Calibri" panose="020F0502020204030204" pitchFamily="34" charset="0"/>
              </a:rPr>
              <a:t>Shortest Seek Time First (SSTF):</a:t>
            </a:r>
            <a:endParaRPr lang="en-US" altLang="en-US" sz="2646" dirty="0">
              <a:solidFill>
                <a:schemeClr val="bg1">
                  <a:lumMod val="75000"/>
                </a:schemeClr>
              </a:solidFill>
              <a:latin typeface="Calibri" panose="020F0502020204030204" pitchFamily="34" charset="0"/>
            </a:endParaRPr>
          </a:p>
        </p:txBody>
      </p:sp>
      <p:sp>
        <p:nvSpPr>
          <p:cNvPr id="7" name="Rectangle 10"/>
          <p:cNvSpPr>
            <a:spLocks noChangeArrowheads="1"/>
          </p:cNvSpPr>
          <p:nvPr/>
        </p:nvSpPr>
        <p:spPr bwMode="auto">
          <a:xfrm>
            <a:off x="520977" y="2763464"/>
            <a:ext cx="6226641" cy="4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46">
                <a:solidFill>
                  <a:schemeClr val="bg1">
                    <a:lumMod val="75000"/>
                  </a:schemeClr>
                </a:solidFill>
                <a:latin typeface="Calibri" panose="020F0502020204030204" pitchFamily="34" charset="0"/>
              </a:rPr>
              <a:t>start with the request to the nearest cylinder.</a:t>
            </a:r>
          </a:p>
        </p:txBody>
      </p:sp>
      <p:sp>
        <p:nvSpPr>
          <p:cNvPr id="8" name="Rectangle 11"/>
          <p:cNvSpPr>
            <a:spLocks noChangeArrowheads="1"/>
          </p:cNvSpPr>
          <p:nvPr/>
        </p:nvSpPr>
        <p:spPr bwMode="auto">
          <a:xfrm>
            <a:off x="583492" y="3455764"/>
            <a:ext cx="3554819" cy="4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46" u="sng">
                <a:solidFill>
                  <a:schemeClr val="bg1">
                    <a:lumMod val="75000"/>
                  </a:schemeClr>
                </a:solidFill>
                <a:latin typeface="Calibri" panose="020F0502020204030204" pitchFamily="34" charset="0"/>
              </a:rPr>
              <a:t>Scan (elevator) algorithm:</a:t>
            </a:r>
            <a:endParaRPr lang="en-US" altLang="en-US" sz="2646">
              <a:solidFill>
                <a:schemeClr val="bg1">
                  <a:lumMod val="75000"/>
                </a:schemeClr>
              </a:solidFill>
              <a:latin typeface="Calibri" panose="020F0502020204030204" pitchFamily="34" charset="0"/>
            </a:endParaRPr>
          </a:p>
        </p:txBody>
      </p:sp>
      <p:sp>
        <p:nvSpPr>
          <p:cNvPr id="9" name="Rectangle 12"/>
          <p:cNvSpPr>
            <a:spLocks noChangeArrowheads="1"/>
          </p:cNvSpPr>
          <p:nvPr/>
        </p:nvSpPr>
        <p:spPr bwMode="auto">
          <a:xfrm>
            <a:off x="577417" y="4010346"/>
            <a:ext cx="8932282" cy="8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46" dirty="0">
                <a:solidFill>
                  <a:schemeClr val="bg1">
                    <a:lumMod val="75000"/>
                  </a:schemeClr>
                </a:solidFill>
                <a:latin typeface="Calibri" panose="020F0502020204030204" pitchFamily="34" charset="0"/>
              </a:rPr>
              <a:t>move head in one direction, as long as there are requests  in that direction. Otherwise, reverse direction.</a:t>
            </a:r>
          </a:p>
        </p:txBody>
      </p:sp>
      <p:sp>
        <p:nvSpPr>
          <p:cNvPr id="10" name="Rectangle 14"/>
          <p:cNvSpPr>
            <a:spLocks noChangeArrowheads="1"/>
          </p:cNvSpPr>
          <p:nvPr/>
        </p:nvSpPr>
        <p:spPr bwMode="auto">
          <a:xfrm>
            <a:off x="643990" y="5109483"/>
            <a:ext cx="3433825" cy="4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46" u="sng" dirty="0">
                <a:latin typeface="Calibri" panose="020F0502020204030204" pitchFamily="34" charset="0"/>
              </a:rPr>
              <a:t>Circular Scan Scheduling:</a:t>
            </a:r>
            <a:endParaRPr lang="en-US" altLang="en-US" sz="2646" dirty="0">
              <a:latin typeface="Calibri" panose="020F0502020204030204" pitchFamily="34" charset="0"/>
            </a:endParaRPr>
          </a:p>
        </p:txBody>
      </p:sp>
      <p:sp>
        <p:nvSpPr>
          <p:cNvPr id="11" name="Rectangle 15"/>
          <p:cNvSpPr>
            <a:spLocks noChangeArrowheads="1"/>
          </p:cNvSpPr>
          <p:nvPr/>
        </p:nvSpPr>
        <p:spPr bwMode="auto">
          <a:xfrm>
            <a:off x="587447" y="5747778"/>
            <a:ext cx="8888129" cy="8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46" dirty="0">
                <a:solidFill>
                  <a:srgbClr val="000000"/>
                </a:solidFill>
                <a:latin typeface="Calibri" panose="020F0502020204030204" pitchFamily="34" charset="0"/>
              </a:rPr>
              <a:t>similar but movement is in one direction only. Move to opposite end instead of reversing direction</a:t>
            </a:r>
          </a:p>
        </p:txBody>
      </p:sp>
      <p:sp>
        <p:nvSpPr>
          <p:cNvPr id="13" name="Rectangle 12"/>
          <p:cNvSpPr/>
          <p:nvPr/>
        </p:nvSpPr>
        <p:spPr>
          <a:xfrm>
            <a:off x="290412" y="290369"/>
            <a:ext cx="9474132" cy="952456"/>
          </a:xfrm>
          <a:prstGeom prst="rect">
            <a:avLst/>
          </a:prstGeom>
          <a:solidFill>
            <a:srgbClr val="7DA9D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p:cNvSpPr/>
          <p:nvPr/>
        </p:nvSpPr>
        <p:spPr>
          <a:xfrm>
            <a:off x="512257" y="486717"/>
            <a:ext cx="2598788" cy="550279"/>
          </a:xfrm>
          <a:prstGeom prst="rect">
            <a:avLst/>
          </a:prstGeom>
        </p:spPr>
        <p:txBody>
          <a:bodyPr wrap="none">
            <a:spAutoFit/>
          </a:bodyPr>
          <a:lstStyle/>
          <a:p>
            <a:pPr algn="just"/>
            <a:r>
              <a:rPr lang="en-US" altLang="en-US" sz="2976" dirty="0">
                <a:solidFill>
                  <a:schemeClr val="bg1"/>
                </a:solidFill>
                <a:latin typeface="Calibri" panose="020F0502020204030204" pitchFamily="34" charset="0"/>
              </a:rPr>
              <a:t>Disk Scheduling</a:t>
            </a:r>
          </a:p>
        </p:txBody>
      </p:sp>
      <p:grpSp>
        <p:nvGrpSpPr>
          <p:cNvPr id="18" name="Group 17"/>
          <p:cNvGrpSpPr/>
          <p:nvPr/>
        </p:nvGrpSpPr>
        <p:grpSpPr>
          <a:xfrm>
            <a:off x="327666" y="6838339"/>
            <a:ext cx="9436878" cy="396857"/>
            <a:chOff x="428624" y="5661248"/>
            <a:chExt cx="8452905" cy="360040"/>
          </a:xfrm>
          <a:solidFill>
            <a:srgbClr val="7DA9DF"/>
          </a:solidFill>
        </p:grpSpPr>
        <p:sp>
          <p:nvSpPr>
            <p:cNvPr id="19" name="Rectangle 18"/>
            <p:cNvSpPr/>
            <p:nvPr/>
          </p:nvSpPr>
          <p:spPr>
            <a:xfrm>
              <a:off x="428624" y="5661248"/>
              <a:ext cx="8452905" cy="360040"/>
            </a:xfrm>
            <a:prstGeom prst="rect">
              <a:avLst/>
            </a:prstGeom>
            <a:grpFill/>
            <a:ln w="3175">
              <a:solidFill>
                <a:srgbClr val="7DA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ndParaRPr>
            </a:p>
          </p:txBody>
        </p:sp>
        <p:sp>
          <p:nvSpPr>
            <p:cNvPr id="20" name="TextBox 19"/>
            <p:cNvSpPr txBox="1"/>
            <p:nvPr/>
          </p:nvSpPr>
          <p:spPr>
            <a:xfrm>
              <a:off x="7326646" y="5687379"/>
              <a:ext cx="1543377" cy="307146"/>
            </a:xfrm>
            <a:prstGeom prst="rect">
              <a:avLst/>
            </a:prstGeom>
            <a:grpFill/>
            <a:ln w="3175">
              <a:solidFill>
                <a:srgbClr val="7DA9DF"/>
              </a:solidFill>
            </a:ln>
          </p:spPr>
          <p:txBody>
            <a:bodyPr wrap="none">
              <a:spAutoFit/>
            </a:bodyPr>
            <a:lstStyle/>
            <a:p>
              <a:pPr eaLnBrk="1" hangingPunct="1">
                <a:defRPr/>
              </a:pPr>
              <a:r>
                <a:rPr lang="en-US" sz="1600" i="1" dirty="0">
                  <a:solidFill>
                    <a:schemeClr val="bg1"/>
                  </a:solidFill>
                  <a:latin typeface="Calibri" panose="020F0502020204030204" pitchFamily="34" charset="0"/>
                </a:rPr>
                <a:t>Lecture 10- Page </a:t>
              </a:r>
              <a:r>
                <a:rPr lang="en-US" sz="1600" i="1" dirty="0" smtClean="0">
                  <a:solidFill>
                    <a:schemeClr val="bg1"/>
                  </a:solidFill>
                  <a:latin typeface="Calibri" panose="020F0502020204030204" pitchFamily="34" charset="0"/>
                </a:rPr>
                <a:t>9</a:t>
              </a:r>
              <a:endParaRPr lang="en-GB" sz="1600" i="1" dirty="0">
                <a:solidFill>
                  <a:schemeClr val="bg1"/>
                </a:solidFill>
                <a:latin typeface="Calibri" panose="020F0502020204030204" pitchFamily="34" charset="0"/>
              </a:endParaRPr>
            </a:p>
          </p:txBody>
        </p:sp>
        <p:sp>
          <p:nvSpPr>
            <p:cNvPr id="21" name="Text Box 7"/>
            <p:cNvSpPr txBox="1">
              <a:spLocks noChangeArrowheads="1"/>
            </p:cNvSpPr>
            <p:nvPr/>
          </p:nvSpPr>
          <p:spPr bwMode="auto">
            <a:xfrm>
              <a:off x="602580" y="5715577"/>
              <a:ext cx="1600869" cy="223379"/>
            </a:xfrm>
            <a:prstGeom prst="rect">
              <a:avLst/>
            </a:prstGeom>
            <a:grpFill/>
            <a:ln w="3175">
              <a:solidFill>
                <a:srgbClr val="7DA9DF"/>
              </a:solid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pic>
        <p:nvPicPr>
          <p:cNvPr id="2" name="10-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64103" y="493130"/>
            <a:ext cx="609600" cy="609600"/>
          </a:xfrm>
          <a:prstGeom prst="rect">
            <a:avLst/>
          </a:prstGeom>
        </p:spPr>
      </p:pic>
    </p:spTree>
    <p:extLst>
      <p:ext uri="{BB962C8B-B14F-4D97-AF65-F5344CB8AC3E}">
        <p14:creationId xmlns:p14="http://schemas.microsoft.com/office/powerpoint/2010/main" val="3591793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9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487361" y="1846477"/>
            <a:ext cx="6827846" cy="4677708"/>
          </a:xfrm>
          <a:prstGeom prst="rect">
            <a:avLst/>
          </a:prstGeom>
        </p:spPr>
      </p:pic>
      <p:sp>
        <p:nvSpPr>
          <p:cNvPr id="7" name="TextBox 6"/>
          <p:cNvSpPr txBox="1"/>
          <p:nvPr/>
        </p:nvSpPr>
        <p:spPr>
          <a:xfrm>
            <a:off x="533998" y="1337603"/>
            <a:ext cx="2101857" cy="507831"/>
          </a:xfrm>
          <a:prstGeom prst="rect">
            <a:avLst/>
          </a:prstGeom>
          <a:noFill/>
        </p:spPr>
        <p:txBody>
          <a:bodyPr wrap="none" rtlCol="0">
            <a:spAutoFit/>
          </a:bodyPr>
          <a:lstStyle/>
          <a:p>
            <a:r>
              <a:rPr lang="en-US" sz="2700" u="sng" dirty="0">
                <a:latin typeface="Calibri" panose="020F0502020204030204" pitchFamily="34" charset="0"/>
              </a:rPr>
              <a:t>Using C-SCAN</a:t>
            </a:r>
            <a:endParaRPr lang="en-GB" sz="2700" u="sng" dirty="0">
              <a:latin typeface="Calibri" panose="020F0502020204030204" pitchFamily="34" charset="0"/>
            </a:endParaRPr>
          </a:p>
        </p:txBody>
      </p:sp>
      <p:sp>
        <p:nvSpPr>
          <p:cNvPr id="8" name="TextBox 7"/>
          <p:cNvSpPr txBox="1"/>
          <p:nvPr/>
        </p:nvSpPr>
        <p:spPr>
          <a:xfrm>
            <a:off x="6905723" y="6337598"/>
            <a:ext cx="2691763" cy="363818"/>
          </a:xfrm>
          <a:prstGeom prst="rect">
            <a:avLst/>
          </a:prstGeom>
          <a:noFill/>
        </p:spPr>
        <p:txBody>
          <a:bodyPr wrap="none" rtlCol="0">
            <a:spAutoFit/>
          </a:bodyPr>
          <a:lstStyle/>
          <a:p>
            <a:r>
              <a:rPr lang="en-US" sz="1764" dirty="0"/>
              <a:t>Source: [</a:t>
            </a:r>
            <a:r>
              <a:rPr lang="en-US" sz="1764" dirty="0" err="1"/>
              <a:t>Silberschatz</a:t>
            </a:r>
            <a:r>
              <a:rPr lang="en-US" sz="1764" dirty="0"/>
              <a:t> 14]</a:t>
            </a:r>
            <a:endParaRPr lang="en-GB" sz="1764" dirty="0"/>
          </a:p>
        </p:txBody>
      </p:sp>
      <p:sp>
        <p:nvSpPr>
          <p:cNvPr id="9" name="Rectangle 8"/>
          <p:cNvSpPr/>
          <p:nvPr/>
        </p:nvSpPr>
        <p:spPr>
          <a:xfrm>
            <a:off x="290412" y="290369"/>
            <a:ext cx="9474132" cy="952456"/>
          </a:xfrm>
          <a:prstGeom prst="rect">
            <a:avLst/>
          </a:prstGeom>
          <a:solidFill>
            <a:srgbClr val="7DA9D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a:off x="512257" y="486717"/>
            <a:ext cx="2598788" cy="550279"/>
          </a:xfrm>
          <a:prstGeom prst="rect">
            <a:avLst/>
          </a:prstGeom>
        </p:spPr>
        <p:txBody>
          <a:bodyPr wrap="none">
            <a:spAutoFit/>
          </a:bodyPr>
          <a:lstStyle/>
          <a:p>
            <a:pPr algn="just"/>
            <a:r>
              <a:rPr lang="en-US" altLang="en-US" sz="2976" dirty="0">
                <a:solidFill>
                  <a:schemeClr val="bg1"/>
                </a:solidFill>
                <a:latin typeface="Calibri" panose="020F0502020204030204" pitchFamily="34" charset="0"/>
              </a:rPr>
              <a:t>Disk Scheduling</a:t>
            </a:r>
          </a:p>
        </p:txBody>
      </p:sp>
      <p:grpSp>
        <p:nvGrpSpPr>
          <p:cNvPr id="11" name="Group 10"/>
          <p:cNvGrpSpPr/>
          <p:nvPr/>
        </p:nvGrpSpPr>
        <p:grpSpPr>
          <a:xfrm>
            <a:off x="327666" y="6838339"/>
            <a:ext cx="9528228" cy="396857"/>
            <a:chOff x="428624" y="5661248"/>
            <a:chExt cx="8534730" cy="360040"/>
          </a:xfrm>
          <a:solidFill>
            <a:srgbClr val="7DA9DF"/>
          </a:solidFill>
        </p:grpSpPr>
        <p:sp>
          <p:nvSpPr>
            <p:cNvPr id="12" name="Rectangle 11"/>
            <p:cNvSpPr/>
            <p:nvPr/>
          </p:nvSpPr>
          <p:spPr>
            <a:xfrm>
              <a:off x="428624" y="5661248"/>
              <a:ext cx="8452905" cy="360040"/>
            </a:xfrm>
            <a:prstGeom prst="rect">
              <a:avLst/>
            </a:prstGeom>
            <a:grpFill/>
            <a:ln w="3175">
              <a:solidFill>
                <a:srgbClr val="7DA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ndParaRPr>
            </a:p>
          </p:txBody>
        </p:sp>
        <p:sp>
          <p:nvSpPr>
            <p:cNvPr id="13" name="TextBox 12"/>
            <p:cNvSpPr txBox="1"/>
            <p:nvPr/>
          </p:nvSpPr>
          <p:spPr>
            <a:xfrm>
              <a:off x="7326646" y="5687379"/>
              <a:ext cx="1636708" cy="307146"/>
            </a:xfrm>
            <a:prstGeom prst="rect">
              <a:avLst/>
            </a:prstGeom>
            <a:grpFill/>
            <a:ln w="3175">
              <a:solidFill>
                <a:srgbClr val="7DA9DF"/>
              </a:solidFill>
            </a:ln>
          </p:spPr>
          <p:txBody>
            <a:bodyPr wrap="none">
              <a:spAutoFit/>
            </a:bodyPr>
            <a:lstStyle/>
            <a:p>
              <a:pPr eaLnBrk="1" hangingPunct="1">
                <a:defRPr/>
              </a:pPr>
              <a:r>
                <a:rPr lang="en-US" sz="1600" i="1" dirty="0">
                  <a:solidFill>
                    <a:schemeClr val="bg1"/>
                  </a:solidFill>
                  <a:latin typeface="Calibri" panose="020F0502020204030204" pitchFamily="34" charset="0"/>
                </a:rPr>
                <a:t>Lecture 10- Page </a:t>
              </a:r>
              <a:r>
                <a:rPr lang="en-US" sz="1600" i="1" dirty="0" smtClean="0">
                  <a:solidFill>
                    <a:schemeClr val="bg1"/>
                  </a:solidFill>
                  <a:latin typeface="Calibri" panose="020F0502020204030204" pitchFamily="34" charset="0"/>
                </a:rPr>
                <a:t>12</a:t>
              </a:r>
              <a:endParaRPr lang="en-GB" sz="1600" i="1" dirty="0">
                <a:solidFill>
                  <a:schemeClr val="bg1"/>
                </a:solidFill>
                <a:latin typeface="Calibri" panose="020F0502020204030204" pitchFamily="34" charset="0"/>
              </a:endParaRPr>
            </a:p>
          </p:txBody>
        </p:sp>
        <p:sp>
          <p:nvSpPr>
            <p:cNvPr id="17" name="Text Box 7"/>
            <p:cNvSpPr txBox="1">
              <a:spLocks noChangeArrowheads="1"/>
            </p:cNvSpPr>
            <p:nvPr/>
          </p:nvSpPr>
          <p:spPr bwMode="auto">
            <a:xfrm>
              <a:off x="602580" y="5715577"/>
              <a:ext cx="1600869" cy="223379"/>
            </a:xfrm>
            <a:prstGeom prst="rect">
              <a:avLst/>
            </a:prstGeom>
            <a:grpFill/>
            <a:ln w="3175">
              <a:solidFill>
                <a:srgbClr val="7DA9DF"/>
              </a:solid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972" algn="l"/>
                  <a:tab pos="1007943" algn="l"/>
                  <a:tab pos="1511915" algn="l"/>
                  <a:tab pos="2015886" algn="l"/>
                  <a:tab pos="2519858" algn="l"/>
                  <a:tab pos="3023829" algn="l"/>
                  <a:tab pos="3527801" algn="l"/>
                  <a:tab pos="4031772" algn="l"/>
                  <a:tab pos="4535744" algn="l"/>
                  <a:tab pos="5039716" algn="l"/>
                  <a:tab pos="5543687" algn="l"/>
                  <a:tab pos="6047659" algn="l"/>
                  <a:tab pos="6551630" algn="l"/>
                  <a:tab pos="7055602" algn="l"/>
                  <a:tab pos="7559573" algn="l"/>
                  <a:tab pos="8063545" algn="l"/>
                  <a:tab pos="8567517" algn="l"/>
                  <a:tab pos="9071488" algn="l"/>
                  <a:tab pos="9575460" algn="l"/>
                  <a:tab pos="10079431"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pic>
        <p:nvPicPr>
          <p:cNvPr id="3" name="10-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42278" y="486717"/>
            <a:ext cx="609600" cy="609600"/>
          </a:xfrm>
          <a:prstGeom prst="rect">
            <a:avLst/>
          </a:prstGeom>
        </p:spPr>
      </p:pic>
    </p:spTree>
    <p:extLst>
      <p:ext uri="{BB962C8B-B14F-4D97-AF65-F5344CB8AC3E}">
        <p14:creationId xmlns:p14="http://schemas.microsoft.com/office/powerpoint/2010/main" val="3690626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6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58" y="1488012"/>
            <a:ext cx="9081141" cy="861774"/>
          </a:xfrm>
          <a:prstGeom prst="rect">
            <a:avLst/>
          </a:prstGeom>
          <a:noFill/>
        </p:spPr>
        <p:txBody>
          <a:bodyPr wrap="square" rtlCol="0">
            <a:spAutoFit/>
          </a:bodyPr>
          <a:lstStyle/>
          <a:p>
            <a:pPr algn="just"/>
            <a:r>
              <a:rPr lang="en-US" sz="2500" dirty="0">
                <a:latin typeface="Calibri" panose="020F0502020204030204" pitchFamily="34" charset="0"/>
              </a:rPr>
              <a:t>NT File System (NTFS) is an example of a more recent file systems, with advanced features that support large file systems, including: </a:t>
            </a:r>
            <a:endParaRPr lang="en-GB" sz="2500" dirty="0">
              <a:latin typeface="Calibri" panose="020F0502020204030204" pitchFamily="34" charset="0"/>
            </a:endParaRPr>
          </a:p>
        </p:txBody>
      </p:sp>
      <p:sp>
        <p:nvSpPr>
          <p:cNvPr id="3" name="TextBox 2"/>
          <p:cNvSpPr txBox="1"/>
          <p:nvPr/>
        </p:nvSpPr>
        <p:spPr>
          <a:xfrm>
            <a:off x="609171" y="2475284"/>
            <a:ext cx="3333541" cy="477054"/>
          </a:xfrm>
          <a:prstGeom prst="rect">
            <a:avLst/>
          </a:prstGeom>
          <a:noFill/>
        </p:spPr>
        <p:txBody>
          <a:bodyPr wrap="none" rtlCol="0">
            <a:spAutoFit/>
          </a:bodyPr>
          <a:lstStyle/>
          <a:p>
            <a:pPr marL="342900" indent="-342900">
              <a:buFont typeface="Courier New" panose="02070309020205020404" pitchFamily="49" charset="0"/>
              <a:buChar char="o"/>
            </a:pPr>
            <a:r>
              <a:rPr lang="en-US" sz="2500" dirty="0">
                <a:latin typeface="Calibri" panose="020F0502020204030204" pitchFamily="34" charset="0"/>
              </a:rPr>
              <a:t>64-bit disk addresses.</a:t>
            </a:r>
            <a:endParaRPr lang="en-GB" sz="2500" dirty="0">
              <a:latin typeface="Calibri" panose="020F0502020204030204" pitchFamily="34" charset="0"/>
            </a:endParaRPr>
          </a:p>
        </p:txBody>
      </p:sp>
      <p:sp>
        <p:nvSpPr>
          <p:cNvPr id="4" name="TextBox 3"/>
          <p:cNvSpPr txBox="1"/>
          <p:nvPr/>
        </p:nvSpPr>
        <p:spPr>
          <a:xfrm>
            <a:off x="581695" y="3095908"/>
            <a:ext cx="3796745" cy="477054"/>
          </a:xfrm>
          <a:prstGeom prst="rect">
            <a:avLst/>
          </a:prstGeom>
          <a:noFill/>
        </p:spPr>
        <p:txBody>
          <a:bodyPr wrap="none" rtlCol="0">
            <a:spAutoFit/>
          </a:bodyPr>
          <a:lstStyle/>
          <a:p>
            <a:pPr marL="342900" indent="-342900">
              <a:buFont typeface="Courier New" panose="02070309020205020404" pitchFamily="49" charset="0"/>
              <a:buChar char="o"/>
            </a:pPr>
            <a:r>
              <a:rPr lang="en-US" sz="2500" dirty="0">
                <a:latin typeface="Calibri" panose="020F0502020204030204" pitchFamily="34" charset="0"/>
              </a:rPr>
              <a:t>Long Unicode file names.</a:t>
            </a:r>
            <a:endParaRPr lang="en-GB" sz="2500" dirty="0">
              <a:latin typeface="Calibri" panose="020F0502020204030204" pitchFamily="34" charset="0"/>
            </a:endParaRPr>
          </a:p>
        </p:txBody>
      </p:sp>
      <p:sp>
        <p:nvSpPr>
          <p:cNvPr id="5" name="TextBox 4"/>
          <p:cNvSpPr txBox="1"/>
          <p:nvPr/>
        </p:nvSpPr>
        <p:spPr>
          <a:xfrm>
            <a:off x="581696" y="3721735"/>
            <a:ext cx="6141168" cy="477054"/>
          </a:xfrm>
          <a:prstGeom prst="rect">
            <a:avLst/>
          </a:prstGeom>
          <a:noFill/>
        </p:spPr>
        <p:txBody>
          <a:bodyPr wrap="none" rtlCol="0">
            <a:spAutoFit/>
          </a:bodyPr>
          <a:lstStyle/>
          <a:p>
            <a:pPr marL="342900" indent="-342900">
              <a:buFont typeface="Courier New" panose="02070309020205020404" pitchFamily="49" charset="0"/>
              <a:buChar char="o"/>
            </a:pPr>
            <a:r>
              <a:rPr lang="en-US" sz="2500" dirty="0">
                <a:latin typeface="Calibri" panose="020F0502020204030204" pitchFamily="34" charset="0"/>
              </a:rPr>
              <a:t>Possibility of multiple data streams per file.</a:t>
            </a:r>
            <a:endParaRPr lang="en-GB" sz="2500" dirty="0">
              <a:latin typeface="Calibri" panose="020F0502020204030204" pitchFamily="34" charset="0"/>
            </a:endParaRPr>
          </a:p>
        </p:txBody>
      </p:sp>
      <p:sp>
        <p:nvSpPr>
          <p:cNvPr id="6" name="TextBox 5"/>
          <p:cNvSpPr txBox="1"/>
          <p:nvPr/>
        </p:nvSpPr>
        <p:spPr>
          <a:xfrm>
            <a:off x="608569" y="4403809"/>
            <a:ext cx="6756080" cy="477054"/>
          </a:xfrm>
          <a:prstGeom prst="rect">
            <a:avLst/>
          </a:prstGeom>
          <a:noFill/>
        </p:spPr>
        <p:txBody>
          <a:bodyPr wrap="none" rtlCol="0">
            <a:spAutoFit/>
          </a:bodyPr>
          <a:lstStyle/>
          <a:p>
            <a:pPr marL="342900" indent="-342900">
              <a:buFont typeface="Courier New" panose="02070309020205020404" pitchFamily="49" charset="0"/>
              <a:buChar char="o"/>
            </a:pPr>
            <a:r>
              <a:rPr lang="en-US" sz="2500" dirty="0">
                <a:latin typeface="Calibri" panose="020F0502020204030204" pitchFamily="34" charset="0"/>
              </a:rPr>
              <a:t>Compression, encryption and journaling of files.</a:t>
            </a:r>
            <a:endParaRPr lang="en-GB" sz="2500" dirty="0">
              <a:latin typeface="Calibri" panose="020F0502020204030204" pitchFamily="34" charset="0"/>
            </a:endParaRPr>
          </a:p>
        </p:txBody>
      </p:sp>
      <p:sp>
        <p:nvSpPr>
          <p:cNvPr id="15" name="Text Box 26"/>
          <p:cNvSpPr txBox="1">
            <a:spLocks noChangeArrowheads="1"/>
          </p:cNvSpPr>
          <p:nvPr/>
        </p:nvSpPr>
        <p:spPr bwMode="auto">
          <a:xfrm>
            <a:off x="433622" y="5184599"/>
            <a:ext cx="8953678" cy="124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881" tIns="43441" rIns="86881" bIns="4344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500" dirty="0" smtClean="0">
                <a:latin typeface="Calibri" panose="020F0502020204030204" pitchFamily="34" charset="0"/>
              </a:rPr>
              <a:t>The Master File Table (MFT) </a:t>
            </a:r>
            <a:r>
              <a:rPr lang="en-US" sz="2500" dirty="0" smtClean="0">
                <a:solidFill>
                  <a:srgbClr val="000000"/>
                </a:solidFill>
                <a:highlight>
                  <a:srgbClr val="FFFF00"/>
                </a:highlight>
                <a:latin typeface="Calibri" panose="020F0502020204030204" pitchFamily="34" charset="0"/>
              </a:rPr>
              <a:t> </a:t>
            </a:r>
            <a:r>
              <a:rPr lang="en-US" altLang="en-US" sz="2500" dirty="0" smtClean="0">
                <a:latin typeface="Calibri" panose="020F0502020204030204" pitchFamily="34" charset="0"/>
              </a:rPr>
              <a:t>is </a:t>
            </a:r>
            <a:r>
              <a:rPr lang="en-US" altLang="en-US" sz="2500" dirty="0">
                <a:latin typeface="Calibri" panose="020F0502020204030204" pitchFamily="34" charset="0"/>
              </a:rPr>
              <a:t>a database that contains information on every file on an NTFS volume.  It is a sequence of fixed size (1KB) </a:t>
            </a:r>
            <a:r>
              <a:rPr lang="en-US" altLang="en-US" sz="2500" i="1" dirty="0">
                <a:latin typeface="Calibri" panose="020F0502020204030204" pitchFamily="34" charset="0"/>
              </a:rPr>
              <a:t>records</a:t>
            </a:r>
            <a:r>
              <a:rPr lang="en-US" altLang="en-US" sz="2500" dirty="0">
                <a:latin typeface="Calibri" panose="020F0502020204030204" pitchFamily="34" charset="0"/>
              </a:rPr>
              <a:t>, each record describing one file.</a:t>
            </a:r>
          </a:p>
        </p:txBody>
      </p:sp>
      <p:grpSp>
        <p:nvGrpSpPr>
          <p:cNvPr id="16" name="Group 15"/>
          <p:cNvGrpSpPr/>
          <p:nvPr/>
        </p:nvGrpSpPr>
        <p:grpSpPr>
          <a:xfrm>
            <a:off x="309535" y="7067164"/>
            <a:ext cx="9435887" cy="396814"/>
            <a:chOff x="292620" y="6222297"/>
            <a:chExt cx="8561414" cy="360040"/>
          </a:xfrm>
        </p:grpSpPr>
        <p:sp>
          <p:nvSpPr>
            <p:cNvPr id="17" name="Rectangle 16"/>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10 -Page </a:t>
              </a:r>
              <a:r>
                <a:rPr lang="en-US" sz="1600" i="1" dirty="0" smtClean="0">
                  <a:solidFill>
                    <a:schemeClr val="bg1"/>
                  </a:solidFill>
                  <a:latin typeface="Calibri" panose="020F0502020204030204" pitchFamily="34" charset="0"/>
                </a:rPr>
                <a:t>1</a:t>
              </a:r>
              <a:endParaRPr lang="en-GB" sz="1600" i="1" dirty="0">
                <a:solidFill>
                  <a:schemeClr val="bg1"/>
                </a:solidFill>
                <a:latin typeface="Calibri" panose="020F0502020204030204" pitchFamily="34" charset="0"/>
              </a:endParaRPr>
            </a:p>
          </p:txBody>
        </p:sp>
        <p:sp>
          <p:nvSpPr>
            <p:cNvPr id="19"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20" name="Rectangle 19"/>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Box 8"/>
          <p:cNvSpPr txBox="1">
            <a:spLocks noChangeArrowheads="1"/>
          </p:cNvSpPr>
          <p:nvPr/>
        </p:nvSpPr>
        <p:spPr bwMode="auto">
          <a:xfrm>
            <a:off x="489604" y="459949"/>
            <a:ext cx="6604459" cy="580086"/>
          </a:xfrm>
          <a:prstGeom prst="rect">
            <a:avLst/>
          </a:prstGeom>
          <a:noFill/>
          <a:ln w="9525">
            <a:noFill/>
            <a:miter lim="800000"/>
            <a:headEnd/>
            <a:tailEnd/>
          </a:ln>
        </p:spPr>
        <p:txBody>
          <a:bodyPr wrap="none" lIns="86872" tIns="43436" rIns="86872" bIns="43436">
            <a:spAutoFit/>
          </a:bodyPr>
          <a:lstStyle/>
          <a:p>
            <a:pPr algn="just"/>
            <a:r>
              <a:rPr lang="en-US" altLang="en-US" sz="3199" dirty="0">
                <a:solidFill>
                  <a:schemeClr val="bg1"/>
                </a:solidFill>
                <a:latin typeface="Calibri" panose="020F0502020204030204" pitchFamily="34" charset="0"/>
              </a:rPr>
              <a:t>Master File Table of the NT File System</a:t>
            </a:r>
          </a:p>
        </p:txBody>
      </p:sp>
      <p:sp>
        <p:nvSpPr>
          <p:cNvPr id="7" name="PPTLabsHighlightTextFragmentsShape26866b22-546b-495a-a98d-0ee344491015"/>
          <p:cNvSpPr/>
          <p:nvPr>
            <p:custDataLst>
              <p:tags r:id="rId1"/>
            </p:custDataLst>
          </p:nvPr>
        </p:nvSpPr>
        <p:spPr bwMode="auto">
          <a:xfrm>
            <a:off x="1075557" y="5228040"/>
            <a:ext cx="3039935" cy="381000"/>
          </a:xfrm>
          <a:prstGeom prst="roundRect">
            <a:avLst>
              <a:gd name="adj" fmla="val 25000"/>
            </a:avLst>
          </a:prstGeom>
          <a:solidFill>
            <a:srgbClr val="FFFF00">
              <a:alpha val="5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92370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Text Box 29"/>
          <p:cNvSpPr txBox="1">
            <a:spLocks noChangeArrowheads="1"/>
          </p:cNvSpPr>
          <p:nvPr/>
        </p:nvSpPr>
        <p:spPr bwMode="auto">
          <a:xfrm>
            <a:off x="366725" y="1581361"/>
            <a:ext cx="9142974" cy="124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881" tIns="43441" rIns="86881" bIns="4344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500" dirty="0">
                <a:latin typeface="Calibri" panose="020F0502020204030204" pitchFamily="34" charset="0"/>
              </a:rPr>
              <a:t>Record contains the file’s </a:t>
            </a:r>
            <a:r>
              <a:rPr lang="en-US" altLang="en-US" sz="2500" i="1" dirty="0">
                <a:latin typeface="Calibri" panose="020F0502020204030204" pitchFamily="34" charset="0"/>
              </a:rPr>
              <a:t>attributes</a:t>
            </a:r>
            <a:r>
              <a:rPr lang="en-US" altLang="en-US" sz="2500" dirty="0">
                <a:latin typeface="Calibri" panose="020F0502020204030204" pitchFamily="34" charset="0"/>
              </a:rPr>
              <a:t> and a list of disk addresses where its clusters are located.  Addresses are stored in the form of (disk address, run length) pairs.  </a:t>
            </a:r>
          </a:p>
        </p:txBody>
      </p:sp>
      <p:grpSp>
        <p:nvGrpSpPr>
          <p:cNvPr id="10" name="Group 9"/>
          <p:cNvGrpSpPr/>
          <p:nvPr/>
        </p:nvGrpSpPr>
        <p:grpSpPr>
          <a:xfrm>
            <a:off x="309535" y="7067164"/>
            <a:ext cx="9435887" cy="396814"/>
            <a:chOff x="292620" y="6222297"/>
            <a:chExt cx="8561414" cy="360040"/>
          </a:xfrm>
        </p:grpSpPr>
        <p:sp>
          <p:nvSpPr>
            <p:cNvPr id="11" name="Rectangle 10"/>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10 -Page </a:t>
              </a:r>
              <a:r>
                <a:rPr lang="en-US" sz="1600" i="1" dirty="0" smtClean="0">
                  <a:solidFill>
                    <a:schemeClr val="bg1"/>
                  </a:solidFill>
                  <a:latin typeface="Calibri" panose="020F0502020204030204" pitchFamily="34" charset="0"/>
                </a:rPr>
                <a:t>2</a:t>
              </a:r>
              <a:endParaRPr lang="en-GB" sz="1600" i="1" dirty="0">
                <a:solidFill>
                  <a:schemeClr val="bg1"/>
                </a:solidFill>
                <a:latin typeface="Calibri" panose="020F0502020204030204" pitchFamily="34" charset="0"/>
              </a:endParaRPr>
            </a:p>
          </p:txBody>
        </p:sp>
        <p:sp>
          <p:nvSpPr>
            <p:cNvPr id="18"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9" name="Rectangle 18"/>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Box 8"/>
          <p:cNvSpPr txBox="1">
            <a:spLocks noChangeArrowheads="1"/>
          </p:cNvSpPr>
          <p:nvPr/>
        </p:nvSpPr>
        <p:spPr bwMode="auto">
          <a:xfrm>
            <a:off x="489604" y="459949"/>
            <a:ext cx="6604459" cy="580086"/>
          </a:xfrm>
          <a:prstGeom prst="rect">
            <a:avLst/>
          </a:prstGeom>
          <a:noFill/>
          <a:ln w="9525">
            <a:noFill/>
            <a:miter lim="800000"/>
            <a:headEnd/>
            <a:tailEnd/>
          </a:ln>
        </p:spPr>
        <p:txBody>
          <a:bodyPr wrap="none" lIns="86872" tIns="43436" rIns="86872" bIns="43436">
            <a:spAutoFit/>
          </a:bodyPr>
          <a:lstStyle/>
          <a:p>
            <a:pPr algn="just"/>
            <a:r>
              <a:rPr lang="en-US" altLang="en-US" sz="3199" dirty="0">
                <a:solidFill>
                  <a:schemeClr val="bg1"/>
                </a:solidFill>
                <a:latin typeface="Calibri" panose="020F0502020204030204" pitchFamily="34" charset="0"/>
              </a:rPr>
              <a:t>Master File Table of the NT File System</a:t>
            </a:r>
          </a:p>
        </p:txBody>
      </p:sp>
      <p:pic>
        <p:nvPicPr>
          <p:cNvPr id="2" name="10-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00099" y="497827"/>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5"/>
          <a:stretch>
            <a:fillRect/>
          </a:stretch>
        </p:blipFill>
        <p:spPr>
          <a:xfrm>
            <a:off x="308583" y="1722761"/>
            <a:ext cx="9228792" cy="4196381"/>
          </a:xfrm>
          <a:prstGeom prst="rect">
            <a:avLst/>
          </a:prstGeom>
        </p:spPr>
      </p:pic>
      <p:sp>
        <p:nvSpPr>
          <p:cNvPr id="2" name="TextBox 1"/>
          <p:cNvSpPr txBox="1"/>
          <p:nvPr/>
        </p:nvSpPr>
        <p:spPr>
          <a:xfrm>
            <a:off x="6970995" y="6065520"/>
            <a:ext cx="2209451" cy="338554"/>
          </a:xfrm>
          <a:prstGeom prst="rect">
            <a:avLst/>
          </a:prstGeom>
          <a:noFill/>
        </p:spPr>
        <p:txBody>
          <a:bodyPr wrap="none" rtlCol="0">
            <a:spAutoFit/>
          </a:bodyPr>
          <a:lstStyle/>
          <a:p>
            <a:r>
              <a:rPr lang="en-US" sz="1600" dirty="0">
                <a:latin typeface="Calibri" panose="020F0502020204030204" pitchFamily="34" charset="0"/>
              </a:rPr>
              <a:t>Source: </a:t>
            </a:r>
            <a:r>
              <a:rPr lang="en-US" sz="1600" dirty="0" smtClean="0">
                <a:latin typeface="Calibri" panose="020F0502020204030204" pitchFamily="34" charset="0"/>
              </a:rPr>
              <a:t>[Tanenbaum 15]</a:t>
            </a:r>
            <a:endParaRPr lang="en-GB" sz="1600" dirty="0">
              <a:latin typeface="Calibri" panose="020F0502020204030204" pitchFamily="34" charset="0"/>
            </a:endParaRPr>
          </a:p>
        </p:txBody>
      </p:sp>
      <p:grpSp>
        <p:nvGrpSpPr>
          <p:cNvPr id="13" name="Group 12"/>
          <p:cNvGrpSpPr/>
          <p:nvPr/>
        </p:nvGrpSpPr>
        <p:grpSpPr>
          <a:xfrm>
            <a:off x="309535" y="7067164"/>
            <a:ext cx="9435887" cy="396814"/>
            <a:chOff x="292620" y="6222297"/>
            <a:chExt cx="8561414" cy="360040"/>
          </a:xfrm>
        </p:grpSpPr>
        <p:sp>
          <p:nvSpPr>
            <p:cNvPr id="14" name="Rectangle 13"/>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10 -Page </a:t>
              </a:r>
              <a:r>
                <a:rPr lang="en-US" sz="1600" i="1" dirty="0" smtClean="0">
                  <a:solidFill>
                    <a:schemeClr val="bg1"/>
                  </a:solidFill>
                  <a:latin typeface="Calibri" panose="020F0502020204030204" pitchFamily="34" charset="0"/>
                </a:rPr>
                <a:t>3</a:t>
              </a:r>
              <a:endParaRPr lang="en-GB" sz="1600" i="1" dirty="0">
                <a:solidFill>
                  <a:schemeClr val="bg1"/>
                </a:solidFill>
                <a:latin typeface="Calibri" panose="020F0502020204030204" pitchFamily="34" charset="0"/>
              </a:endParaRPr>
            </a:p>
          </p:txBody>
        </p:sp>
        <p:sp>
          <p:nvSpPr>
            <p:cNvPr id="16"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7" name="Rectangle 16"/>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Box 8"/>
          <p:cNvSpPr txBox="1">
            <a:spLocks noChangeArrowheads="1"/>
          </p:cNvSpPr>
          <p:nvPr/>
        </p:nvSpPr>
        <p:spPr bwMode="auto">
          <a:xfrm>
            <a:off x="489604" y="459949"/>
            <a:ext cx="6604459" cy="580086"/>
          </a:xfrm>
          <a:prstGeom prst="rect">
            <a:avLst/>
          </a:prstGeom>
          <a:noFill/>
          <a:ln w="9525">
            <a:noFill/>
            <a:miter lim="800000"/>
            <a:headEnd/>
            <a:tailEnd/>
          </a:ln>
        </p:spPr>
        <p:txBody>
          <a:bodyPr wrap="none" lIns="86872" tIns="43436" rIns="86872" bIns="43436">
            <a:spAutoFit/>
          </a:bodyPr>
          <a:lstStyle/>
          <a:p>
            <a:pPr algn="just"/>
            <a:r>
              <a:rPr lang="en-US" altLang="en-US" sz="3199" dirty="0">
                <a:solidFill>
                  <a:schemeClr val="bg1"/>
                </a:solidFill>
                <a:latin typeface="Calibri" panose="020F0502020204030204" pitchFamily="34" charset="0"/>
              </a:rPr>
              <a:t>Master File Table of the NT File System</a:t>
            </a:r>
          </a:p>
        </p:txBody>
      </p:sp>
      <p:pic>
        <p:nvPicPr>
          <p:cNvPr id="3" name="1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27775" y="539150"/>
            <a:ext cx="609600" cy="609600"/>
          </a:xfrm>
          <a:prstGeom prst="rect">
            <a:avLst/>
          </a:prstGeom>
        </p:spPr>
      </p:pic>
    </p:spTree>
    <p:extLst>
      <p:ext uri="{BB962C8B-B14F-4D97-AF65-F5344CB8AC3E}">
        <p14:creationId xmlns:p14="http://schemas.microsoft.com/office/powerpoint/2010/main" val="34670289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7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Text Box 29"/>
          <p:cNvSpPr txBox="1">
            <a:spLocks noChangeArrowheads="1"/>
          </p:cNvSpPr>
          <p:nvPr/>
        </p:nvSpPr>
        <p:spPr bwMode="auto">
          <a:xfrm>
            <a:off x="366725" y="1581361"/>
            <a:ext cx="9142974" cy="124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881" tIns="43441" rIns="86881" bIns="4344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500" dirty="0">
                <a:latin typeface="Calibri" panose="020F0502020204030204" pitchFamily="34" charset="0"/>
              </a:rPr>
              <a:t>Record contains the file’s </a:t>
            </a:r>
            <a:r>
              <a:rPr lang="en-US" altLang="en-US" sz="2500" i="1" dirty="0">
                <a:latin typeface="Calibri" panose="020F0502020204030204" pitchFamily="34" charset="0"/>
              </a:rPr>
              <a:t>attributes</a:t>
            </a:r>
            <a:r>
              <a:rPr lang="en-US" altLang="en-US" sz="2500" dirty="0">
                <a:latin typeface="Calibri" panose="020F0502020204030204" pitchFamily="34" charset="0"/>
              </a:rPr>
              <a:t> and a list of disk addresses where its clusters are located.  Addresses are stored in the form of (disk address, run length) pairs.  </a:t>
            </a:r>
          </a:p>
        </p:txBody>
      </p:sp>
      <p:sp>
        <p:nvSpPr>
          <p:cNvPr id="13" name="Text Box 28"/>
          <p:cNvSpPr txBox="1">
            <a:spLocks noChangeArrowheads="1"/>
          </p:cNvSpPr>
          <p:nvPr/>
        </p:nvSpPr>
        <p:spPr bwMode="auto">
          <a:xfrm>
            <a:off x="448281" y="3061660"/>
            <a:ext cx="9061418" cy="124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881" tIns="43441" rIns="86881" bIns="4344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500" dirty="0">
                <a:latin typeface="Calibri" panose="020F0502020204030204" pitchFamily="34" charset="0"/>
              </a:rPr>
              <a:t>If file is large and fragmented, additional records may be used to store remaining cluster addresses. Small files are stored entirely within the MFT record. </a:t>
            </a:r>
          </a:p>
        </p:txBody>
      </p:sp>
      <p:grpSp>
        <p:nvGrpSpPr>
          <p:cNvPr id="10" name="Group 9"/>
          <p:cNvGrpSpPr/>
          <p:nvPr/>
        </p:nvGrpSpPr>
        <p:grpSpPr>
          <a:xfrm>
            <a:off x="309535" y="7067164"/>
            <a:ext cx="9435887" cy="396814"/>
            <a:chOff x="292620" y="6222297"/>
            <a:chExt cx="8561414" cy="360040"/>
          </a:xfrm>
        </p:grpSpPr>
        <p:sp>
          <p:nvSpPr>
            <p:cNvPr id="11" name="Rectangle 10"/>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10 -Page </a:t>
              </a:r>
              <a:r>
                <a:rPr lang="en-US" sz="1600" i="1" dirty="0" smtClean="0">
                  <a:solidFill>
                    <a:schemeClr val="bg1"/>
                  </a:solidFill>
                  <a:latin typeface="Calibri" panose="020F0502020204030204" pitchFamily="34" charset="0"/>
                </a:rPr>
                <a:t>2</a:t>
              </a:r>
              <a:endParaRPr lang="en-GB" sz="1600" i="1" dirty="0">
                <a:solidFill>
                  <a:schemeClr val="bg1"/>
                </a:solidFill>
                <a:latin typeface="Calibri" panose="020F0502020204030204" pitchFamily="34" charset="0"/>
              </a:endParaRPr>
            </a:p>
          </p:txBody>
        </p:sp>
        <p:sp>
          <p:nvSpPr>
            <p:cNvPr id="18"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9" name="Rectangle 18"/>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Box 8"/>
          <p:cNvSpPr txBox="1">
            <a:spLocks noChangeArrowheads="1"/>
          </p:cNvSpPr>
          <p:nvPr/>
        </p:nvSpPr>
        <p:spPr bwMode="auto">
          <a:xfrm>
            <a:off x="489604" y="459949"/>
            <a:ext cx="6604459" cy="580086"/>
          </a:xfrm>
          <a:prstGeom prst="rect">
            <a:avLst/>
          </a:prstGeom>
          <a:noFill/>
          <a:ln w="9525">
            <a:noFill/>
            <a:miter lim="800000"/>
            <a:headEnd/>
            <a:tailEnd/>
          </a:ln>
        </p:spPr>
        <p:txBody>
          <a:bodyPr wrap="none" lIns="86872" tIns="43436" rIns="86872" bIns="43436">
            <a:spAutoFit/>
          </a:bodyPr>
          <a:lstStyle/>
          <a:p>
            <a:pPr algn="just"/>
            <a:r>
              <a:rPr lang="en-US" altLang="en-US" sz="3199" dirty="0">
                <a:solidFill>
                  <a:schemeClr val="bg1"/>
                </a:solidFill>
                <a:latin typeface="Calibri" panose="020F0502020204030204" pitchFamily="34" charset="0"/>
              </a:rPr>
              <a:t>Master File Table of the NT File System</a:t>
            </a:r>
          </a:p>
        </p:txBody>
      </p:sp>
      <p:pic>
        <p:nvPicPr>
          <p:cNvPr id="2" name="10-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00099" y="459949"/>
            <a:ext cx="609600" cy="609600"/>
          </a:xfrm>
          <a:prstGeom prst="rect">
            <a:avLst/>
          </a:prstGeom>
        </p:spPr>
      </p:pic>
    </p:spTree>
    <p:extLst>
      <p:ext uri="{BB962C8B-B14F-4D97-AF65-F5344CB8AC3E}">
        <p14:creationId xmlns:p14="http://schemas.microsoft.com/office/powerpoint/2010/main" val="23062981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8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Text Box 29"/>
          <p:cNvSpPr txBox="1">
            <a:spLocks noChangeArrowheads="1"/>
          </p:cNvSpPr>
          <p:nvPr/>
        </p:nvSpPr>
        <p:spPr bwMode="auto">
          <a:xfrm>
            <a:off x="366725" y="1581361"/>
            <a:ext cx="9142974" cy="124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881" tIns="43441" rIns="86881" bIns="4344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500" dirty="0">
                <a:latin typeface="Calibri" panose="020F0502020204030204" pitchFamily="34" charset="0"/>
              </a:rPr>
              <a:t>Record contains the file’s </a:t>
            </a:r>
            <a:r>
              <a:rPr lang="en-US" altLang="en-US" sz="2500" i="1" dirty="0">
                <a:latin typeface="Calibri" panose="020F0502020204030204" pitchFamily="34" charset="0"/>
              </a:rPr>
              <a:t>attributes</a:t>
            </a:r>
            <a:r>
              <a:rPr lang="en-US" altLang="en-US" sz="2500" dirty="0">
                <a:latin typeface="Calibri" panose="020F0502020204030204" pitchFamily="34" charset="0"/>
              </a:rPr>
              <a:t> and a list of disk addresses where its clusters are located.  Addresses are stored in the form of (disk address, run length) pairs.  </a:t>
            </a:r>
          </a:p>
        </p:txBody>
      </p:sp>
      <p:sp>
        <p:nvSpPr>
          <p:cNvPr id="13" name="Text Box 28"/>
          <p:cNvSpPr txBox="1">
            <a:spLocks noChangeArrowheads="1"/>
          </p:cNvSpPr>
          <p:nvPr/>
        </p:nvSpPr>
        <p:spPr bwMode="auto">
          <a:xfrm>
            <a:off x="448281" y="3061660"/>
            <a:ext cx="9061418" cy="124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881" tIns="43441" rIns="86881" bIns="4344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500" dirty="0">
                <a:latin typeface="Calibri" panose="020F0502020204030204" pitchFamily="34" charset="0"/>
              </a:rPr>
              <a:t>If file is large and fragmented, additional records may be used to store remaining cluster addresses. Small files are stored entirely within the MFT record. </a:t>
            </a:r>
          </a:p>
        </p:txBody>
      </p:sp>
      <p:sp>
        <p:nvSpPr>
          <p:cNvPr id="14" name="Text Box 30"/>
          <p:cNvSpPr txBox="1">
            <a:spLocks noChangeArrowheads="1"/>
          </p:cNvSpPr>
          <p:nvPr/>
        </p:nvSpPr>
        <p:spPr bwMode="auto">
          <a:xfrm>
            <a:off x="489001" y="4541959"/>
            <a:ext cx="9020697" cy="47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881" tIns="43441" rIns="86881" bIns="4344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500" dirty="0">
                <a:latin typeface="Calibri" panose="020F0502020204030204" pitchFamily="34" charset="0"/>
              </a:rPr>
              <a:t>Free space on disk is recorded by a bit map in a special system file.</a:t>
            </a:r>
          </a:p>
        </p:txBody>
      </p:sp>
      <p:grpSp>
        <p:nvGrpSpPr>
          <p:cNvPr id="10" name="Group 9"/>
          <p:cNvGrpSpPr/>
          <p:nvPr/>
        </p:nvGrpSpPr>
        <p:grpSpPr>
          <a:xfrm>
            <a:off x="309535" y="7067164"/>
            <a:ext cx="9435887" cy="396814"/>
            <a:chOff x="292620" y="6222297"/>
            <a:chExt cx="8561414" cy="360040"/>
          </a:xfrm>
        </p:grpSpPr>
        <p:sp>
          <p:nvSpPr>
            <p:cNvPr id="11" name="Rectangle 10"/>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10 -Page </a:t>
              </a:r>
              <a:r>
                <a:rPr lang="en-US" sz="1600" i="1" dirty="0" smtClean="0">
                  <a:solidFill>
                    <a:schemeClr val="bg1"/>
                  </a:solidFill>
                  <a:latin typeface="Calibri" panose="020F0502020204030204" pitchFamily="34" charset="0"/>
                </a:rPr>
                <a:t>2</a:t>
              </a:r>
              <a:endParaRPr lang="en-GB" sz="1600" i="1" dirty="0">
                <a:solidFill>
                  <a:schemeClr val="bg1"/>
                </a:solidFill>
                <a:latin typeface="Calibri" panose="020F0502020204030204" pitchFamily="34" charset="0"/>
              </a:endParaRPr>
            </a:p>
          </p:txBody>
        </p:sp>
        <p:sp>
          <p:nvSpPr>
            <p:cNvPr id="18"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9" name="Rectangle 18"/>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Box 8"/>
          <p:cNvSpPr txBox="1">
            <a:spLocks noChangeArrowheads="1"/>
          </p:cNvSpPr>
          <p:nvPr/>
        </p:nvSpPr>
        <p:spPr bwMode="auto">
          <a:xfrm>
            <a:off x="489604" y="459949"/>
            <a:ext cx="6604459" cy="580086"/>
          </a:xfrm>
          <a:prstGeom prst="rect">
            <a:avLst/>
          </a:prstGeom>
          <a:noFill/>
          <a:ln w="9525">
            <a:noFill/>
            <a:miter lim="800000"/>
            <a:headEnd/>
            <a:tailEnd/>
          </a:ln>
        </p:spPr>
        <p:txBody>
          <a:bodyPr wrap="none" lIns="86872" tIns="43436" rIns="86872" bIns="43436">
            <a:spAutoFit/>
          </a:bodyPr>
          <a:lstStyle/>
          <a:p>
            <a:pPr algn="just"/>
            <a:r>
              <a:rPr lang="en-US" altLang="en-US" sz="3199" dirty="0">
                <a:solidFill>
                  <a:schemeClr val="bg1"/>
                </a:solidFill>
                <a:latin typeface="Calibri" panose="020F0502020204030204" pitchFamily="34" charset="0"/>
              </a:rPr>
              <a:t>Master File Table of the NT File System</a:t>
            </a:r>
          </a:p>
        </p:txBody>
      </p:sp>
      <p:pic>
        <p:nvPicPr>
          <p:cNvPr id="2" name="10-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43911" y="516432"/>
            <a:ext cx="609600" cy="609600"/>
          </a:xfrm>
          <a:prstGeom prst="rect">
            <a:avLst/>
          </a:prstGeom>
        </p:spPr>
      </p:pic>
    </p:spTree>
    <p:extLst>
      <p:ext uri="{BB962C8B-B14F-4D97-AF65-F5344CB8AC3E}">
        <p14:creationId xmlns:p14="http://schemas.microsoft.com/office/powerpoint/2010/main" val="9921069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6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28998" y="1680426"/>
            <a:ext cx="9344674" cy="1967670"/>
          </a:xfrm>
          <a:prstGeom prst="rect">
            <a:avLst/>
          </a:prstGeom>
          <a:noFill/>
          <a:ln w="9525">
            <a:noFill/>
            <a:miter lim="800000"/>
            <a:headEnd/>
            <a:tailEnd/>
          </a:ln>
          <a:effectLst/>
        </p:spPr>
        <p:txBody>
          <a:bodyPr vert="horz" wrap="square" lIns="100790" tIns="50395" rIns="100790" bIns="50395" numCol="1" anchor="ctr" anchorCtr="0" compatLnSpc="1">
            <a:prstTxWarp prst="textNoShape">
              <a:avLst/>
            </a:prstTxWarp>
            <a:spAutoFit/>
          </a:bodyPr>
          <a:lstStyle/>
          <a:p>
            <a:pPr algn="justLow" defTabSz="1007943" eaLnBrk="1" hangingPunct="1"/>
            <a:r>
              <a:rPr lang="en-US" sz="2425" b="1" dirty="0">
                <a:solidFill>
                  <a:srgbClr val="000000"/>
                </a:solidFill>
                <a:latin typeface="Calibri" panose="020F0502020204030204" pitchFamily="34" charset="0"/>
                <a:ea typeface="Times New Roman" pitchFamily="18" charset="0"/>
              </a:rPr>
              <a:t>[</a:t>
            </a:r>
            <a:r>
              <a:rPr lang="en-US" sz="2425" b="1" dirty="0" smtClean="0">
                <a:solidFill>
                  <a:srgbClr val="000000"/>
                </a:solidFill>
                <a:latin typeface="Calibri" panose="020F0502020204030204" pitchFamily="34" charset="0"/>
                <a:ea typeface="Times New Roman" pitchFamily="18" charset="0"/>
              </a:rPr>
              <a:t>Question]</a:t>
            </a:r>
            <a:r>
              <a:rPr lang="en-US" sz="2425" dirty="0" smtClean="0">
                <a:solidFill>
                  <a:srgbClr val="000000"/>
                </a:solidFill>
                <a:latin typeface="Calibri" panose="020F0502020204030204" pitchFamily="34" charset="0"/>
                <a:ea typeface="Times New Roman" pitchFamily="18" charset="0"/>
              </a:rPr>
              <a:t> </a:t>
            </a:r>
            <a:r>
              <a:rPr lang="en-US" sz="2425" dirty="0">
                <a:solidFill>
                  <a:srgbClr val="000000"/>
                </a:solidFill>
                <a:latin typeface="Calibri" panose="020F0502020204030204" pitchFamily="34" charset="0"/>
                <a:ea typeface="Times New Roman" pitchFamily="18" charset="0"/>
              </a:rPr>
              <a:t>Free disk space can be kept track of using a </a:t>
            </a:r>
            <a:r>
              <a:rPr lang="en-US" sz="2425" dirty="0">
                <a:solidFill>
                  <a:srgbClr val="FF0000"/>
                </a:solidFill>
                <a:latin typeface="Calibri" panose="020F0502020204030204" pitchFamily="34" charset="0"/>
                <a:ea typeface="Times New Roman" pitchFamily="18" charset="0"/>
              </a:rPr>
              <a:t>free list or a bit map</a:t>
            </a:r>
            <a:r>
              <a:rPr lang="en-US" sz="2425" dirty="0">
                <a:solidFill>
                  <a:srgbClr val="000000"/>
                </a:solidFill>
                <a:latin typeface="Calibri" panose="020F0502020204030204" pitchFamily="34" charset="0"/>
                <a:ea typeface="Times New Roman" pitchFamily="18" charset="0"/>
              </a:rPr>
              <a:t>.  For a disk with </a:t>
            </a:r>
            <a:r>
              <a:rPr lang="en-US" sz="2425" dirty="0">
                <a:solidFill>
                  <a:srgbClr val="FF0000"/>
                </a:solidFill>
                <a:latin typeface="Calibri" panose="020F0502020204030204" pitchFamily="34" charset="0"/>
                <a:ea typeface="Times New Roman" pitchFamily="18" charset="0"/>
              </a:rPr>
              <a:t>B blocks</a:t>
            </a:r>
            <a:r>
              <a:rPr lang="en-US" sz="2425" dirty="0">
                <a:solidFill>
                  <a:srgbClr val="000000"/>
                </a:solidFill>
                <a:latin typeface="Calibri" panose="020F0502020204030204" pitchFamily="34" charset="0"/>
                <a:ea typeface="Times New Roman" pitchFamily="18" charset="0"/>
              </a:rPr>
              <a:t>, of which </a:t>
            </a:r>
            <a:r>
              <a:rPr lang="en-US" sz="2425" dirty="0">
                <a:solidFill>
                  <a:srgbClr val="FF0000"/>
                </a:solidFill>
                <a:latin typeface="Calibri" panose="020F0502020204030204" pitchFamily="34" charset="0"/>
                <a:ea typeface="Times New Roman" pitchFamily="18" charset="0"/>
              </a:rPr>
              <a:t>F are free</a:t>
            </a:r>
            <a:r>
              <a:rPr lang="en-US" sz="2425" dirty="0">
                <a:solidFill>
                  <a:srgbClr val="000000"/>
                </a:solidFill>
                <a:latin typeface="Calibri" panose="020F0502020204030204" pitchFamily="34" charset="0"/>
                <a:ea typeface="Times New Roman" pitchFamily="18" charset="0"/>
              </a:rPr>
              <a:t>, state the condition under which the free list uses less space than the bit map, assuming that </a:t>
            </a:r>
            <a:r>
              <a:rPr lang="en-US" sz="2425" dirty="0">
                <a:solidFill>
                  <a:srgbClr val="FF0000"/>
                </a:solidFill>
                <a:latin typeface="Calibri" panose="020F0502020204030204" pitchFamily="34" charset="0"/>
                <a:ea typeface="Times New Roman" pitchFamily="18" charset="0"/>
              </a:rPr>
              <a:t>disk addresses require D bits</a:t>
            </a:r>
            <a:r>
              <a:rPr lang="en-US" sz="2425" dirty="0">
                <a:solidFill>
                  <a:srgbClr val="000000"/>
                </a:solidFill>
                <a:latin typeface="Calibri" panose="020F0502020204030204" pitchFamily="34" charset="0"/>
                <a:ea typeface="Times New Roman" pitchFamily="18" charset="0"/>
              </a:rPr>
              <a:t>.  For D having the value of 32-bits, express your answer as a percentage of the disk space that must be free.</a:t>
            </a:r>
            <a:endParaRPr lang="en-US" sz="2425" dirty="0">
              <a:latin typeface="Calibri" panose="020F0502020204030204" pitchFamily="34" charset="0"/>
            </a:endParaRPr>
          </a:p>
        </p:txBody>
      </p:sp>
      <p:sp>
        <p:nvSpPr>
          <p:cNvPr id="4" name="Rectangle 18"/>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9"/>
          <p:cNvGrpSpPr/>
          <p:nvPr/>
        </p:nvGrpSpPr>
        <p:grpSpPr>
          <a:xfrm>
            <a:off x="309535" y="7067164"/>
            <a:ext cx="9435887" cy="396814"/>
            <a:chOff x="292620" y="6222297"/>
            <a:chExt cx="8561414" cy="360040"/>
          </a:xfrm>
        </p:grpSpPr>
        <p:sp>
          <p:nvSpPr>
            <p:cNvPr id="7" name="Rectangle 6"/>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10 -Page </a:t>
              </a:r>
              <a:r>
                <a:rPr lang="en-US" sz="1600" i="1" dirty="0" smtClean="0">
                  <a:solidFill>
                    <a:schemeClr val="bg1"/>
                  </a:solidFill>
                  <a:latin typeface="Calibri" panose="020F0502020204030204" pitchFamily="34" charset="0"/>
                </a:rPr>
                <a:t>4</a:t>
              </a:r>
              <a:endParaRPr lang="en-GB" sz="1600" i="1" dirty="0">
                <a:solidFill>
                  <a:schemeClr val="bg1"/>
                </a:solidFill>
                <a:latin typeface="Calibri" panose="020F0502020204030204" pitchFamily="34" charset="0"/>
              </a:endParaRPr>
            </a:p>
          </p:txBody>
        </p:sp>
        <p:sp>
          <p:nvSpPr>
            <p:cNvPr id="9"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Tree>
    <p:extLst>
      <p:ext uri="{BB962C8B-B14F-4D97-AF65-F5344CB8AC3E}">
        <p14:creationId xmlns:p14="http://schemas.microsoft.com/office/powerpoint/2010/main" val="1671326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28998" y="1680426"/>
            <a:ext cx="9344674" cy="1967670"/>
          </a:xfrm>
          <a:prstGeom prst="rect">
            <a:avLst/>
          </a:prstGeom>
          <a:noFill/>
          <a:ln w="9525">
            <a:noFill/>
            <a:miter lim="800000"/>
            <a:headEnd/>
            <a:tailEnd/>
          </a:ln>
          <a:effectLst/>
        </p:spPr>
        <p:txBody>
          <a:bodyPr vert="horz" wrap="square" lIns="100790" tIns="50395" rIns="100790" bIns="50395" numCol="1" anchor="ctr" anchorCtr="0" compatLnSpc="1">
            <a:prstTxWarp prst="textNoShape">
              <a:avLst/>
            </a:prstTxWarp>
            <a:spAutoFit/>
          </a:bodyPr>
          <a:lstStyle/>
          <a:p>
            <a:pPr algn="justLow" defTabSz="1007943" eaLnBrk="1" hangingPunct="1"/>
            <a:r>
              <a:rPr lang="en-US" sz="2425" b="1" dirty="0">
                <a:solidFill>
                  <a:schemeClr val="bg1">
                    <a:lumMod val="65000"/>
                  </a:schemeClr>
                </a:solidFill>
                <a:latin typeface="Calibri" panose="020F0502020204030204" pitchFamily="34" charset="0"/>
                <a:ea typeface="Times New Roman" pitchFamily="18" charset="0"/>
              </a:rPr>
              <a:t>[</a:t>
            </a:r>
            <a:r>
              <a:rPr lang="en-US" sz="2425" b="1" dirty="0" smtClean="0">
                <a:solidFill>
                  <a:schemeClr val="bg1">
                    <a:lumMod val="65000"/>
                  </a:schemeClr>
                </a:solidFill>
                <a:latin typeface="Calibri" panose="020F0502020204030204" pitchFamily="34" charset="0"/>
                <a:ea typeface="Times New Roman" pitchFamily="18" charset="0"/>
              </a:rPr>
              <a:t>Question]</a:t>
            </a:r>
            <a:r>
              <a:rPr lang="en-US" sz="2425" dirty="0" smtClean="0">
                <a:solidFill>
                  <a:schemeClr val="bg1">
                    <a:lumMod val="65000"/>
                  </a:schemeClr>
                </a:solidFill>
                <a:latin typeface="Calibri" panose="020F0502020204030204" pitchFamily="34" charset="0"/>
                <a:ea typeface="Times New Roman" pitchFamily="18" charset="0"/>
              </a:rPr>
              <a:t> </a:t>
            </a:r>
            <a:r>
              <a:rPr lang="en-US" sz="2425" dirty="0">
                <a:solidFill>
                  <a:schemeClr val="bg1">
                    <a:lumMod val="65000"/>
                  </a:schemeClr>
                </a:solidFill>
                <a:latin typeface="Calibri" panose="020F0502020204030204" pitchFamily="34" charset="0"/>
                <a:ea typeface="Times New Roman" pitchFamily="18" charset="0"/>
              </a:rPr>
              <a:t>Free disk space can be kept track of using a free list or a bit map.  For a disk with B blocks, of which F are free, state the condition under which the free list uses less space than the bit map, assuming that disk addresses require D bits.  For D having the value of 32-bits, express your answer as a percentage of the disk space that must be free.</a:t>
            </a:r>
            <a:endParaRPr lang="en-US" sz="2425" dirty="0">
              <a:solidFill>
                <a:schemeClr val="bg1">
                  <a:lumMod val="65000"/>
                </a:schemeClr>
              </a:solidFill>
              <a:latin typeface="Calibri" panose="020F0502020204030204" pitchFamily="34" charset="0"/>
            </a:endParaRPr>
          </a:p>
        </p:txBody>
      </p:sp>
      <p:sp>
        <p:nvSpPr>
          <p:cNvPr id="4" name="Rectangle 18"/>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9"/>
          <p:cNvGrpSpPr/>
          <p:nvPr/>
        </p:nvGrpSpPr>
        <p:grpSpPr>
          <a:xfrm>
            <a:off x="309535" y="7067164"/>
            <a:ext cx="9435887" cy="396814"/>
            <a:chOff x="292620" y="6222297"/>
            <a:chExt cx="8561414" cy="360040"/>
          </a:xfrm>
        </p:grpSpPr>
        <p:sp>
          <p:nvSpPr>
            <p:cNvPr id="7" name="Rectangle 6"/>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10 -Page </a:t>
              </a:r>
              <a:r>
                <a:rPr lang="en-US" sz="1600" i="1" dirty="0" smtClean="0">
                  <a:solidFill>
                    <a:schemeClr val="bg1"/>
                  </a:solidFill>
                  <a:latin typeface="Calibri" panose="020F0502020204030204" pitchFamily="34" charset="0"/>
                </a:rPr>
                <a:t>4</a:t>
              </a:r>
              <a:endParaRPr lang="en-GB" sz="1600" i="1" dirty="0">
                <a:solidFill>
                  <a:schemeClr val="bg1"/>
                </a:solidFill>
                <a:latin typeface="Calibri" panose="020F0502020204030204" pitchFamily="34" charset="0"/>
              </a:endParaRPr>
            </a:p>
          </p:txBody>
        </p:sp>
        <p:sp>
          <p:nvSpPr>
            <p:cNvPr id="9"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mc:AlternateContent xmlns:mc="http://schemas.openxmlformats.org/markup-compatibility/2006" xmlns:a14="http://schemas.microsoft.com/office/drawing/2010/main">
        <mc:Choice Requires="a14">
          <p:sp>
            <p:nvSpPr>
              <p:cNvPr id="5" name="TextBox 4"/>
              <p:cNvSpPr txBox="1"/>
              <p:nvPr/>
            </p:nvSpPr>
            <p:spPr>
              <a:xfrm>
                <a:off x="489002" y="3858912"/>
                <a:ext cx="9427317" cy="830997"/>
              </a:xfrm>
              <a:prstGeom prst="rect">
                <a:avLst/>
              </a:prstGeom>
              <a:noFill/>
            </p:spPr>
            <p:txBody>
              <a:bodyPr wrap="square" rtlCol="0">
                <a:spAutoFit/>
              </a:bodyPr>
              <a:lstStyle/>
              <a:p>
                <a:r>
                  <a:rPr lang="en-US" sz="2400" dirty="0" smtClean="0">
                    <a:latin typeface="Calibri" panose="020F0502020204030204" pitchFamily="34" charset="0"/>
                  </a:rPr>
                  <a:t>Size of bit map will be </a:t>
                </a:r>
                <a14:m>
                  <m:oMath xmlns:m="http://schemas.openxmlformats.org/officeDocument/2006/math">
                    <m:r>
                      <a:rPr lang="en-US" sz="2400" i="1" dirty="0" smtClean="0">
                        <a:latin typeface="Cambria Math" panose="02040503050406030204" pitchFamily="18" charset="0"/>
                      </a:rPr>
                      <m:t>𝐵</m:t>
                    </m:r>
                  </m:oMath>
                </a14:m>
                <a:r>
                  <a:rPr lang="en-US" sz="2400" dirty="0" smtClean="0">
                    <a:latin typeface="Calibri" panose="020F0502020204030204" pitchFamily="34" charset="0"/>
                  </a:rPr>
                  <a:t> bits regardless of how much of disk is free.  Free list will have a variable size of </a:t>
                </a:r>
                <a14:m>
                  <m:oMath xmlns:m="http://schemas.openxmlformats.org/officeDocument/2006/math">
                    <m:r>
                      <a:rPr lang="en-US" sz="2400" i="1" dirty="0" smtClean="0">
                        <a:latin typeface="Cambria Math" panose="02040503050406030204" pitchFamily="18" charset="0"/>
                      </a:rPr>
                      <m:t>𝐹𝐷</m:t>
                    </m:r>
                  </m:oMath>
                </a14:m>
                <a:r>
                  <a:rPr lang="en-US" sz="2400" dirty="0" smtClean="0">
                    <a:latin typeface="Calibri" panose="020F0502020204030204" pitchFamily="34" charset="0"/>
                  </a:rPr>
                  <a:t>.  Thus, free list is smaller if: </a:t>
                </a:r>
                <a:endParaRPr lang="en-GB" sz="2400" dirty="0">
                  <a:latin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89002" y="3858912"/>
                <a:ext cx="9427317" cy="830997"/>
              </a:xfrm>
              <a:prstGeom prst="rect">
                <a:avLst/>
              </a:prstGeom>
              <a:blipFill rotWithShape="0">
                <a:blip r:embed="rId2"/>
                <a:stretch>
                  <a:fillRect l="-970" t="-5882" b="-161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604572" y="4997181"/>
                <a:ext cx="13427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𝐹𝐷</m:t>
                      </m:r>
                      <m:r>
                        <a:rPr lang="en-US" sz="2400" b="0" i="1" smtClean="0">
                          <a:latin typeface="Cambria Math" panose="02040503050406030204" pitchFamily="18" charset="0"/>
                        </a:rPr>
                        <m:t>&lt;</m:t>
                      </m:r>
                      <m:r>
                        <a:rPr lang="en-US" sz="2400" b="0" i="1" smtClean="0">
                          <a:latin typeface="Cambria Math" panose="02040503050406030204" pitchFamily="18" charset="0"/>
                        </a:rPr>
                        <m:t>𝐵</m:t>
                      </m:r>
                      <m:r>
                        <a:rPr lang="en-US" sz="2400" b="0" i="1" smtClean="0">
                          <a:latin typeface="Cambria Math" panose="02040503050406030204" pitchFamily="18" charset="0"/>
                        </a:rPr>
                        <m:t> </m:t>
                      </m:r>
                    </m:oMath>
                  </m:oMathPara>
                </a14:m>
                <a:endParaRPr lang="en-GB" sz="2400" dirty="0">
                  <a:latin typeface="Calibri" panose="020F050202020403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604572" y="4997181"/>
                <a:ext cx="1342740" cy="461665"/>
              </a:xfrm>
              <a:prstGeom prst="rect">
                <a:avLst/>
              </a:prstGeom>
              <a:blipFill rotWithShape="0">
                <a:blip r:embed="rId3"/>
                <a:stretch>
                  <a:fillRect/>
                </a:stretch>
              </a:blipFill>
            </p:spPr>
            <p:txBody>
              <a:bodyPr/>
              <a:lstStyle/>
              <a:p>
                <a:r>
                  <a:rPr lang="en-GB">
                    <a:noFill/>
                  </a:rPr>
                  <a:t> </a:t>
                </a:r>
              </a:p>
            </p:txBody>
          </p:sp>
        </mc:Fallback>
      </mc:AlternateContent>
      <p:sp>
        <p:nvSpPr>
          <p:cNvPr id="11" name="TextBox 10"/>
          <p:cNvSpPr txBox="1"/>
          <p:nvPr/>
        </p:nvSpPr>
        <p:spPr>
          <a:xfrm>
            <a:off x="3440908" y="5007120"/>
            <a:ext cx="522900" cy="461665"/>
          </a:xfrm>
          <a:prstGeom prst="rect">
            <a:avLst/>
          </a:prstGeom>
          <a:noFill/>
        </p:spPr>
        <p:txBody>
          <a:bodyPr wrap="none" rtlCol="0">
            <a:spAutoFit/>
          </a:bodyPr>
          <a:lstStyle/>
          <a:p>
            <a:r>
              <a:rPr lang="en-US" sz="2400" dirty="0" smtClean="0">
                <a:latin typeface="Calibri" panose="020F0502020204030204" pitchFamily="34" charset="0"/>
              </a:rPr>
              <a:t>or </a:t>
            </a:r>
            <a:endParaRPr lang="en-GB" sz="24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4457404" y="4878031"/>
                <a:ext cx="1087862"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US" sz="2400" b="0" i="1" smtClean="0">
                              <a:latin typeface="Cambria Math" panose="02040503050406030204" pitchFamily="18" charset="0"/>
                            </a:rPr>
                            <m:t>𝐹</m:t>
                          </m:r>
                        </m:num>
                        <m:den>
                          <m:r>
                            <a:rPr lang="en-US" sz="2400" b="0" i="1" smtClean="0">
                              <a:latin typeface="Cambria Math" panose="02040503050406030204" pitchFamily="18" charset="0"/>
                            </a:rPr>
                            <m:t>𝐵</m:t>
                          </m:r>
                        </m:den>
                      </m:f>
                      <m:r>
                        <a:rPr lang="en-GB" sz="2400" i="1" smtClean="0">
                          <a:latin typeface="Cambria Math" panose="02040503050406030204" pitchFamily="18" charset="0"/>
                          <a:ea typeface="Cambria Math" panose="02040503050406030204" pitchFamily="18" charset="0"/>
                        </a:rPr>
                        <m:t>&lt;</m:t>
                      </m:r>
                      <m:f>
                        <m:fPr>
                          <m:ctrlPr>
                            <a:rPr lang="en-GB" sz="240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𝐷</m:t>
                          </m:r>
                        </m:den>
                      </m:f>
                    </m:oMath>
                  </m:oMathPara>
                </a14:m>
                <a:endParaRPr lang="en-US" sz="2400" dirty="0" smtClean="0">
                  <a:latin typeface="Calibri" panose="020F050202020403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457404" y="4878031"/>
                <a:ext cx="1087862" cy="783804"/>
              </a:xfrm>
              <a:prstGeom prst="rect">
                <a:avLst/>
              </a:prstGeom>
              <a:blipFill rotWithShape="0">
                <a:blip r:embed="rId4"/>
                <a:stretch>
                  <a:fillRect/>
                </a:stretch>
              </a:blipFill>
            </p:spPr>
            <p:txBody>
              <a:bodyPr/>
              <a:lstStyle/>
              <a:p>
                <a:r>
                  <a:rPr lang="en-GB">
                    <a:noFill/>
                  </a:rPr>
                  <a:t> </a:t>
                </a:r>
              </a:p>
            </p:txBody>
          </p:sp>
        </mc:Fallback>
      </mc:AlternateContent>
      <p:sp>
        <p:nvSpPr>
          <p:cNvPr id="13" name="TextBox 12"/>
          <p:cNvSpPr txBox="1"/>
          <p:nvPr/>
        </p:nvSpPr>
        <p:spPr>
          <a:xfrm>
            <a:off x="493225" y="5878467"/>
            <a:ext cx="9180447" cy="830997"/>
          </a:xfrm>
          <a:prstGeom prst="rect">
            <a:avLst/>
          </a:prstGeom>
          <a:noFill/>
        </p:spPr>
        <p:txBody>
          <a:bodyPr wrap="square" rtlCol="0">
            <a:spAutoFit/>
          </a:bodyPr>
          <a:lstStyle/>
          <a:p>
            <a:r>
              <a:rPr lang="en-US" sz="2400" dirty="0" smtClean="0">
                <a:latin typeface="Calibri" panose="020F0502020204030204" pitchFamily="34" charset="0"/>
              </a:rPr>
              <a:t>i.e. if ratio of free blocks on disk is less than a given threshold, 3.125% if D=32.</a:t>
            </a:r>
            <a:endParaRPr lang="en-GB" sz="2400" dirty="0">
              <a:latin typeface="Calibri" panose="020F0502020204030204" pitchFamily="34" charset="0"/>
            </a:endParaRPr>
          </a:p>
        </p:txBody>
      </p:sp>
    </p:spTree>
    <p:extLst>
      <p:ext uri="{BB962C8B-B14F-4D97-AF65-F5344CB8AC3E}">
        <p14:creationId xmlns:p14="http://schemas.microsoft.com/office/powerpoint/2010/main" val="2008596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26866b22-546b-495a-a98d-0ee344491015"/>
</p:tagLst>
</file>

<file path=ppt/tags/tag2.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d8834304-7b78-4fe3-8fb7-2b40f3c04c47"/>
</p:tagLst>
</file>

<file path=ppt/tags/tag3.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e055719a-0b43-453f-860e-deaee0f82d31"/>
</p:tagLst>
</file>

<file path=ppt/tags/tag4.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7896d04a-0379-4526-b889-df3426c0d80c"/>
</p:tagLst>
</file>

<file path=ppt/tags/tag5.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79469f59-f56a-444a-b063-eef52f4cb9b1"/>
</p:tagLst>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تصميم افتراضي">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تصميم افتراضي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تصميم افتراض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تصميم افتراضي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TotalTime>
  <Words>2452</Words>
  <Application>Microsoft Office PowerPoint</Application>
  <PresentationFormat>Custom</PresentationFormat>
  <Paragraphs>169</Paragraphs>
  <Slides>24</Slides>
  <Notes>22</Notes>
  <HiddenSlides>0</HiddenSlides>
  <MMClips>19</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Cambria Math</vt:lpstr>
      <vt:lpstr>Courier New</vt:lpstr>
      <vt:lpstr>StarBats</vt:lpstr>
      <vt:lpstr>Times New Roman</vt:lpstr>
      <vt:lpstr>Times New Roman (Arabic)</vt:lpstr>
      <vt:lpstr>تصميم افتراضي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من PowerPoint</dc:title>
  <dc:creator>Hany</dc:creator>
  <cp:lastModifiedBy>Hany Elsayed</cp:lastModifiedBy>
  <cp:revision>155</cp:revision>
  <cp:lastPrinted>2000-10-06T17:18:41Z</cp:lastPrinted>
  <dcterms:created xsi:type="dcterms:W3CDTF">2000-10-05T15:06:46Z</dcterms:created>
  <dcterms:modified xsi:type="dcterms:W3CDTF">2020-04-29T09:02:45Z</dcterms:modified>
</cp:coreProperties>
</file>