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313" r:id="rId2"/>
    <p:sldId id="316" r:id="rId3"/>
    <p:sldId id="314" r:id="rId4"/>
    <p:sldId id="318" r:id="rId5"/>
    <p:sldId id="319" r:id="rId6"/>
    <p:sldId id="301" r:id="rId7"/>
    <p:sldId id="320" r:id="rId8"/>
    <p:sldId id="321" r:id="rId9"/>
    <p:sldId id="302" r:id="rId10"/>
    <p:sldId id="322" r:id="rId11"/>
    <p:sldId id="324" r:id="rId12"/>
    <p:sldId id="303" r:id="rId13"/>
    <p:sldId id="325" r:id="rId14"/>
    <p:sldId id="327" r:id="rId15"/>
    <p:sldId id="330" r:id="rId16"/>
    <p:sldId id="331" r:id="rId17"/>
    <p:sldId id="332" r:id="rId18"/>
    <p:sldId id="333" r:id="rId19"/>
    <p:sldId id="334" r:id="rId20"/>
    <p:sldId id="350" r:id="rId21"/>
    <p:sldId id="305" r:id="rId22"/>
    <p:sldId id="328" r:id="rId23"/>
    <p:sldId id="329" r:id="rId24"/>
    <p:sldId id="335" r:id="rId25"/>
    <p:sldId id="351" r:id="rId26"/>
    <p:sldId id="352" r:id="rId27"/>
    <p:sldId id="306" r:id="rId28"/>
    <p:sldId id="307" r:id="rId29"/>
    <p:sldId id="337" r:id="rId30"/>
    <p:sldId id="338" r:id="rId31"/>
    <p:sldId id="340" r:id="rId32"/>
    <p:sldId id="308" r:id="rId33"/>
    <p:sldId id="309" r:id="rId34"/>
    <p:sldId id="342" r:id="rId35"/>
    <p:sldId id="343" r:id="rId36"/>
    <p:sldId id="344" r:id="rId37"/>
    <p:sldId id="310" r:id="rId38"/>
    <p:sldId id="345" r:id="rId39"/>
    <p:sldId id="315" r:id="rId40"/>
    <p:sldId id="353" r:id="rId41"/>
    <p:sldId id="354" r:id="rId42"/>
  </p:sldIdLst>
  <p:sldSz cx="10080625" cy="7559675"/>
  <p:notesSz cx="7099300" cy="10234613"/>
  <p:defaultTextStyle>
    <a:defPPr>
      <a:defRPr lang="en-GB"/>
    </a:defPPr>
    <a:lvl1pPr algn="ctr"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ctr"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ctr"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ctr"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84">
          <p15:clr>
            <a:srgbClr val="A4A3A4"/>
          </p15:clr>
        </p15:guide>
        <p15:guide id="2" pos="20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80431" autoAdjust="0"/>
  </p:normalViewPr>
  <p:slideViewPr>
    <p:cSldViewPr>
      <p:cViewPr varScale="1">
        <p:scale>
          <a:sx n="68" d="100"/>
          <a:sy n="68" d="100"/>
        </p:scale>
        <p:origin x="1410"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84"/>
        <p:guide pos="20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4021138" y="0"/>
            <a:ext cx="3078162" cy="509588"/>
          </a:xfrm>
          <a:prstGeom prst="rect">
            <a:avLst/>
          </a:prstGeom>
          <a:noFill/>
          <a:ln w="9525">
            <a:noFill/>
            <a:miter lim="800000"/>
            <a:headEnd/>
            <a:tailEnd/>
          </a:ln>
          <a:effectLst/>
        </p:spPr>
        <p:txBody>
          <a:bodyPr vert="horz" wrap="square" lIns="86830" tIns="43415" rIns="86830" bIns="43415" numCol="1" anchor="t" anchorCtr="0" compatLnSpc="1">
            <a:prstTxWarp prst="textNoShape">
              <a:avLst/>
            </a:prstTxWarp>
          </a:bodyPr>
          <a:lstStyle>
            <a:lvl1pPr algn="r" defTabSz="867878">
              <a:defRPr sz="1100">
                <a:latin typeface="Times New Roman" pitchFamily="18" charset="0"/>
                <a:cs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14288" y="0"/>
            <a:ext cx="3078162" cy="509588"/>
          </a:xfrm>
          <a:prstGeom prst="rect">
            <a:avLst/>
          </a:prstGeom>
          <a:noFill/>
          <a:ln w="9525">
            <a:noFill/>
            <a:miter lim="800000"/>
            <a:headEnd/>
            <a:tailEnd/>
          </a:ln>
          <a:effectLst/>
        </p:spPr>
        <p:txBody>
          <a:bodyPr vert="horz" wrap="square" lIns="86830" tIns="43415" rIns="86830" bIns="43415" numCol="1" anchor="t" anchorCtr="0" compatLnSpc="1">
            <a:prstTxWarp prst="textNoShape">
              <a:avLst/>
            </a:prstTxWarp>
          </a:bodyPr>
          <a:lstStyle>
            <a:lvl1pPr algn="l" defTabSz="867878">
              <a:defRPr sz="1100">
                <a:latin typeface="Times New Roman" pitchFamily="18" charset="0"/>
                <a:cs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4021138" y="9702800"/>
            <a:ext cx="3078162" cy="509588"/>
          </a:xfrm>
          <a:prstGeom prst="rect">
            <a:avLst/>
          </a:prstGeom>
          <a:noFill/>
          <a:ln w="9525">
            <a:noFill/>
            <a:miter lim="800000"/>
            <a:headEnd/>
            <a:tailEnd/>
          </a:ln>
          <a:effectLst/>
        </p:spPr>
        <p:txBody>
          <a:bodyPr vert="horz" wrap="square" lIns="86830" tIns="43415" rIns="86830" bIns="43415" numCol="1" anchor="b" anchorCtr="0" compatLnSpc="1">
            <a:prstTxWarp prst="textNoShape">
              <a:avLst/>
            </a:prstTxWarp>
          </a:bodyPr>
          <a:lstStyle>
            <a:lvl1pPr algn="r" defTabSz="867878">
              <a:defRPr sz="1100">
                <a:latin typeface="Times New Roman" pitchFamily="18" charset="0"/>
                <a:cs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14288" y="9702800"/>
            <a:ext cx="3078162" cy="509588"/>
          </a:xfrm>
          <a:prstGeom prst="rect">
            <a:avLst/>
          </a:prstGeom>
          <a:noFill/>
          <a:ln w="9525">
            <a:noFill/>
            <a:miter lim="800000"/>
            <a:headEnd/>
            <a:tailEnd/>
          </a:ln>
          <a:effectLst/>
        </p:spPr>
        <p:txBody>
          <a:bodyPr vert="horz" wrap="square" lIns="86830" tIns="43415" rIns="86830" bIns="43415" numCol="1" anchor="b" anchorCtr="0" compatLnSpc="1">
            <a:prstTxWarp prst="textNoShape">
              <a:avLst/>
            </a:prstTxWarp>
          </a:bodyPr>
          <a:lstStyle>
            <a:lvl1pPr algn="l" defTabSz="867878">
              <a:defRPr sz="1100">
                <a:latin typeface="Times New Roman" pitchFamily="18" charset="0"/>
                <a:cs typeface="Times New Roman" pitchFamily="18" charset="0"/>
              </a:defRPr>
            </a:lvl1pPr>
          </a:lstStyle>
          <a:p>
            <a:pPr>
              <a:defRPr/>
            </a:pPr>
            <a:fld id="{24F0909A-47E4-4B3F-85FF-C24DAB287872}" type="slidenum">
              <a:rPr lang="ar-EG"/>
              <a:pPr>
                <a:defRPr/>
              </a:pPr>
              <a:t>‹#›</a:t>
            </a:fld>
            <a:endParaRPr lang="en-US"/>
          </a:p>
        </p:txBody>
      </p:sp>
    </p:spTree>
    <p:extLst>
      <p:ext uri="{BB962C8B-B14F-4D97-AF65-F5344CB8AC3E}">
        <p14:creationId xmlns:p14="http://schemas.microsoft.com/office/powerpoint/2010/main" val="118643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1187450" y="982663"/>
            <a:ext cx="4721225" cy="3540125"/>
          </a:xfrm>
          <a:prstGeom prst="rect">
            <a:avLst/>
          </a:prstGeom>
          <a:solidFill>
            <a:srgbClr val="FFFFFF"/>
          </a:solidFill>
          <a:ln w="9525">
            <a:noFill/>
            <a:miter lim="800000"/>
            <a:headEnd/>
            <a:tailEnd/>
          </a:ln>
        </p:spPr>
      </p:sp>
      <p:sp>
        <p:nvSpPr>
          <p:cNvPr id="2050" name="Rectangle 2"/>
          <p:cNvSpPr txBox="1">
            <a:spLocks noGrp="1" noChangeArrowheads="1"/>
          </p:cNvSpPr>
          <p:nvPr>
            <p:ph type="body" idx="1"/>
          </p:nvPr>
        </p:nvSpPr>
        <p:spPr bwMode="auto">
          <a:xfrm>
            <a:off x="1098550" y="4868863"/>
            <a:ext cx="4906963" cy="3929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55152855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In fixed partitions, the system needs only to maintain a fixed table with start and end addresses of partitions.</a:t>
            </a:r>
            <a:r>
              <a:rPr lang="en-US" baseline="0" dirty="0" smtClean="0"/>
              <a:t>  When partitions vary dynamically, a more complex data structure is needed.</a:t>
            </a:r>
            <a:endParaRPr lang="en-GB" dirty="0" smtClean="0"/>
          </a:p>
          <a:p>
            <a:endParaRPr lang="en-GB" dirty="0"/>
          </a:p>
        </p:txBody>
      </p:sp>
    </p:spTree>
    <p:extLst>
      <p:ext uri="{BB962C8B-B14F-4D97-AF65-F5344CB8AC3E}">
        <p14:creationId xmlns:p14="http://schemas.microsoft.com/office/powerpoint/2010/main" val="199843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method that made use of this principle</a:t>
            </a:r>
            <a:r>
              <a:rPr lang="en-US" baseline="0" dirty="0" smtClean="0"/>
              <a:t> is the method of overlays used in some old systems (e.g. DOS).  Compilers </a:t>
            </a:r>
            <a:r>
              <a:rPr lang="en-US" baseline="0" dirty="0" smtClean="0"/>
              <a:t>under these systems allow </a:t>
            </a:r>
            <a:r>
              <a:rPr lang="en-US" baseline="0" dirty="0" smtClean="0"/>
              <a:t>user to compile his program into a number of </a:t>
            </a:r>
            <a:r>
              <a:rPr lang="en-US" baseline="0" dirty="0" smtClean="0"/>
              <a:t>files </a:t>
            </a:r>
            <a:r>
              <a:rPr lang="en-US" baseline="0" dirty="0" smtClean="0"/>
              <a:t>used one at a time, instead of compiling it into a single large executable file.</a:t>
            </a:r>
            <a:endParaRPr lang="en-GB" dirty="0"/>
          </a:p>
        </p:txBody>
      </p:sp>
    </p:spTree>
    <p:extLst>
      <p:ext uri="{BB962C8B-B14F-4D97-AF65-F5344CB8AC3E}">
        <p14:creationId xmlns:p14="http://schemas.microsoft.com/office/powerpoint/2010/main" val="32574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a:t>
            </a:r>
            <a:r>
              <a:rPr lang="en-US" baseline="0" dirty="0" smtClean="0"/>
              <a:t> word processor </a:t>
            </a:r>
            <a:r>
              <a:rPr lang="en-US" baseline="0" dirty="0" smtClean="0"/>
              <a:t>program </a:t>
            </a:r>
            <a:r>
              <a:rPr lang="en-US" baseline="0" dirty="0" smtClean="0"/>
              <a:t>may have an overlay file for editing functions, and another overlay file for spelling check.  Since these will not be used together, this allows process to run from a smaller memory area.  However, this method depends on the programmer for dividing the code and does not do this automatically.  Also, it applies for instructions and not data.  These disadvantages are solved in the method of virtual memory considered </a:t>
            </a:r>
            <a:r>
              <a:rPr lang="en-US" baseline="0" dirty="0" smtClean="0"/>
              <a:t>next.</a:t>
            </a:r>
            <a:endParaRPr lang="en-GB" dirty="0"/>
          </a:p>
        </p:txBody>
      </p:sp>
    </p:spTree>
    <p:extLst>
      <p:ext uri="{BB962C8B-B14F-4D97-AF65-F5344CB8AC3E}">
        <p14:creationId xmlns:p14="http://schemas.microsoft.com/office/powerpoint/2010/main" val="61042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 the method of virtual memory combined with paging since this is how it is used in current processors.  The method of virtual memory allows processes to run without restrictions resulting from the available physical RAM size.</a:t>
            </a:r>
            <a:endParaRPr lang="en-GB" dirty="0"/>
          </a:p>
        </p:txBody>
      </p:sp>
    </p:spTree>
    <p:extLst>
      <p:ext uri="{BB962C8B-B14F-4D97-AF65-F5344CB8AC3E}">
        <p14:creationId xmlns:p14="http://schemas.microsoft.com/office/powerpoint/2010/main" val="1614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process can access addresses in a very</a:t>
            </a:r>
            <a:r>
              <a:rPr lang="en-US" baseline="0" dirty="0" smtClean="0"/>
              <a:t> large address space (typically </a:t>
            </a:r>
            <a:r>
              <a:rPr lang="en-US" baseline="0" dirty="0" smtClean="0"/>
              <a:t>of </a:t>
            </a:r>
            <a:r>
              <a:rPr lang="en-US" baseline="0" dirty="0" smtClean="0"/>
              <a:t>terabytes) irrespective of actual RAM size, and number of processes concurrently sharing the RAM.  This is known as the virtual address space.</a:t>
            </a:r>
            <a:endParaRPr lang="en-GB" dirty="0"/>
          </a:p>
        </p:txBody>
      </p:sp>
    </p:spTree>
    <p:extLst>
      <p:ext uri="{BB962C8B-B14F-4D97-AF65-F5344CB8AC3E}">
        <p14:creationId xmlns:p14="http://schemas.microsoft.com/office/powerpoint/2010/main" val="84963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 paging means that page will be brought into a RAM frame </a:t>
            </a:r>
            <a:r>
              <a:rPr lang="en-US" dirty="0" smtClean="0"/>
              <a:t>(or swapped in it) </a:t>
            </a:r>
            <a:r>
              <a:rPr lang="en-US" dirty="0" smtClean="0"/>
              <a:t>only when process starts to access its contents.  If page</a:t>
            </a:r>
            <a:r>
              <a:rPr lang="en-US" baseline="0" dirty="0" smtClean="0"/>
              <a:t> is not accessed, it remains on disk (in a special swapping file).  Thus, in a sense, a part of disk acts as an extension to RAM.</a:t>
            </a:r>
            <a:endParaRPr lang="en-GB" dirty="0"/>
          </a:p>
        </p:txBody>
      </p:sp>
    </p:spTree>
    <p:extLst>
      <p:ext uri="{BB962C8B-B14F-4D97-AF65-F5344CB8AC3E}">
        <p14:creationId xmlns:p14="http://schemas.microsoft.com/office/powerpoint/2010/main" val="299575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solidFill>
              <a:srgbClr val="000000"/>
            </a:solidFill>
          </a:ln>
        </p:spPr>
      </p:sp>
      <p:sp>
        <p:nvSpPr>
          <p:cNvPr id="11267" name="Rectangle 3"/>
          <p:cNvSpPr txBox="1">
            <a:spLocks noGrp="1" noChangeArrowheads="1"/>
          </p:cNvSpPr>
          <p:nvPr>
            <p:ph type="body" idx="1"/>
          </p:nvPr>
        </p:nvSpPr>
        <p:spPr>
          <a:xfrm>
            <a:off x="1098551" y="4868865"/>
            <a:ext cx="4906963" cy="184666"/>
          </a:xfrm>
          <a:noFill/>
          <a:ln/>
        </p:spPr>
        <p:txBody>
          <a:bodyPr>
            <a:spAutoFit/>
          </a:bodyPr>
          <a:lstStyle/>
          <a:p>
            <a:r>
              <a:rPr lang="en-US" dirty="0" smtClean="0"/>
              <a:t>We</a:t>
            </a:r>
            <a:r>
              <a:rPr lang="en-US" baseline="0" dirty="0" smtClean="0"/>
              <a:t> </a:t>
            </a:r>
            <a:r>
              <a:rPr lang="en-US" dirty="0" smtClean="0"/>
              <a:t>consider this example with very small sizes for illustration only.  Here, each process behaves as if it has access to 64</a:t>
            </a:r>
            <a:r>
              <a:rPr lang="en-US" baseline="0" dirty="0" smtClean="0"/>
              <a:t>K of memory, although actual RAM size is 32K.  Page size is 4K, thus virtual space has 16 pages and physical memory has 8 frames.</a:t>
            </a:r>
            <a:endParaRPr lang="en-US" dirty="0" smtClean="0"/>
          </a:p>
        </p:txBody>
      </p:sp>
    </p:spTree>
    <p:extLst>
      <p:ext uri="{BB962C8B-B14F-4D97-AF65-F5344CB8AC3E}">
        <p14:creationId xmlns:p14="http://schemas.microsoft.com/office/powerpoint/2010/main" val="160633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solidFill>
              <a:srgbClr val="000000"/>
            </a:solidFill>
          </a:ln>
        </p:spPr>
      </p:sp>
      <p:sp>
        <p:nvSpPr>
          <p:cNvPr id="11267" name="Rectangle 3"/>
          <p:cNvSpPr txBox="1">
            <a:spLocks noGrp="1" noChangeArrowheads="1"/>
          </p:cNvSpPr>
          <p:nvPr>
            <p:ph type="body" idx="1"/>
          </p:nvPr>
        </p:nvSpPr>
        <p:spPr>
          <a:xfrm>
            <a:off x="1098551" y="4868865"/>
            <a:ext cx="4906963" cy="184666"/>
          </a:xfrm>
          <a:noFill/>
          <a:ln/>
        </p:spPr>
        <p:txBody>
          <a:bodyPr>
            <a:spAutoFit/>
          </a:bodyPr>
          <a:lstStyle/>
          <a:p>
            <a:r>
              <a:rPr lang="en-US" dirty="0" smtClean="0"/>
              <a:t>Process starts to access</a:t>
            </a:r>
            <a:r>
              <a:rPr lang="en-US" baseline="0" dirty="0" smtClean="0"/>
              <a:t> addresses in page 0 (e.g. to fetch instructions).  Thus, the contents of this page are swapped into a free frame, for example frame 0.  Addresses used by the process will be from 0000 to 0FFF.  These are the same physical addresses of frame 0, so no translation from virtual to physical addresses will be necessary. </a:t>
            </a:r>
            <a:endParaRPr lang="en-US" dirty="0" smtClean="0"/>
          </a:p>
        </p:txBody>
      </p:sp>
    </p:spTree>
    <p:extLst>
      <p:ext uri="{BB962C8B-B14F-4D97-AF65-F5344CB8AC3E}">
        <p14:creationId xmlns:p14="http://schemas.microsoft.com/office/powerpoint/2010/main" val="425772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solidFill>
              <a:srgbClr val="000000"/>
            </a:solidFill>
          </a:ln>
        </p:spPr>
      </p:sp>
      <p:sp>
        <p:nvSpPr>
          <p:cNvPr id="11267" name="Rectangle 3"/>
          <p:cNvSpPr txBox="1">
            <a:spLocks noGrp="1" noChangeArrowheads="1"/>
          </p:cNvSpPr>
          <p:nvPr>
            <p:ph type="body" idx="1"/>
          </p:nvPr>
        </p:nvSpPr>
        <p:spPr>
          <a:xfrm>
            <a:off x="1098551" y="4868865"/>
            <a:ext cx="4906963" cy="184666"/>
          </a:xfrm>
          <a:noFill/>
          <a:ln/>
        </p:spPr>
        <p:txBody>
          <a:bodyPr>
            <a:spAutoFit/>
          </a:bodyPr>
          <a:lstStyle/>
          <a:p>
            <a:r>
              <a:rPr lang="en-US" dirty="0" smtClean="0"/>
              <a:t>Now process reads data from the address range of page 3.  This is now swapped into frame 1.  Note that address translation from the virtual</a:t>
            </a:r>
            <a:r>
              <a:rPr lang="en-US" baseline="0" dirty="0" smtClean="0"/>
              <a:t> range of page 3 (3000-3FFF) to the physical range of frame 1 (1000-1FFF) is now necessary with each access.</a:t>
            </a:r>
            <a:endParaRPr lang="en-US" dirty="0" smtClean="0"/>
          </a:p>
        </p:txBody>
      </p:sp>
    </p:spTree>
    <p:extLst>
      <p:ext uri="{BB962C8B-B14F-4D97-AF65-F5344CB8AC3E}">
        <p14:creationId xmlns:p14="http://schemas.microsoft.com/office/powerpoint/2010/main" val="249061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solidFill>
              <a:srgbClr val="000000"/>
            </a:solidFill>
          </a:ln>
        </p:spPr>
      </p:sp>
      <p:sp>
        <p:nvSpPr>
          <p:cNvPr id="11267" name="Rectangle 3"/>
          <p:cNvSpPr txBox="1">
            <a:spLocks noGrp="1" noChangeArrowheads="1"/>
          </p:cNvSpPr>
          <p:nvPr>
            <p:ph type="body" idx="1"/>
          </p:nvPr>
        </p:nvSpPr>
        <p:spPr>
          <a:xfrm>
            <a:off x="1098551" y="4868865"/>
            <a:ext cx="4906963" cy="184666"/>
          </a:xfrm>
          <a:noFill/>
          <a:ln/>
        </p:spPr>
        <p:txBody>
          <a:bodyPr>
            <a:spAutoFit/>
          </a:bodyPr>
          <a:lstStyle/>
          <a:p>
            <a:r>
              <a:rPr lang="en-US" dirty="0" smtClean="0"/>
              <a:t>Process now </a:t>
            </a:r>
            <a:r>
              <a:rPr lang="en-US" dirty="0" smtClean="0"/>
              <a:t>accesses </a:t>
            </a:r>
            <a:r>
              <a:rPr lang="en-US" dirty="0" smtClean="0"/>
              <a:t>the stack while the stack pointer is pointing to an address in page 13.  </a:t>
            </a:r>
            <a:r>
              <a:rPr lang="en-US" dirty="0" smtClean="0"/>
              <a:t>Thus, </a:t>
            </a:r>
            <a:r>
              <a:rPr lang="en-US" dirty="0" smtClean="0"/>
              <a:t>page 13 is brought into</a:t>
            </a:r>
            <a:r>
              <a:rPr lang="en-US" baseline="0" dirty="0" smtClean="0"/>
              <a:t> frame 2.  </a:t>
            </a:r>
            <a:r>
              <a:rPr lang="en-US" baseline="0" dirty="0" smtClean="0"/>
              <a:t>Again, </a:t>
            </a:r>
            <a:r>
              <a:rPr lang="en-US" baseline="0" dirty="0" smtClean="0"/>
              <a:t>page translation will be necessary.</a:t>
            </a:r>
            <a:endParaRPr lang="en-US" dirty="0" smtClean="0"/>
          </a:p>
        </p:txBody>
      </p:sp>
    </p:spTree>
    <p:extLst>
      <p:ext uri="{BB962C8B-B14F-4D97-AF65-F5344CB8AC3E}">
        <p14:creationId xmlns:p14="http://schemas.microsoft.com/office/powerpoint/2010/main" val="3533067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solidFill>
              <a:srgbClr val="000000"/>
            </a:solidFill>
          </a:ln>
        </p:spPr>
      </p:sp>
      <p:sp>
        <p:nvSpPr>
          <p:cNvPr id="11267" name="Rectangle 3"/>
          <p:cNvSpPr txBox="1">
            <a:spLocks noGrp="1" noChangeArrowheads="1"/>
          </p:cNvSpPr>
          <p:nvPr>
            <p:ph type="body" idx="1"/>
          </p:nvPr>
        </p:nvSpPr>
        <p:spPr>
          <a:xfrm>
            <a:off x="1098551" y="4868865"/>
            <a:ext cx="4906963" cy="184666"/>
          </a:xfrm>
          <a:noFill/>
          <a:ln/>
        </p:spPr>
        <p:txBody>
          <a:bodyPr>
            <a:spAutoFit/>
          </a:bodyPr>
          <a:lstStyle/>
          <a:p>
            <a:r>
              <a:rPr lang="en-US" dirty="0" smtClean="0"/>
              <a:t>Process now fetched all instruction in page 0 and starts fetching</a:t>
            </a:r>
            <a:r>
              <a:rPr lang="en-US" baseline="0" dirty="0" smtClean="0"/>
              <a:t> instructions from page 1.  This is swapped into frame 3.  The other eleven virtual pages will not be brought into RAM frames until demanded by the process.</a:t>
            </a:r>
            <a:endParaRPr lang="en-US" dirty="0" smtClean="0"/>
          </a:p>
        </p:txBody>
      </p:sp>
    </p:spTree>
    <p:extLst>
      <p:ext uri="{BB962C8B-B14F-4D97-AF65-F5344CB8AC3E}">
        <p14:creationId xmlns:p14="http://schemas.microsoft.com/office/powerpoint/2010/main" val="142389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Here, the system will maintain a map of memory indicating </a:t>
            </a:r>
            <a:r>
              <a:rPr lang="en-US" baseline="0" dirty="0" smtClean="0"/>
              <a:t>free and assigned areas.  If this map shows the status of each address (byte), its size will be too large, taking itself a large portion of memory.  Thus, map deals with larger units (blocks of addresses) to make its size more compact.  Process is assigned an integer number of these allocation units, as map does not handle fractions of units.  Unit should not be too large, as process may waste memory if assigned a large unit not used completely. </a:t>
            </a:r>
            <a:endParaRPr lang="en-GB" dirty="0" smtClean="0"/>
          </a:p>
          <a:p>
            <a:endParaRPr lang="en-GB" dirty="0"/>
          </a:p>
        </p:txBody>
      </p:sp>
    </p:spTree>
    <p:extLst>
      <p:ext uri="{BB962C8B-B14F-4D97-AF65-F5344CB8AC3E}">
        <p14:creationId xmlns:p14="http://schemas.microsoft.com/office/powerpoint/2010/main" val="412613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inspection of addresses in the previous simplified example, it is seen that most significant hexadecimal digit of address (4 bits)</a:t>
            </a:r>
            <a:r>
              <a:rPr lang="en-US" baseline="0" dirty="0" smtClean="0"/>
              <a:t> </a:t>
            </a:r>
            <a:r>
              <a:rPr lang="en-US" dirty="0" smtClean="0"/>
              <a:t>is</a:t>
            </a:r>
            <a:r>
              <a:rPr lang="en-US" baseline="0" dirty="0" smtClean="0"/>
              <a:t> actually the page number.  Other digits give a range of offsets that is repeated in each page.  This can be generalized as shown here.</a:t>
            </a:r>
            <a:endParaRPr lang="en-GB" dirty="0"/>
          </a:p>
        </p:txBody>
      </p:sp>
    </p:spTree>
    <p:extLst>
      <p:ext uri="{BB962C8B-B14F-4D97-AF65-F5344CB8AC3E}">
        <p14:creationId xmlns:p14="http://schemas.microsoft.com/office/powerpoint/2010/main" val="37533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Translation will be in fact simple.  To translate virtual address into physical address, we need to know the number of frame in which page is loaded, then simply</a:t>
            </a:r>
            <a:r>
              <a:rPr lang="en-US" baseline="0" dirty="0" smtClean="0"/>
              <a:t> replace the page number with the frame number, keeping offset the same.  More on this slide later.</a:t>
            </a:r>
            <a:endParaRPr lang="en-GB" dirty="0" smtClean="0"/>
          </a:p>
          <a:p>
            <a:endParaRPr lang="en-GB" dirty="0"/>
          </a:p>
        </p:txBody>
      </p:sp>
    </p:spTree>
    <p:extLst>
      <p:ext uri="{BB962C8B-B14F-4D97-AF65-F5344CB8AC3E}">
        <p14:creationId xmlns:p14="http://schemas.microsoft.com/office/powerpoint/2010/main" val="829864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a:t>
            </a:r>
            <a:r>
              <a:rPr lang="en-US" dirty="0" smtClean="0"/>
              <a:t>needs </a:t>
            </a:r>
            <a:r>
              <a:rPr lang="en-US" dirty="0" smtClean="0"/>
              <a:t>not be concerned by the process of swapping of</a:t>
            </a:r>
            <a:r>
              <a:rPr lang="en-US" baseline="0" dirty="0" smtClean="0"/>
              <a:t> demanded pages.  This will be the responsibility of the operating system.  In fact, user will not be aware of this process unless heavy swapping causes the system to be somewhat slower.</a:t>
            </a:r>
            <a:endParaRPr lang="en-GB" dirty="0"/>
          </a:p>
        </p:txBody>
      </p:sp>
    </p:spTree>
    <p:extLst>
      <p:ext uri="{BB962C8B-B14F-4D97-AF65-F5344CB8AC3E}">
        <p14:creationId xmlns:p14="http://schemas.microsoft.com/office/powerpoint/2010/main" val="25173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continuous translation of addresses</a:t>
            </a:r>
            <a:r>
              <a:rPr lang="en-US" baseline="0" dirty="0" smtClean="0"/>
              <a:t> is done by software, system will be too slow to be practical.  Thus, processor hardware must support this translation process. A page table holds where each virtual page is loaded in physical RAM.  This is stored (at least partially) inside processor in the so called TLB, which stands for Translation Lookaside Buffer.  </a:t>
            </a:r>
            <a:endParaRPr lang="en-GB" dirty="0"/>
          </a:p>
        </p:txBody>
      </p:sp>
    </p:spTree>
    <p:extLst>
      <p:ext uri="{BB962C8B-B14F-4D97-AF65-F5344CB8AC3E}">
        <p14:creationId xmlns:p14="http://schemas.microsoft.com/office/powerpoint/2010/main" val="100081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straightforward structure</a:t>
            </a:r>
            <a:r>
              <a:rPr lang="en-US" baseline="0" dirty="0" smtClean="0"/>
              <a:t> of page table will have an entry for each page.  A valid/invalid bit is set if page is present in memory and is 0 otherwise.  In the first case, the number of frame in which page is loaded is written in table.</a:t>
            </a:r>
            <a:endParaRPr lang="en-GB" dirty="0"/>
          </a:p>
        </p:txBody>
      </p:sp>
    </p:spTree>
    <p:extLst>
      <p:ext uri="{BB962C8B-B14F-4D97-AF65-F5344CB8AC3E}">
        <p14:creationId xmlns:p14="http://schemas.microsoft.com/office/powerpoint/2010/main" val="3351304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actual huge</a:t>
            </a:r>
            <a:r>
              <a:rPr lang="en-US" baseline="0" dirty="0" smtClean="0"/>
              <a:t> address spaces with large number of pages, table constructed in this way will be too large to be stored within processor.  Thus this simple form need to be modified.</a:t>
            </a:r>
            <a:endParaRPr lang="en-GB" dirty="0"/>
          </a:p>
        </p:txBody>
      </p:sp>
    </p:spTree>
    <p:extLst>
      <p:ext uri="{BB962C8B-B14F-4D97-AF65-F5344CB8AC3E}">
        <p14:creationId xmlns:p14="http://schemas.microsoft.com/office/powerpoint/2010/main" val="449476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consider the case of 32-bit virtual addresses and 4K pages.  The</a:t>
            </a:r>
            <a:r>
              <a:rPr lang="en-US" baseline="0" dirty="0" smtClean="0"/>
              <a:t> 4G address space will have million virtual pages, and page table should have million entries.  Instead, we may consider that we have 1024 tables, with 1024 entries each.  This corresponds to the shown fields of address.  </a:t>
            </a:r>
            <a:r>
              <a:rPr lang="en-US" baseline="0" dirty="0" smtClean="0"/>
              <a:t>Benefiting </a:t>
            </a:r>
            <a:r>
              <a:rPr lang="en-US" baseline="0" dirty="0" smtClean="0"/>
              <a:t>again from the locality of access, we hold one table at a time within the processor.</a:t>
            </a:r>
            <a:endParaRPr lang="en-GB" dirty="0"/>
          </a:p>
        </p:txBody>
      </p:sp>
    </p:spTree>
    <p:extLst>
      <p:ext uri="{BB962C8B-B14F-4D97-AF65-F5344CB8AC3E}">
        <p14:creationId xmlns:p14="http://schemas.microsoft.com/office/powerpoint/2010/main" val="357270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illustration of</a:t>
            </a:r>
            <a:r>
              <a:rPr lang="en-US" baseline="0" dirty="0" smtClean="0"/>
              <a:t> the previous discussion. Virtual memory can also be called logical memory, as opposed to physical memory.  Here, process has 8 pages of which three pages A,C, and F are swapped from disk shown on the right into physical memory frames.  Note that there are two copies of the contents of each of the three demanded pages: one on disk and one in RAM.</a:t>
            </a:r>
            <a:endParaRPr lang="en-GB" dirty="0"/>
          </a:p>
        </p:txBody>
      </p:sp>
    </p:spTree>
    <p:extLst>
      <p:ext uri="{BB962C8B-B14F-4D97-AF65-F5344CB8AC3E}">
        <p14:creationId xmlns:p14="http://schemas.microsoft.com/office/powerpoint/2010/main" val="1789760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explain how page swapping is handled.  If an address in a page not present in physical memory is </a:t>
            </a:r>
            <a:r>
              <a:rPr lang="en-US" baseline="0" dirty="0" smtClean="0"/>
              <a:t>accessed, </a:t>
            </a:r>
            <a:r>
              <a:rPr lang="en-US" baseline="0" dirty="0" smtClean="0"/>
              <a:t>a page fault interrupt occurs.</a:t>
            </a:r>
            <a:endParaRPr lang="en-GB" dirty="0"/>
          </a:p>
        </p:txBody>
      </p:sp>
    </p:spTree>
    <p:extLst>
      <p:ext uri="{BB962C8B-B14F-4D97-AF65-F5344CB8AC3E}">
        <p14:creationId xmlns:p14="http://schemas.microsoft.com/office/powerpoint/2010/main" val="203075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consider later which page should be swapped out of RAM if no frame is available.</a:t>
            </a:r>
            <a:endParaRPr lang="en-GB" dirty="0"/>
          </a:p>
        </p:txBody>
      </p:sp>
    </p:spTree>
    <p:extLst>
      <p:ext uri="{BB962C8B-B14F-4D97-AF65-F5344CB8AC3E}">
        <p14:creationId xmlns:p14="http://schemas.microsoft.com/office/powerpoint/2010/main" val="177716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Note here how memory is divided into units, with a</a:t>
            </a:r>
            <a:r>
              <a:rPr lang="en-US" baseline="0" dirty="0" smtClean="0"/>
              <a:t> bit in map corresponding to each unit.  Process A is assigned the first five units.  This is reflected in map by five 1 bits.  There is next three free units shown in map by three zero bits,… etc.  A search of a free partition with a given size will be a search for a specific number of adjacent zero bits in map.</a:t>
            </a:r>
            <a:endParaRPr lang="en-GB" dirty="0" smtClean="0"/>
          </a:p>
          <a:p>
            <a:endParaRPr lang="en-GB" dirty="0"/>
          </a:p>
        </p:txBody>
      </p:sp>
    </p:spTree>
    <p:extLst>
      <p:ext uri="{BB962C8B-B14F-4D97-AF65-F5344CB8AC3E}">
        <p14:creationId xmlns:p14="http://schemas.microsoft.com/office/powerpoint/2010/main" val="4293613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“schedules an access” is used since probably other disk access operation is currently</a:t>
            </a:r>
            <a:r>
              <a:rPr lang="en-US" baseline="0" dirty="0" smtClean="0"/>
              <a:t> taking place.  We will understand this more when we study file management.</a:t>
            </a:r>
            <a:endParaRPr lang="en-GB" dirty="0"/>
          </a:p>
        </p:txBody>
      </p:sp>
    </p:spTree>
    <p:extLst>
      <p:ext uri="{BB962C8B-B14F-4D97-AF65-F5344CB8AC3E}">
        <p14:creationId xmlns:p14="http://schemas.microsoft.com/office/powerpoint/2010/main" val="1564356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be able now to understand the steps in this diagram.</a:t>
            </a:r>
            <a:r>
              <a:rPr lang="en-US" baseline="0" dirty="0" smtClean="0"/>
              <a:t>  The term “trap” in step 2 is usually used to refer to interrupts resulting from </a:t>
            </a:r>
            <a:r>
              <a:rPr lang="en-US" baseline="0" dirty="0" smtClean="0"/>
              <a:t>errors, a </a:t>
            </a:r>
            <a:r>
              <a:rPr lang="en-US" baseline="0" dirty="0" smtClean="0"/>
              <a:t>page fault in this case.</a:t>
            </a:r>
            <a:endParaRPr lang="en-GB" dirty="0"/>
          </a:p>
        </p:txBody>
      </p:sp>
    </p:spTree>
    <p:extLst>
      <p:ext uri="{BB962C8B-B14F-4D97-AF65-F5344CB8AC3E}">
        <p14:creationId xmlns:p14="http://schemas.microsoft.com/office/powerpoint/2010/main" val="4290824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the page swapped out should be a page that will not</a:t>
            </a:r>
            <a:r>
              <a:rPr lang="en-US" baseline="0" dirty="0" smtClean="0"/>
              <a:t> be accessed or demanded again.  Unfortunately, system will not be able to know exactly which addresses the process will access in the future.  Note that if page contents were modified while in RAM, copy of page on disk need to be updated when swapped </a:t>
            </a:r>
            <a:r>
              <a:rPr lang="en-US" baseline="0" dirty="0" smtClean="0"/>
              <a:t>out </a:t>
            </a:r>
            <a:r>
              <a:rPr lang="en-US" baseline="0" dirty="0" smtClean="0"/>
              <a:t>causing an additional disk write operation.</a:t>
            </a:r>
            <a:endParaRPr lang="en-GB" dirty="0"/>
          </a:p>
        </p:txBody>
      </p:sp>
    </p:spTree>
    <p:extLst>
      <p:ext uri="{BB962C8B-B14F-4D97-AF65-F5344CB8AC3E}">
        <p14:creationId xmlns:p14="http://schemas.microsoft.com/office/powerpoint/2010/main" val="204522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FIFO is based on the assumption that the page that was first brought into memory was there</a:t>
            </a:r>
            <a:r>
              <a:rPr lang="en-US" baseline="0" dirty="0" smtClean="0"/>
              <a:t> for a long time, and is expected to be no longer needed.  On the other hand, a page just swapped in is most probably still in use. </a:t>
            </a:r>
            <a:endParaRPr lang="en-GB" dirty="0"/>
          </a:p>
        </p:txBody>
      </p:sp>
    </p:spTree>
    <p:extLst>
      <p:ext uri="{BB962C8B-B14F-4D97-AF65-F5344CB8AC3E}">
        <p14:creationId xmlns:p14="http://schemas.microsoft.com/office/powerpoint/2010/main" val="4067681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assumption is </a:t>
            </a:r>
            <a:r>
              <a:rPr lang="en-US" dirty="0" smtClean="0"/>
              <a:t>not necessarily true.  For example, a page containing the instructions of a loop with many iterations will remain in use for long time, although loaded earlier than other pages.</a:t>
            </a:r>
            <a:endParaRPr lang="en-GB" dirty="0"/>
          </a:p>
        </p:txBody>
      </p:sp>
    </p:spTree>
    <p:extLst>
      <p:ext uri="{BB962C8B-B14F-4D97-AF65-F5344CB8AC3E}">
        <p14:creationId xmlns:p14="http://schemas.microsoft.com/office/powerpoint/2010/main" val="681067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takes into account whether page is still in use or not.  It swaps out the page which</a:t>
            </a:r>
            <a:r>
              <a:rPr lang="en-US" baseline="0" dirty="0" smtClean="0"/>
              <a:t> was not used for a longer time.</a:t>
            </a:r>
            <a:endParaRPr lang="en-GB" dirty="0"/>
          </a:p>
        </p:txBody>
      </p:sp>
    </p:spTree>
    <p:extLst>
      <p:ext uri="{BB962C8B-B14F-4D97-AF65-F5344CB8AC3E}">
        <p14:creationId xmlns:p14="http://schemas.microsoft.com/office/powerpoint/2010/main" val="113186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however that LRU can be implemented without storing the time of each access, which is not practical.  We will</a:t>
            </a:r>
            <a:r>
              <a:rPr lang="en-US" baseline="0" dirty="0" smtClean="0"/>
              <a:t> consider some alternative methods in the problem set.</a:t>
            </a:r>
            <a:endParaRPr lang="en-GB" dirty="0"/>
          </a:p>
        </p:txBody>
      </p:sp>
    </p:spTree>
    <p:extLst>
      <p:ext uri="{BB962C8B-B14F-4D97-AF65-F5344CB8AC3E}">
        <p14:creationId xmlns:p14="http://schemas.microsoft.com/office/powerpoint/2010/main" val="27946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LRU,</a:t>
            </a:r>
            <a:r>
              <a:rPr lang="en-US" baseline="0" dirty="0" smtClean="0"/>
              <a:t> when page 5 was accessed the page that was not accessed for the longest time was page 3.  </a:t>
            </a:r>
            <a:r>
              <a:rPr lang="en-US" baseline="0" dirty="0" smtClean="0"/>
              <a:t>Thus, </a:t>
            </a:r>
            <a:r>
              <a:rPr lang="en-US" baseline="0" dirty="0" smtClean="0"/>
              <a:t>this is the one swapped out, although loaded after pages 2 and 6, which were accessed after it.</a:t>
            </a:r>
            <a:endParaRPr lang="en-GB" dirty="0"/>
          </a:p>
        </p:txBody>
      </p:sp>
    </p:spTree>
    <p:extLst>
      <p:ext uri="{BB962C8B-B14F-4D97-AF65-F5344CB8AC3E}">
        <p14:creationId xmlns:p14="http://schemas.microsoft.com/office/powerpoint/2010/main" val="104013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In this alternative method system uses</a:t>
            </a:r>
            <a:r>
              <a:rPr lang="en-US" baseline="0" dirty="0" smtClean="0"/>
              <a:t> a linked list with a node for every memory partition, whether free or assigned.  As partitions are created, split, and merged, the linked list is updated to reflect these changes.</a:t>
            </a:r>
            <a:endParaRPr lang="en-GB" dirty="0" smtClean="0"/>
          </a:p>
          <a:p>
            <a:endParaRPr lang="en-GB" dirty="0"/>
          </a:p>
        </p:txBody>
      </p:sp>
    </p:spTree>
    <p:extLst>
      <p:ext uri="{BB962C8B-B14F-4D97-AF65-F5344CB8AC3E}">
        <p14:creationId xmlns:p14="http://schemas.microsoft.com/office/powerpoint/2010/main" val="118543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Linked list has</a:t>
            </a:r>
            <a:r>
              <a:rPr lang="en-US" baseline="0" dirty="0" smtClean="0"/>
              <a:t> a node for each area assigned to process (P) or free or hole (H).  Node indicates length of partition and where it starts.  Note that units are not necessary for the linked list method and used here for illustration only.  If for example process B terminates, the area it occupies will be merged with the preceding hole, forming a single hole of length 9.</a:t>
            </a:r>
            <a:endParaRPr lang="en-GB" dirty="0" smtClean="0"/>
          </a:p>
          <a:p>
            <a:endParaRPr lang="en-GB" dirty="0"/>
          </a:p>
        </p:txBody>
      </p:sp>
    </p:spTree>
    <p:extLst>
      <p:ext uri="{BB962C8B-B14F-4D97-AF65-F5344CB8AC3E}">
        <p14:creationId xmlns:p14="http://schemas.microsoft.com/office/powerpoint/2010/main" val="123304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Fragmentation</a:t>
            </a:r>
            <a:r>
              <a:rPr lang="en-US" baseline="0" dirty="0" smtClean="0"/>
              <a:t> means that after operating for a while, free memory available becomes divided into small areas.  Each of these areas cannot be used alone to run any process, since we still assume that process needs to run in an undivided area.  </a:t>
            </a:r>
            <a:endParaRPr lang="en-GB" dirty="0"/>
          </a:p>
        </p:txBody>
      </p:sp>
    </p:spTree>
    <p:extLst>
      <p:ext uri="{BB962C8B-B14F-4D97-AF65-F5344CB8AC3E}">
        <p14:creationId xmlns:p14="http://schemas.microsoft.com/office/powerpoint/2010/main" val="95651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to stop system operation occasionally and rewrite the memory contents into adjacent areas, thus grouping</a:t>
            </a:r>
            <a:r>
              <a:rPr lang="en-US" baseline="0" dirty="0" smtClean="0"/>
              <a:t> the free areas together.  This usually results in long delays that slows down the system operation.</a:t>
            </a:r>
            <a:endParaRPr lang="en-GB" dirty="0"/>
          </a:p>
        </p:txBody>
      </p:sp>
    </p:spTree>
    <p:extLst>
      <p:ext uri="{BB962C8B-B14F-4D97-AF65-F5344CB8AC3E}">
        <p14:creationId xmlns:p14="http://schemas.microsoft.com/office/powerpoint/2010/main" val="211594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paging, memory contents are divided into fixed size pages.</a:t>
            </a:r>
            <a:r>
              <a:rPr lang="en-US" baseline="0" dirty="0" smtClean="0"/>
              <a:t>  Physical RAM is also considered as a number of frames each having the size of a page.  The page contents can be loaded into any free frame.  For example, in the shown diagram first page of process A is loaded in first frame.  However, second page is loaded in fourth frame since second and third frames are loaded with pages of processes B and C.  Thus, memory area used by process no longer need to be undivided. We will consider paging in more detail later.</a:t>
            </a:r>
            <a:endParaRPr lang="en-GB" dirty="0"/>
          </a:p>
        </p:txBody>
      </p:sp>
    </p:spTree>
    <p:extLst>
      <p:ext uri="{BB962C8B-B14F-4D97-AF65-F5344CB8AC3E}">
        <p14:creationId xmlns:p14="http://schemas.microsoft.com/office/powerpoint/2010/main" val="90216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assume so far that process cannot run </a:t>
            </a:r>
            <a:r>
              <a:rPr lang="en-US" dirty="0" smtClean="0"/>
              <a:t>unless </a:t>
            </a:r>
            <a:r>
              <a:rPr lang="en-US" dirty="0" smtClean="0"/>
              <a:t>all the</a:t>
            </a:r>
            <a:r>
              <a:rPr lang="en-US" baseline="0" dirty="0" smtClean="0"/>
              <a:t> instructions and data it needs are loaded into</a:t>
            </a:r>
            <a:r>
              <a:rPr lang="en-US" dirty="0" smtClean="0"/>
              <a:t> memory.  Of course, this limits the number of processes that can run concurrently.  In fact, typically the process needs only a subset of this information at any time during its execution.</a:t>
            </a:r>
            <a:r>
              <a:rPr lang="en-US" baseline="0" dirty="0" smtClean="0"/>
              <a:t> It only </a:t>
            </a:r>
            <a:r>
              <a:rPr lang="en-US" baseline="0" dirty="0" smtClean="0"/>
              <a:t>accesses </a:t>
            </a:r>
            <a:r>
              <a:rPr lang="en-US" baseline="0" dirty="0" smtClean="0"/>
              <a:t>some instructions and some variables for some time, then moves to other instruction and data,…etc.  This is known as the “principle of locality of access”.</a:t>
            </a:r>
            <a:endParaRPr lang="en-GB" dirty="0"/>
          </a:p>
        </p:txBody>
      </p:sp>
    </p:spTree>
    <p:extLst>
      <p:ext uri="{BB962C8B-B14F-4D97-AF65-F5344CB8AC3E}">
        <p14:creationId xmlns:p14="http://schemas.microsoft.com/office/powerpoint/2010/main" val="363744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763713"/>
            <a:ext cx="9072563" cy="49895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4825" y="1763713"/>
            <a:ext cx="9072563" cy="4989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2pPr>
      <a:lvl3pPr algn="ctr"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3pPr>
      <a:lvl4pPr algn="ctr"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4pPr>
      <a:lvl5pPr algn="ctr"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5pPr>
      <a:lvl6pPr marL="1897063" algn="l"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6pPr>
      <a:lvl7pPr marL="2354263" algn="l"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7pPr>
      <a:lvl8pPr marL="2811463" algn="l"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8pPr>
      <a:lvl9pPr marL="3268663" algn="l" defTabSz="449263" rtl="0" eaLnBrk="0" fontAlgn="base" hangingPunct="0">
        <a:spcBef>
          <a:spcPct val="0"/>
        </a:spcBef>
        <a:spcAft>
          <a:spcPct val="0"/>
        </a:spcAft>
        <a:buClr>
          <a:srgbClr val="000000"/>
        </a:buClr>
        <a:buSzPct val="45000"/>
        <a:buFont typeface="StarBats" pitchFamily="10" charset="2"/>
        <a:defRPr sz="4400">
          <a:solidFill>
            <a:srgbClr val="000000"/>
          </a:solidFill>
          <a:latin typeface="Times New Roman" pitchFamily="18" charset="0"/>
        </a:defRPr>
      </a:lvl9pPr>
    </p:titleStyle>
    <p:bodyStyle>
      <a:lvl1pPr marL="431800" indent="-323850" algn="l" defTabSz="449263" rtl="0" eaLnBrk="0" fontAlgn="base" hangingPunct="0">
        <a:spcBef>
          <a:spcPct val="0"/>
        </a:spcBef>
        <a:spcAft>
          <a:spcPts val="1413"/>
        </a:spcAft>
        <a:buClr>
          <a:srgbClr val="000000"/>
        </a:buClr>
        <a:buSzPct val="45000"/>
        <a:buFont typeface="StarBats" pitchFamily="10" charset="2"/>
        <a:buChar char="&quot;"/>
        <a:defRPr sz="3200">
          <a:solidFill>
            <a:srgbClr val="000000"/>
          </a:solidFill>
          <a:latin typeface="+mn-lt"/>
          <a:ea typeface="+mn-ea"/>
          <a:cs typeface="+mn-cs"/>
        </a:defRPr>
      </a:lvl1pPr>
      <a:lvl2pPr marL="863600" indent="-287338" algn="l" defTabSz="449263" rtl="0" eaLnBrk="0" fontAlgn="base" hangingPunct="0">
        <a:spcBef>
          <a:spcPct val="0"/>
        </a:spcBef>
        <a:spcAft>
          <a:spcPts val="1125"/>
        </a:spcAft>
        <a:buClr>
          <a:srgbClr val="000000"/>
        </a:buClr>
        <a:buSzPct val="75000"/>
        <a:buFont typeface="StarBats" pitchFamily="10" charset="2"/>
        <a:buChar char=""/>
        <a:defRPr sz="2800">
          <a:solidFill>
            <a:srgbClr val="000000"/>
          </a:solidFill>
          <a:latin typeface="+mn-lt"/>
        </a:defRPr>
      </a:lvl2pPr>
      <a:lvl3pPr marL="1295400" indent="-215900" algn="l" defTabSz="449263" rtl="0" eaLnBrk="0" fontAlgn="base" hangingPunct="0">
        <a:spcBef>
          <a:spcPct val="0"/>
        </a:spcBef>
        <a:spcAft>
          <a:spcPts val="850"/>
        </a:spcAft>
        <a:buClr>
          <a:srgbClr val="000000"/>
        </a:buClr>
        <a:buSzPct val="45000"/>
        <a:buFont typeface="StarBats" pitchFamily="10" charset="2"/>
        <a:buChar char="&quot;"/>
        <a:defRPr sz="2400">
          <a:solidFill>
            <a:srgbClr val="000000"/>
          </a:solidFill>
          <a:latin typeface="+mn-lt"/>
        </a:defRPr>
      </a:lvl3pPr>
      <a:lvl4pPr marL="1727200" indent="-215900" algn="l" defTabSz="449263" rtl="0" eaLnBrk="0" fontAlgn="base" hangingPunct="0">
        <a:spcBef>
          <a:spcPct val="0"/>
        </a:spcBef>
        <a:spcAft>
          <a:spcPts val="563"/>
        </a:spcAft>
        <a:buClr>
          <a:srgbClr val="000000"/>
        </a:buClr>
        <a:buSzPct val="75000"/>
        <a:buFont typeface="StarBats" pitchFamily="10" charset="2"/>
        <a:buChar char=""/>
        <a:defRPr sz="2000">
          <a:solidFill>
            <a:srgbClr val="000000"/>
          </a:solidFill>
          <a:latin typeface="+mn-lt"/>
        </a:defRPr>
      </a:lvl4pPr>
      <a:lvl5pPr marL="2159000" indent="-215900" algn="l" defTabSz="44926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5pPr>
      <a:lvl6pPr marL="2616200" indent="-215900" algn="l" defTabSz="44926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6pPr>
      <a:lvl7pPr marL="3073400" indent="-215900" algn="l" defTabSz="44926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7pPr>
      <a:lvl8pPr marL="3530600" indent="-215900" algn="l" defTabSz="44926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8pPr>
      <a:lvl9pPr marL="3987800" indent="-215900" algn="l" defTabSz="44926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2" Type="http://schemas.microsoft.com/office/2007/relationships/media" Target="../media/media13.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2" Type="http://schemas.microsoft.com/office/2007/relationships/media" Target="../media/media14.mp3"/><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p3"/><Relationship Id="rId1" Type="http://schemas.microsoft.com/office/2007/relationships/media" Target="../media/media21.mp3"/><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p3"/><Relationship Id="rId1" Type="http://schemas.microsoft.com/office/2007/relationships/media" Target="../media/media23.mp3"/><Relationship Id="rId5" Type="http://schemas.openxmlformats.org/officeDocument/2006/relationships/image" Target="../media/image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mp3"/><Relationship Id="rId1" Type="http://schemas.microsoft.com/office/2007/relationships/media" Target="../media/media24.mp3"/><Relationship Id="rId5" Type="http://schemas.openxmlformats.org/officeDocument/2006/relationships/image" Target="../media/image1.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mp3"/><Relationship Id="rId1" Type="http://schemas.microsoft.com/office/2007/relationships/media" Target="../media/media25.mp3"/><Relationship Id="rId5" Type="http://schemas.openxmlformats.org/officeDocument/2006/relationships/image" Target="../media/image1.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mp3"/><Relationship Id="rId1" Type="http://schemas.microsoft.com/office/2007/relationships/media" Target="../media/media26.mp3"/><Relationship Id="rId5" Type="http://schemas.openxmlformats.org/officeDocument/2006/relationships/image" Target="../media/image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mp3"/><Relationship Id="rId1" Type="http://schemas.microsoft.com/office/2007/relationships/media" Target="../media/media27.mp3"/><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mp3"/><Relationship Id="rId1" Type="http://schemas.microsoft.com/office/2007/relationships/media" Target="../media/media28.mp3"/><Relationship Id="rId5" Type="http://schemas.openxmlformats.org/officeDocument/2006/relationships/image" Target="../media/image1.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mp3"/><Relationship Id="rId1" Type="http://schemas.microsoft.com/office/2007/relationships/media" Target="../media/media29.mp3"/><Relationship Id="rId5" Type="http://schemas.openxmlformats.org/officeDocument/2006/relationships/image" Target="../media/image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mp3"/><Relationship Id="rId1" Type="http://schemas.microsoft.com/office/2007/relationships/media" Target="../media/media30.mp3"/><Relationship Id="rId5" Type="http://schemas.openxmlformats.org/officeDocument/2006/relationships/image" Target="../media/image1.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mp3"/><Relationship Id="rId1" Type="http://schemas.microsoft.com/office/2007/relationships/media" Target="../media/media31.mp3"/><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audio" Target="../media/media32.mp3"/><Relationship Id="rId1" Type="http://schemas.microsoft.com/office/2007/relationships/media" Target="../media/media32.mp3"/><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mp3"/><Relationship Id="rId1" Type="http://schemas.microsoft.com/office/2007/relationships/media" Target="../media/media33.mp3"/><Relationship Id="rId5" Type="http://schemas.openxmlformats.org/officeDocument/2006/relationships/image" Target="../media/image1.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mp3"/><Relationship Id="rId1" Type="http://schemas.microsoft.com/office/2007/relationships/media" Target="../media/media34.mp3"/><Relationship Id="rId5" Type="http://schemas.openxmlformats.org/officeDocument/2006/relationships/image" Target="../media/image1.png"/><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mp3"/><Relationship Id="rId1" Type="http://schemas.microsoft.com/office/2007/relationships/media" Target="../media/media35.mp3"/><Relationship Id="rId5" Type="http://schemas.openxmlformats.org/officeDocument/2006/relationships/image" Target="../media/image1.png"/><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mp3"/><Relationship Id="rId1" Type="http://schemas.microsoft.com/office/2007/relationships/media" Target="../media/media36.mp3"/><Relationship Id="rId5" Type="http://schemas.openxmlformats.org/officeDocument/2006/relationships/image" Target="../media/image1.png"/><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mp3"/><Relationship Id="rId1" Type="http://schemas.microsoft.com/office/2007/relationships/media" Target="../media/media37.mp3"/><Relationship Id="rId5" Type="http://schemas.openxmlformats.org/officeDocument/2006/relationships/image" Target="../media/image1.png"/><Relationship Id="rId4"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
          <p:cNvSpPr txBox="1">
            <a:spLocks noChangeArrowheads="1"/>
          </p:cNvSpPr>
          <p:nvPr/>
        </p:nvSpPr>
        <p:spPr bwMode="auto">
          <a:xfrm>
            <a:off x="-192263" y="1556863"/>
            <a:ext cx="814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How will the system keep track of variable partitions?</a:t>
            </a:r>
          </a:p>
        </p:txBody>
      </p:sp>
      <p:sp>
        <p:nvSpPr>
          <p:cNvPr id="7" name="Text Box 94"/>
          <p:cNvSpPr txBox="1">
            <a:spLocks noChangeArrowheads="1"/>
          </p:cNvSpPr>
          <p:nvPr/>
        </p:nvSpPr>
        <p:spPr bwMode="auto">
          <a:xfrm>
            <a:off x="101425" y="2075233"/>
            <a:ext cx="4115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Two possible approaches:</a:t>
            </a:r>
          </a:p>
        </p:txBody>
      </p:sp>
      <p:sp>
        <p:nvSpPr>
          <p:cNvPr id="16" name="Rectangle 15"/>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grpSp>
        <p:nvGrpSpPr>
          <p:cNvPr id="17" name="Group 16"/>
          <p:cNvGrpSpPr/>
          <p:nvPr/>
        </p:nvGrpSpPr>
        <p:grpSpPr>
          <a:xfrm>
            <a:off x="309583" y="7067681"/>
            <a:ext cx="9437373" cy="396877"/>
            <a:chOff x="292620" y="6222297"/>
            <a:chExt cx="8561414" cy="360040"/>
          </a:xfrm>
        </p:grpSpPr>
        <p:sp>
          <p:nvSpPr>
            <p:cNvPr id="18" name="Rectangle 17"/>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11" name="Memory_Management_2-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1128" y="485378"/>
            <a:ext cx="609600" cy="609600"/>
          </a:xfrm>
          <a:prstGeom prst="rect">
            <a:avLst/>
          </a:prstGeom>
        </p:spPr>
      </p:pic>
    </p:spTree>
    <p:extLst>
      <p:ext uri="{BB962C8B-B14F-4D97-AF65-F5344CB8AC3E}">
        <p14:creationId xmlns:p14="http://schemas.microsoft.com/office/powerpoint/2010/main" val="4223224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4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25439" y="482089"/>
            <a:ext cx="3974229" cy="499496"/>
          </a:xfrm>
          <a:prstGeom prst="rect">
            <a:avLst/>
          </a:prstGeom>
        </p:spPr>
        <p:txBody>
          <a:bodyPr wrap="none">
            <a:spAutoFit/>
          </a:bodyPr>
          <a:lstStyle/>
          <a:p>
            <a:r>
              <a:rPr lang="en-US" altLang="en-US" sz="2646" dirty="0" smtClean="0">
                <a:solidFill>
                  <a:schemeClr val="bg1"/>
                </a:solidFill>
                <a:latin typeface="Calibri" panose="020F0502020204030204" pitchFamily="34" charset="0"/>
              </a:rPr>
              <a:t>Dynamic Loading - Overlays</a:t>
            </a:r>
            <a:endParaRPr lang="en-US" altLang="en-US" sz="2646" dirty="0">
              <a:solidFill>
                <a:schemeClr val="bg1"/>
              </a:solidFill>
              <a:latin typeface="Calibri" panose="020F0502020204030204" pitchFamily="34" charset="0"/>
            </a:endParaRP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4</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76" name="Text Box 51"/>
          <p:cNvSpPr txBox="1">
            <a:spLocks noChangeArrowheads="1"/>
          </p:cNvSpPr>
          <p:nvPr/>
        </p:nvSpPr>
        <p:spPr bwMode="auto">
          <a:xfrm>
            <a:off x="426462" y="1495443"/>
            <a:ext cx="9157771" cy="1200329"/>
          </a:xfrm>
          <a:prstGeom prst="rect">
            <a:avLst/>
          </a:prstGeom>
          <a:noFill/>
          <a:ln w="9525">
            <a:noFill/>
            <a:miter lim="800000"/>
            <a:headEnd/>
            <a:tailEnd/>
          </a:ln>
        </p:spPr>
        <p:txBody>
          <a:bodyPr wrap="square">
            <a:spAutoFit/>
          </a:bodyPr>
          <a:lstStyle/>
          <a:p>
            <a:pPr algn="just"/>
            <a:r>
              <a:rPr lang="en-US" sz="2400" dirty="0" smtClean="0">
                <a:latin typeface="Calibri" pitchFamily="34" charset="0"/>
                <a:cs typeface="Calibri" pitchFamily="34" charset="0"/>
              </a:rPr>
              <a:t>What if program size is larger than available memory? </a:t>
            </a:r>
          </a:p>
          <a:p>
            <a:pPr algn="just"/>
            <a:r>
              <a:rPr lang="en-US" sz="2400" dirty="0" smtClean="0">
                <a:latin typeface="Calibri" pitchFamily="34" charset="0"/>
                <a:cs typeface="Calibri" pitchFamily="34" charset="0"/>
              </a:rPr>
              <a:t>With </a:t>
            </a:r>
            <a:r>
              <a:rPr lang="en-US" sz="2400" dirty="0">
                <a:solidFill>
                  <a:srgbClr val="000000"/>
                </a:solidFill>
                <a:highlight>
                  <a:srgbClr val="FFFF00"/>
                </a:highlight>
                <a:latin typeface="Calibri" panose="020F0502020204030204" pitchFamily="34" charset="0"/>
                <a:cs typeface="Calibri" panose="020F0502020204030204" pitchFamily="34" charset="0"/>
              </a:rPr>
              <a:t>dynamic loading</a:t>
            </a:r>
            <a:r>
              <a:rPr lang="en-US" sz="2400" dirty="0" smtClean="0">
                <a:latin typeface="Calibri" pitchFamily="34" charset="0"/>
                <a:cs typeface="Calibri" pitchFamily="34" charset="0"/>
              </a:rPr>
              <a:t>, </a:t>
            </a:r>
            <a:r>
              <a:rPr lang="en-US" sz="2400" dirty="0">
                <a:latin typeface="Calibri" pitchFamily="34" charset="0"/>
                <a:cs typeface="Calibri" pitchFamily="34" charset="0"/>
              </a:rPr>
              <a:t>programmer divides the code of his program into a number of </a:t>
            </a:r>
            <a:r>
              <a:rPr lang="en-US" sz="2400" i="1" dirty="0">
                <a:latin typeface="Calibri" pitchFamily="34" charset="0"/>
                <a:cs typeface="Calibri" pitchFamily="34" charset="0"/>
              </a:rPr>
              <a:t>overlays</a:t>
            </a:r>
            <a:r>
              <a:rPr lang="en-US" sz="2400" dirty="0">
                <a:latin typeface="Calibri" pitchFamily="34" charset="0"/>
                <a:cs typeface="Calibri" pitchFamily="34" charset="0"/>
              </a:rPr>
              <a:t>.  </a:t>
            </a:r>
          </a:p>
        </p:txBody>
      </p:sp>
      <p:pic>
        <p:nvPicPr>
          <p:cNvPr id="2" name="8-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49886" y="501232"/>
            <a:ext cx="609600" cy="609600"/>
          </a:xfrm>
          <a:prstGeom prst="rect">
            <a:avLst/>
          </a:prstGeom>
        </p:spPr>
      </p:pic>
    </p:spTree>
    <p:extLst>
      <p:ext uri="{BB962C8B-B14F-4D97-AF65-F5344CB8AC3E}">
        <p14:creationId xmlns:p14="http://schemas.microsoft.com/office/powerpoint/2010/main" val="3941815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25439" y="482089"/>
            <a:ext cx="3974229" cy="499496"/>
          </a:xfrm>
          <a:prstGeom prst="rect">
            <a:avLst/>
          </a:prstGeom>
        </p:spPr>
        <p:txBody>
          <a:bodyPr wrap="none">
            <a:spAutoFit/>
          </a:bodyPr>
          <a:lstStyle/>
          <a:p>
            <a:r>
              <a:rPr lang="en-US" altLang="en-US" sz="2646" dirty="0" smtClean="0">
                <a:solidFill>
                  <a:schemeClr val="bg1"/>
                </a:solidFill>
                <a:latin typeface="Calibri" panose="020F0502020204030204" pitchFamily="34" charset="0"/>
              </a:rPr>
              <a:t>Dynamic Loading - Overlays</a:t>
            </a:r>
            <a:endParaRPr lang="en-US" altLang="en-US" sz="2646" dirty="0">
              <a:solidFill>
                <a:schemeClr val="bg1"/>
              </a:solidFill>
              <a:latin typeface="Calibri" panose="020F0502020204030204" pitchFamily="34" charset="0"/>
            </a:endParaRP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4</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76" name="Text Box 51"/>
          <p:cNvSpPr txBox="1">
            <a:spLocks noChangeArrowheads="1"/>
          </p:cNvSpPr>
          <p:nvPr/>
        </p:nvSpPr>
        <p:spPr bwMode="auto">
          <a:xfrm>
            <a:off x="426462" y="1495443"/>
            <a:ext cx="9157771" cy="1200329"/>
          </a:xfrm>
          <a:prstGeom prst="rect">
            <a:avLst/>
          </a:prstGeom>
          <a:noFill/>
          <a:ln w="9525">
            <a:noFill/>
            <a:miter lim="800000"/>
            <a:headEnd/>
            <a:tailEnd/>
          </a:ln>
        </p:spPr>
        <p:txBody>
          <a:bodyPr wrap="square">
            <a:spAutoFit/>
          </a:bodyPr>
          <a:lstStyle/>
          <a:p>
            <a:pPr algn="just"/>
            <a:r>
              <a:rPr lang="en-US" sz="2400" dirty="0" smtClean="0">
                <a:solidFill>
                  <a:schemeClr val="bg1">
                    <a:lumMod val="75000"/>
                  </a:schemeClr>
                </a:solidFill>
                <a:latin typeface="Calibri" pitchFamily="34" charset="0"/>
                <a:cs typeface="Calibri" pitchFamily="34" charset="0"/>
              </a:rPr>
              <a:t>What if program size is larger than available memory? </a:t>
            </a:r>
          </a:p>
          <a:p>
            <a:pPr algn="just"/>
            <a:r>
              <a:rPr lang="en-US" sz="2400" dirty="0" smtClean="0">
                <a:solidFill>
                  <a:schemeClr val="bg1">
                    <a:lumMod val="75000"/>
                  </a:schemeClr>
                </a:solidFill>
                <a:latin typeface="Calibri" pitchFamily="34" charset="0"/>
                <a:cs typeface="Calibri" pitchFamily="34" charset="0"/>
              </a:rPr>
              <a:t>With dynamic loading, </a:t>
            </a:r>
            <a:r>
              <a:rPr lang="en-US" sz="2400" dirty="0">
                <a:solidFill>
                  <a:schemeClr val="bg1">
                    <a:lumMod val="75000"/>
                  </a:schemeClr>
                </a:solidFill>
                <a:latin typeface="Calibri" pitchFamily="34" charset="0"/>
                <a:cs typeface="Calibri" pitchFamily="34" charset="0"/>
              </a:rPr>
              <a:t>programmer divides the code of his program into a number of </a:t>
            </a:r>
            <a:r>
              <a:rPr lang="en-US" sz="2400" i="1" dirty="0">
                <a:solidFill>
                  <a:schemeClr val="bg1">
                    <a:lumMod val="75000"/>
                  </a:schemeClr>
                </a:solidFill>
                <a:latin typeface="Calibri" pitchFamily="34" charset="0"/>
                <a:cs typeface="Calibri" pitchFamily="34" charset="0"/>
              </a:rPr>
              <a:t>overlays</a:t>
            </a:r>
            <a:r>
              <a:rPr lang="en-US" sz="2400" dirty="0">
                <a:solidFill>
                  <a:schemeClr val="bg1">
                    <a:lumMod val="75000"/>
                  </a:schemeClr>
                </a:solidFill>
                <a:latin typeface="Calibri" pitchFamily="34" charset="0"/>
                <a:cs typeface="Calibri" pitchFamily="34" charset="0"/>
              </a:rPr>
              <a:t>.  </a:t>
            </a:r>
          </a:p>
        </p:txBody>
      </p:sp>
      <p:sp>
        <p:nvSpPr>
          <p:cNvPr id="77" name="Text Box 52"/>
          <p:cNvSpPr txBox="1">
            <a:spLocks noChangeArrowheads="1"/>
          </p:cNvSpPr>
          <p:nvPr/>
        </p:nvSpPr>
        <p:spPr bwMode="auto">
          <a:xfrm>
            <a:off x="469722" y="2768873"/>
            <a:ext cx="9114511" cy="830997"/>
          </a:xfrm>
          <a:prstGeom prst="rect">
            <a:avLst/>
          </a:prstGeom>
          <a:noFill/>
          <a:ln w="9525">
            <a:noFill/>
            <a:miter lim="800000"/>
            <a:headEnd/>
            <a:tailEnd/>
          </a:ln>
        </p:spPr>
        <p:txBody>
          <a:bodyPr wrap="square">
            <a:spAutoFit/>
          </a:bodyPr>
          <a:lstStyle/>
          <a:p>
            <a:pPr algn="just"/>
            <a:r>
              <a:rPr lang="en-US" sz="2400" dirty="0">
                <a:latin typeface="Calibri" pitchFamily="34" charset="0"/>
                <a:cs typeface="Calibri" pitchFamily="34" charset="0"/>
              </a:rPr>
              <a:t>A “root overlay” remains always in memory.  Other overlays are brought into memory only when needed.</a:t>
            </a:r>
          </a:p>
        </p:txBody>
      </p:sp>
      <p:grpSp>
        <p:nvGrpSpPr>
          <p:cNvPr id="78" name="Group 77"/>
          <p:cNvGrpSpPr/>
          <p:nvPr/>
        </p:nvGrpSpPr>
        <p:grpSpPr>
          <a:xfrm>
            <a:off x="1193674" y="3676070"/>
            <a:ext cx="7696200" cy="2971800"/>
            <a:chOff x="1154113" y="3398838"/>
            <a:chExt cx="7696200" cy="2971800"/>
          </a:xfrm>
        </p:grpSpPr>
        <p:sp>
          <p:nvSpPr>
            <p:cNvPr id="79" name="Rectangle 54"/>
            <p:cNvSpPr>
              <a:spLocks noChangeArrowheads="1"/>
            </p:cNvSpPr>
            <p:nvPr/>
          </p:nvSpPr>
          <p:spPr bwMode="auto">
            <a:xfrm>
              <a:off x="3744913" y="3856038"/>
              <a:ext cx="2286000" cy="6858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80" name="Text Box 55"/>
            <p:cNvSpPr txBox="1">
              <a:spLocks noChangeArrowheads="1"/>
            </p:cNvSpPr>
            <p:nvPr/>
          </p:nvSpPr>
          <p:spPr bwMode="auto">
            <a:xfrm>
              <a:off x="4049713" y="4008438"/>
              <a:ext cx="1665287" cy="396875"/>
            </a:xfrm>
            <a:prstGeom prst="rect">
              <a:avLst/>
            </a:prstGeom>
            <a:noFill/>
            <a:ln w="9525">
              <a:noFill/>
              <a:miter lim="800000"/>
              <a:headEnd/>
              <a:tailEnd/>
            </a:ln>
          </p:spPr>
          <p:txBody>
            <a:bodyPr wrap="none">
              <a:spAutoFit/>
            </a:bodyPr>
            <a:lstStyle/>
            <a:p>
              <a:r>
                <a:rPr lang="en-US" sz="2000" dirty="0">
                  <a:latin typeface="Arial" pitchFamily="34" charset="0"/>
                  <a:cs typeface="Arial" pitchFamily="34" charset="0"/>
                </a:rPr>
                <a:t>Root Overlay</a:t>
              </a:r>
            </a:p>
          </p:txBody>
        </p:sp>
        <p:sp>
          <p:nvSpPr>
            <p:cNvPr id="81" name="Rectangle 56"/>
            <p:cNvSpPr>
              <a:spLocks noChangeArrowheads="1"/>
            </p:cNvSpPr>
            <p:nvPr/>
          </p:nvSpPr>
          <p:spPr bwMode="auto">
            <a:xfrm>
              <a:off x="3744913" y="4541838"/>
              <a:ext cx="2286000" cy="1828800"/>
            </a:xfrm>
            <a:prstGeom prst="rect">
              <a:avLst/>
            </a:prstGeom>
            <a:noFill/>
            <a:ln w="9525">
              <a:solidFill>
                <a:schemeClr val="tx1"/>
              </a:solidFill>
              <a:miter lim="800000"/>
              <a:headEnd/>
              <a:tailEnd/>
            </a:ln>
          </p:spPr>
          <p:txBody>
            <a:bodyPr wrap="none" anchor="ctr"/>
            <a:lstStyle/>
            <a:p>
              <a:endParaRPr lang="en-US"/>
            </a:p>
          </p:txBody>
        </p:sp>
        <p:sp>
          <p:nvSpPr>
            <p:cNvPr id="82" name="Text Box 57"/>
            <p:cNvSpPr txBox="1">
              <a:spLocks noChangeArrowheads="1"/>
            </p:cNvSpPr>
            <p:nvPr/>
          </p:nvSpPr>
          <p:spPr bwMode="auto">
            <a:xfrm>
              <a:off x="4278313" y="3398838"/>
              <a:ext cx="1100137" cy="396875"/>
            </a:xfrm>
            <a:prstGeom prst="rect">
              <a:avLst/>
            </a:prstGeom>
            <a:noFill/>
            <a:ln w="9525">
              <a:noFill/>
              <a:miter lim="800000"/>
              <a:headEnd/>
              <a:tailEnd/>
            </a:ln>
          </p:spPr>
          <p:txBody>
            <a:bodyPr wrap="none">
              <a:spAutoFit/>
            </a:bodyPr>
            <a:lstStyle/>
            <a:p>
              <a:r>
                <a:rPr lang="en-US" sz="2000">
                  <a:latin typeface="Arial" pitchFamily="34" charset="0"/>
                  <a:cs typeface="Arial" pitchFamily="34" charset="0"/>
                </a:rPr>
                <a:t>Memory</a:t>
              </a:r>
            </a:p>
          </p:txBody>
        </p:sp>
        <p:sp>
          <p:nvSpPr>
            <p:cNvPr id="83" name="Rectangle 58"/>
            <p:cNvSpPr>
              <a:spLocks noChangeArrowheads="1"/>
            </p:cNvSpPr>
            <p:nvPr/>
          </p:nvSpPr>
          <p:spPr bwMode="auto">
            <a:xfrm>
              <a:off x="1154113" y="3856038"/>
              <a:ext cx="1828800" cy="838200"/>
            </a:xfrm>
            <a:prstGeom prst="rect">
              <a:avLst/>
            </a:prstGeom>
            <a:solidFill>
              <a:schemeClr val="accent5"/>
            </a:solidFill>
            <a:ln w="9525">
              <a:solidFill>
                <a:schemeClr val="tx1"/>
              </a:solidFill>
              <a:miter lim="800000"/>
              <a:headEnd/>
              <a:tailEnd/>
            </a:ln>
          </p:spPr>
          <p:txBody>
            <a:bodyPr wrap="none" anchor="ctr"/>
            <a:lstStyle/>
            <a:p>
              <a:endParaRPr lang="en-US"/>
            </a:p>
          </p:txBody>
        </p:sp>
        <p:sp>
          <p:nvSpPr>
            <p:cNvPr id="84" name="Rectangle 59"/>
            <p:cNvSpPr>
              <a:spLocks noChangeArrowheads="1"/>
            </p:cNvSpPr>
            <p:nvPr/>
          </p:nvSpPr>
          <p:spPr bwMode="auto">
            <a:xfrm>
              <a:off x="7021513" y="3856038"/>
              <a:ext cx="1828800" cy="838200"/>
            </a:xfrm>
            <a:prstGeom prst="rect">
              <a:avLst/>
            </a:prstGeom>
            <a:solidFill>
              <a:schemeClr val="accent5"/>
            </a:solidFill>
            <a:ln w="9525">
              <a:solidFill>
                <a:schemeClr val="tx1"/>
              </a:solidFill>
              <a:miter lim="800000"/>
              <a:headEnd/>
              <a:tailEnd/>
            </a:ln>
          </p:spPr>
          <p:txBody>
            <a:bodyPr wrap="none" anchor="ctr"/>
            <a:lstStyle/>
            <a:p>
              <a:endParaRPr lang="en-US"/>
            </a:p>
          </p:txBody>
        </p:sp>
        <p:sp>
          <p:nvSpPr>
            <p:cNvPr id="85" name="Text Box 60"/>
            <p:cNvSpPr txBox="1">
              <a:spLocks noChangeArrowheads="1"/>
            </p:cNvSpPr>
            <p:nvPr/>
          </p:nvSpPr>
          <p:spPr bwMode="auto">
            <a:xfrm>
              <a:off x="1382713" y="4084638"/>
              <a:ext cx="1270000" cy="396875"/>
            </a:xfrm>
            <a:prstGeom prst="rect">
              <a:avLst/>
            </a:prstGeom>
            <a:noFill/>
            <a:ln w="9525">
              <a:noFill/>
              <a:miter lim="800000"/>
              <a:headEnd/>
              <a:tailEnd/>
            </a:ln>
          </p:spPr>
          <p:txBody>
            <a:bodyPr wrap="none">
              <a:spAutoFit/>
            </a:bodyPr>
            <a:lstStyle/>
            <a:p>
              <a:r>
                <a:rPr lang="en-US" sz="2000">
                  <a:latin typeface="Arial" pitchFamily="34" charset="0"/>
                  <a:cs typeface="Arial" pitchFamily="34" charset="0"/>
                </a:rPr>
                <a:t>Overlay 2</a:t>
              </a:r>
            </a:p>
          </p:txBody>
        </p:sp>
        <p:sp>
          <p:nvSpPr>
            <p:cNvPr id="86" name="Text Box 61"/>
            <p:cNvSpPr txBox="1">
              <a:spLocks noChangeArrowheads="1"/>
            </p:cNvSpPr>
            <p:nvPr/>
          </p:nvSpPr>
          <p:spPr bwMode="auto">
            <a:xfrm>
              <a:off x="7326313" y="4084638"/>
              <a:ext cx="1270000" cy="396875"/>
            </a:xfrm>
            <a:prstGeom prst="rect">
              <a:avLst/>
            </a:prstGeom>
            <a:noFill/>
            <a:ln w="9525">
              <a:noFill/>
              <a:miter lim="800000"/>
              <a:headEnd/>
              <a:tailEnd/>
            </a:ln>
          </p:spPr>
          <p:txBody>
            <a:bodyPr wrap="none">
              <a:spAutoFit/>
            </a:bodyPr>
            <a:lstStyle/>
            <a:p>
              <a:r>
                <a:rPr lang="en-US" sz="2000">
                  <a:latin typeface="Arial" pitchFamily="34" charset="0"/>
                  <a:cs typeface="Arial" pitchFamily="34" charset="0"/>
                </a:rPr>
                <a:t>Overlay 1</a:t>
              </a:r>
            </a:p>
          </p:txBody>
        </p:sp>
        <p:sp>
          <p:nvSpPr>
            <p:cNvPr id="87" name="Line 62"/>
            <p:cNvSpPr>
              <a:spLocks noChangeShapeType="1"/>
            </p:cNvSpPr>
            <p:nvPr/>
          </p:nvSpPr>
          <p:spPr bwMode="auto">
            <a:xfrm flipV="1">
              <a:off x="6259512" y="4694238"/>
              <a:ext cx="1600201" cy="914399"/>
            </a:xfrm>
            <a:prstGeom prst="line">
              <a:avLst/>
            </a:prstGeom>
            <a:noFill/>
            <a:ln w="38100">
              <a:solidFill>
                <a:schemeClr val="tx1"/>
              </a:solidFill>
              <a:round/>
              <a:headEnd/>
              <a:tailEnd type="triangle" w="lg" len="lg"/>
            </a:ln>
          </p:spPr>
          <p:txBody>
            <a:bodyPr wrap="none" anchor="ctr"/>
            <a:lstStyle/>
            <a:p>
              <a:endParaRPr lang="ar-EG"/>
            </a:p>
          </p:txBody>
        </p:sp>
        <p:sp>
          <p:nvSpPr>
            <p:cNvPr id="88" name="Line 63"/>
            <p:cNvSpPr>
              <a:spLocks noChangeShapeType="1"/>
            </p:cNvSpPr>
            <p:nvPr/>
          </p:nvSpPr>
          <p:spPr bwMode="auto">
            <a:xfrm>
              <a:off x="2144713" y="4694238"/>
              <a:ext cx="1524000" cy="762000"/>
            </a:xfrm>
            <a:prstGeom prst="line">
              <a:avLst/>
            </a:prstGeom>
            <a:noFill/>
            <a:ln w="38100">
              <a:solidFill>
                <a:schemeClr val="tx1"/>
              </a:solidFill>
              <a:round/>
              <a:headEnd/>
              <a:tailEnd type="triangle" w="lg" len="lg"/>
            </a:ln>
          </p:spPr>
          <p:txBody>
            <a:bodyPr wrap="none" anchor="ctr"/>
            <a:lstStyle/>
            <a:p>
              <a:endParaRPr lang="ar-EG"/>
            </a:p>
          </p:txBody>
        </p:sp>
      </p:grpSp>
      <p:pic>
        <p:nvPicPr>
          <p:cNvPr id="2" name="8-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33" y="522622"/>
            <a:ext cx="609600" cy="609600"/>
          </a:xfrm>
          <a:prstGeom prst="rect">
            <a:avLst/>
          </a:prstGeom>
        </p:spPr>
      </p:pic>
    </p:spTree>
    <p:extLst>
      <p:ext uri="{BB962C8B-B14F-4D97-AF65-F5344CB8AC3E}">
        <p14:creationId xmlns:p14="http://schemas.microsoft.com/office/powerpoint/2010/main" val="3703016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5</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8-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7816" y="537759"/>
            <a:ext cx="609600" cy="609600"/>
          </a:xfrm>
          <a:prstGeom prst="rect">
            <a:avLst/>
          </a:prstGeom>
        </p:spPr>
      </p:pic>
    </p:spTree>
    <p:extLst>
      <p:ext uri="{BB962C8B-B14F-4D97-AF65-F5344CB8AC3E}">
        <p14:creationId xmlns:p14="http://schemas.microsoft.com/office/powerpoint/2010/main" val="3571964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5</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 name="PPTLabsHighlightTextFragmentsShape8268e20f-2173-40f0-949a-f5ae74bf7203"/>
          <p:cNvSpPr/>
          <p:nvPr>
            <p:custDataLst>
              <p:tags r:id="rId1"/>
            </p:custDataLst>
          </p:nvPr>
        </p:nvSpPr>
        <p:spPr bwMode="auto">
          <a:xfrm>
            <a:off x="3539969" y="1900532"/>
            <a:ext cx="2646997" cy="36576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1" name="Text Box 129"/>
          <p:cNvSpPr txBox="1">
            <a:spLocks noChangeArrowheads="1"/>
          </p:cNvSpPr>
          <p:nvPr/>
        </p:nvSpPr>
        <p:spPr bwMode="auto">
          <a:xfrm>
            <a:off x="484793" y="1489052"/>
            <a:ext cx="9009197" cy="1200329"/>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latin typeface="Calibri" pitchFamily="34" charset="0"/>
                <a:cs typeface="Calibri" pitchFamily="34" charset="0"/>
              </a:rPr>
              <a:t> Processes generate addresses in a range much larger than the available memory size </a:t>
            </a:r>
            <a:r>
              <a:rPr lang="en-US" sz="2400" dirty="0" smtClean="0">
                <a:latin typeface="Calibri" pitchFamily="34" charset="0"/>
                <a:cs typeface="Calibri" pitchFamily="34" charset="0"/>
              </a:rPr>
              <a:t>(virtual address space).  </a:t>
            </a:r>
            <a:r>
              <a:rPr lang="en-US" sz="2400" dirty="0" smtClean="0">
                <a:latin typeface="Calibri" pitchFamily="34" charset="0"/>
                <a:cs typeface="Calibri" pitchFamily="34" charset="0"/>
              </a:rPr>
              <a:t>Processes are thus not limited by the available RAM size.</a:t>
            </a:r>
            <a:endParaRPr lang="en-US" sz="2400" dirty="0">
              <a:latin typeface="Calibri" pitchFamily="34" charset="0"/>
              <a:cs typeface="Calibri" pitchFamily="34" charset="0"/>
            </a:endParaRPr>
          </a:p>
        </p:txBody>
      </p:sp>
      <p:sp>
        <p:nvSpPr>
          <p:cNvPr id="10" name="Text Box 132"/>
          <p:cNvSpPr txBox="1">
            <a:spLocks noChangeArrowheads="1"/>
          </p:cNvSpPr>
          <p:nvPr/>
        </p:nvSpPr>
        <p:spPr bwMode="auto">
          <a:xfrm>
            <a:off x="494703" y="2814379"/>
            <a:ext cx="8531225" cy="461665"/>
          </a:xfrm>
          <a:prstGeom prst="rect">
            <a:avLst/>
          </a:prstGeom>
          <a:noFill/>
          <a:ln w="9525">
            <a:noFill/>
            <a:miter lim="800000"/>
            <a:headEnd/>
            <a:tailEnd/>
          </a:ln>
        </p:spPr>
        <p:txBody>
          <a:bodyPr>
            <a:spAutoFit/>
          </a:bodyPr>
          <a:lstStyle/>
          <a:p>
            <a:pPr algn="just">
              <a:buFont typeface="Courier New" pitchFamily="49" charset="0"/>
              <a:buChar char="o"/>
            </a:pPr>
            <a:r>
              <a:rPr lang="en-US" sz="2400" dirty="0">
                <a:latin typeface="Calibri" pitchFamily="34" charset="0"/>
                <a:cs typeface="Calibri" pitchFamily="34" charset="0"/>
              </a:rPr>
              <a:t> Virtual address space is divided into </a:t>
            </a:r>
            <a:r>
              <a:rPr lang="en-US" sz="2400" i="1" dirty="0">
                <a:latin typeface="Calibri" pitchFamily="34" charset="0"/>
                <a:cs typeface="Calibri" pitchFamily="34" charset="0"/>
              </a:rPr>
              <a:t>pages</a:t>
            </a:r>
            <a:r>
              <a:rPr lang="en-US" sz="2400" dirty="0">
                <a:latin typeface="Calibri" pitchFamily="34" charset="0"/>
                <a:cs typeface="Calibri" pitchFamily="34" charset="0"/>
              </a:rPr>
              <a:t>.</a:t>
            </a:r>
          </a:p>
        </p:txBody>
      </p:sp>
      <p:pic>
        <p:nvPicPr>
          <p:cNvPr id="3" name="8-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84390" y="485661"/>
            <a:ext cx="609600" cy="609600"/>
          </a:xfrm>
          <a:prstGeom prst="rect">
            <a:avLst/>
          </a:prstGeom>
        </p:spPr>
      </p:pic>
    </p:spTree>
    <p:extLst>
      <p:ext uri="{BB962C8B-B14F-4D97-AF65-F5344CB8AC3E}">
        <p14:creationId xmlns:p14="http://schemas.microsoft.com/office/powerpoint/2010/main" val="958246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5</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1" name="Text Box 129"/>
          <p:cNvSpPr txBox="1">
            <a:spLocks noChangeArrowheads="1"/>
          </p:cNvSpPr>
          <p:nvPr/>
        </p:nvSpPr>
        <p:spPr bwMode="auto">
          <a:xfrm>
            <a:off x="484793" y="1489052"/>
            <a:ext cx="9009197" cy="1200329"/>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Processes generate addresses in a range much larger than the available memory size (</a:t>
            </a:r>
            <a:r>
              <a:rPr lang="en-US" sz="2400" i="1" dirty="0">
                <a:solidFill>
                  <a:schemeClr val="bg1">
                    <a:lumMod val="75000"/>
                  </a:schemeClr>
                </a:solidFill>
                <a:latin typeface="Calibri" pitchFamily="34" charset="0"/>
                <a:cs typeface="Calibri" pitchFamily="34" charset="0"/>
              </a:rPr>
              <a:t>virtual address space</a:t>
            </a:r>
            <a:r>
              <a:rPr lang="en-US" sz="2400" dirty="0" smtClean="0">
                <a:solidFill>
                  <a:schemeClr val="bg1">
                    <a:lumMod val="75000"/>
                  </a:schemeClr>
                </a:solidFill>
                <a:latin typeface="Calibri" pitchFamily="34" charset="0"/>
                <a:cs typeface="Calibri" pitchFamily="34" charset="0"/>
              </a:rPr>
              <a:t>).  Processes are thus not limited by the available RAM size.</a:t>
            </a:r>
            <a:endParaRPr lang="en-US" sz="2400" dirty="0">
              <a:solidFill>
                <a:schemeClr val="bg1">
                  <a:lumMod val="75000"/>
                </a:schemeClr>
              </a:solidFill>
              <a:latin typeface="Calibri" pitchFamily="34" charset="0"/>
              <a:cs typeface="Calibri" pitchFamily="34" charset="0"/>
            </a:endParaRPr>
          </a:p>
        </p:txBody>
      </p:sp>
      <p:sp>
        <p:nvSpPr>
          <p:cNvPr id="22" name="Text Box 132"/>
          <p:cNvSpPr txBox="1">
            <a:spLocks noChangeArrowheads="1"/>
          </p:cNvSpPr>
          <p:nvPr/>
        </p:nvSpPr>
        <p:spPr bwMode="auto">
          <a:xfrm>
            <a:off x="494703" y="2814379"/>
            <a:ext cx="8531225" cy="461665"/>
          </a:xfrm>
          <a:prstGeom prst="rect">
            <a:avLst/>
          </a:prstGeom>
          <a:noFill/>
          <a:ln w="9525">
            <a:noFill/>
            <a:miter lim="800000"/>
            <a:headEnd/>
            <a:tailEnd/>
          </a:ln>
        </p:spPr>
        <p:txBody>
          <a:bodyPr>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Virtual address space is divided into </a:t>
            </a:r>
            <a:r>
              <a:rPr lang="en-US" sz="2400" i="1" dirty="0">
                <a:solidFill>
                  <a:schemeClr val="bg1">
                    <a:lumMod val="75000"/>
                  </a:schemeClr>
                </a:solidFill>
                <a:latin typeface="Calibri" pitchFamily="34" charset="0"/>
                <a:cs typeface="Calibri" pitchFamily="34" charset="0"/>
              </a:rPr>
              <a:t>pages</a:t>
            </a:r>
            <a:r>
              <a:rPr lang="en-US" sz="2400" dirty="0">
                <a:solidFill>
                  <a:schemeClr val="bg1">
                    <a:lumMod val="75000"/>
                  </a:schemeClr>
                </a:solidFill>
                <a:latin typeface="Calibri" pitchFamily="34" charset="0"/>
                <a:cs typeface="Calibri" pitchFamily="34" charset="0"/>
              </a:rPr>
              <a:t>.</a:t>
            </a:r>
          </a:p>
        </p:txBody>
      </p:sp>
      <p:sp>
        <p:nvSpPr>
          <p:cNvPr id="2" name="PPTLabsHighlightTextFragmentsShapedc8fced1-9ac0-43ec-9781-e83b6b6d53a3"/>
          <p:cNvSpPr/>
          <p:nvPr>
            <p:custDataLst>
              <p:tags r:id="rId1"/>
            </p:custDataLst>
          </p:nvPr>
        </p:nvSpPr>
        <p:spPr bwMode="auto">
          <a:xfrm>
            <a:off x="4345465" y="3822031"/>
            <a:ext cx="1913001" cy="36576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3" name="Text Box 133"/>
          <p:cNvSpPr txBox="1">
            <a:spLocks noChangeArrowheads="1"/>
          </p:cNvSpPr>
          <p:nvPr/>
        </p:nvSpPr>
        <p:spPr bwMode="auto">
          <a:xfrm>
            <a:off x="484792" y="3410551"/>
            <a:ext cx="9009197" cy="830997"/>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latin typeface="Calibri" pitchFamily="34" charset="0"/>
                <a:cs typeface="Calibri" pitchFamily="34" charset="0"/>
              </a:rPr>
              <a:t> Only currently accessed pages are </a:t>
            </a:r>
            <a:r>
              <a:rPr lang="en-US" sz="2400" dirty="0">
                <a:solidFill>
                  <a:srgbClr val="000000"/>
                </a:solidFill>
                <a:highlight>
                  <a:srgbClr val="FFFF00"/>
                </a:highlight>
                <a:latin typeface="Calibri" panose="020F0502020204030204" pitchFamily="34" charset="0"/>
                <a:cs typeface="Calibri" panose="020F0502020204030204" pitchFamily="34" charset="0"/>
              </a:rPr>
              <a:t>swapped</a:t>
            </a:r>
            <a:r>
              <a:rPr lang="en-US" sz="2400" dirty="0" smtClean="0">
                <a:latin typeface="Calibri" pitchFamily="34" charset="0"/>
                <a:cs typeface="Calibri" pitchFamily="34" charset="0"/>
              </a:rPr>
              <a:t> </a:t>
            </a:r>
            <a:r>
              <a:rPr lang="en-US" sz="2400" dirty="0">
                <a:latin typeface="Calibri" pitchFamily="34" charset="0"/>
                <a:cs typeface="Calibri" pitchFamily="34" charset="0"/>
              </a:rPr>
              <a:t>into memory.  Other pages reside on </a:t>
            </a:r>
            <a:r>
              <a:rPr lang="en-US" sz="2400" dirty="0" smtClean="0">
                <a:latin typeface="Calibri" pitchFamily="34" charset="0"/>
                <a:cs typeface="Calibri" pitchFamily="34" charset="0"/>
              </a:rPr>
              <a:t>mass storage </a:t>
            </a:r>
            <a:r>
              <a:rPr lang="en-US" sz="2400" dirty="0" smtClean="0">
                <a:latin typeface="Calibri" pitchFamily="34" charset="0"/>
                <a:cs typeface="Calibri" pitchFamily="34" charset="0"/>
              </a:rPr>
              <a:t>(demand paging).</a:t>
            </a:r>
            <a:endParaRPr lang="en-US" sz="2400" dirty="0">
              <a:latin typeface="Calibri" pitchFamily="34" charset="0"/>
              <a:cs typeface="Calibri" pitchFamily="34" charset="0"/>
            </a:endParaRPr>
          </a:p>
        </p:txBody>
      </p:sp>
      <p:pic>
        <p:nvPicPr>
          <p:cNvPr id="3" name="8-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949886" y="518867"/>
            <a:ext cx="609600" cy="609600"/>
          </a:xfrm>
          <a:prstGeom prst="rect">
            <a:avLst/>
          </a:prstGeom>
        </p:spPr>
      </p:pic>
    </p:spTree>
    <p:extLst>
      <p:ext uri="{BB962C8B-B14F-4D97-AF65-F5344CB8AC3E}">
        <p14:creationId xmlns:p14="http://schemas.microsoft.com/office/powerpoint/2010/main" val="3517156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406650" y="2451100"/>
            <a:ext cx="10080625" cy="369324"/>
          </a:xfrm>
          <a:prstGeom prst="rect">
            <a:avLst/>
          </a:prstGeom>
          <a:noFill/>
          <a:ln w="9525">
            <a:noFill/>
            <a:miter lim="800000"/>
            <a:headEnd/>
            <a:tailEnd/>
          </a:ln>
        </p:spPr>
        <p:txBody>
          <a:bodyPr lIns="91430" tIns="45716" rIns="91430" bIns="45716">
            <a:spAutoFit/>
          </a:bodyPr>
          <a:lstStyle/>
          <a:p>
            <a:endParaRPr lang="en-US"/>
          </a:p>
        </p:txBody>
      </p:sp>
      <p:grpSp>
        <p:nvGrpSpPr>
          <p:cNvPr id="2" name="Group 1"/>
          <p:cNvGrpSpPr/>
          <p:nvPr/>
        </p:nvGrpSpPr>
        <p:grpSpPr>
          <a:xfrm>
            <a:off x="468312" y="960437"/>
            <a:ext cx="8991600" cy="5943600"/>
            <a:chOff x="522752" y="655638"/>
            <a:chExt cx="9060530" cy="5867401"/>
          </a:xfrm>
        </p:grpSpPr>
        <p:sp>
          <p:nvSpPr>
            <p:cNvPr id="4099" name="Rectangle 9"/>
            <p:cNvSpPr>
              <a:spLocks noChangeArrowheads="1"/>
            </p:cNvSpPr>
            <p:nvPr/>
          </p:nvSpPr>
          <p:spPr bwMode="auto">
            <a:xfrm>
              <a:off x="1916113" y="126523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00" name="Text Box 10"/>
            <p:cNvSpPr txBox="1">
              <a:spLocks noChangeArrowheads="1"/>
            </p:cNvSpPr>
            <p:nvPr/>
          </p:nvSpPr>
          <p:spPr bwMode="auto">
            <a:xfrm>
              <a:off x="2713043" y="1341438"/>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01" name="Rectangle 11"/>
            <p:cNvSpPr>
              <a:spLocks noChangeArrowheads="1"/>
            </p:cNvSpPr>
            <p:nvPr/>
          </p:nvSpPr>
          <p:spPr bwMode="auto">
            <a:xfrm>
              <a:off x="1916113" y="1722437"/>
              <a:ext cx="2514600" cy="457201"/>
            </a:xfrm>
            <a:prstGeom prst="rect">
              <a:avLst/>
            </a:prstGeom>
            <a:solidFill>
              <a:srgbClr val="FFFF00"/>
            </a:solidFill>
            <a:ln w="9525">
              <a:solidFill>
                <a:schemeClr val="tx1"/>
              </a:solidFill>
              <a:miter lim="800000"/>
              <a:headEnd/>
              <a:tailEnd/>
            </a:ln>
          </p:spPr>
          <p:txBody>
            <a:bodyPr wrap="none" lIns="91430" tIns="45716" rIns="91430" bIns="45716" anchor="ctr"/>
            <a:lstStyle/>
            <a:p>
              <a:endParaRPr lang="en-US"/>
            </a:p>
          </p:txBody>
        </p:sp>
        <p:sp>
          <p:nvSpPr>
            <p:cNvPr id="4102" name="Text Box 12"/>
            <p:cNvSpPr txBox="1">
              <a:spLocks noChangeArrowheads="1"/>
            </p:cNvSpPr>
            <p:nvPr/>
          </p:nvSpPr>
          <p:spPr bwMode="auto">
            <a:xfrm>
              <a:off x="2713043" y="1798638"/>
              <a:ext cx="878747" cy="353935"/>
            </a:xfrm>
            <a:prstGeom prst="rect">
              <a:avLst/>
            </a:prstGeom>
            <a:noFill/>
            <a:ln w="9525">
              <a:noFill/>
              <a:miter lim="800000"/>
              <a:headEnd/>
              <a:tailEnd/>
            </a:ln>
          </p:spPr>
          <p:txBody>
            <a:bodyPr wrap="none" lIns="91430" tIns="45716" rIns="91430" bIns="45716">
              <a:spAutoFit/>
            </a:bodyPr>
            <a:lstStyle/>
            <a:p>
              <a:r>
                <a:rPr lang="en-US" sz="1700" dirty="0"/>
                <a:t>Page 1</a:t>
              </a:r>
            </a:p>
          </p:txBody>
        </p:sp>
        <p:sp>
          <p:nvSpPr>
            <p:cNvPr id="4103" name="Rectangle 13"/>
            <p:cNvSpPr>
              <a:spLocks noChangeArrowheads="1"/>
            </p:cNvSpPr>
            <p:nvPr/>
          </p:nvSpPr>
          <p:spPr bwMode="auto">
            <a:xfrm>
              <a:off x="1916113" y="2179638"/>
              <a:ext cx="2514600" cy="457201"/>
            </a:xfrm>
            <a:prstGeom prst="rect">
              <a:avLst/>
            </a:prstGeom>
            <a:solidFill>
              <a:schemeClr val="accent5">
                <a:lumMod val="60000"/>
                <a:lumOff val="40000"/>
              </a:schemeClr>
            </a:solidFill>
            <a:ln w="9525">
              <a:solidFill>
                <a:schemeClr val="tx1"/>
              </a:solidFill>
              <a:miter lim="800000"/>
              <a:headEnd/>
              <a:tailEnd/>
            </a:ln>
          </p:spPr>
          <p:txBody>
            <a:bodyPr wrap="none" lIns="91430" tIns="45716" rIns="91430" bIns="45716" anchor="ctr"/>
            <a:lstStyle/>
            <a:p>
              <a:endParaRPr lang="en-US"/>
            </a:p>
          </p:txBody>
        </p:sp>
        <p:sp>
          <p:nvSpPr>
            <p:cNvPr id="4104" name="Text Box 14"/>
            <p:cNvSpPr txBox="1">
              <a:spLocks noChangeArrowheads="1"/>
            </p:cNvSpPr>
            <p:nvPr/>
          </p:nvSpPr>
          <p:spPr bwMode="auto">
            <a:xfrm>
              <a:off x="2713043" y="2255838"/>
              <a:ext cx="878747" cy="353935"/>
            </a:xfrm>
            <a:prstGeom prst="rect">
              <a:avLst/>
            </a:prstGeom>
            <a:noFill/>
            <a:ln w="9525">
              <a:noFill/>
              <a:miter lim="800000"/>
              <a:headEnd/>
              <a:tailEnd/>
            </a:ln>
          </p:spPr>
          <p:txBody>
            <a:bodyPr wrap="none" lIns="91430" tIns="45716" rIns="91430" bIns="45716">
              <a:spAutoFit/>
            </a:bodyPr>
            <a:lstStyle/>
            <a:p>
              <a:r>
                <a:rPr lang="en-US" sz="1700" dirty="0"/>
                <a:t>Page 2</a:t>
              </a:r>
            </a:p>
          </p:txBody>
        </p:sp>
        <p:sp>
          <p:nvSpPr>
            <p:cNvPr id="4105" name="Rectangle 15"/>
            <p:cNvSpPr>
              <a:spLocks noChangeArrowheads="1"/>
            </p:cNvSpPr>
            <p:nvPr/>
          </p:nvSpPr>
          <p:spPr bwMode="auto">
            <a:xfrm>
              <a:off x="1916113" y="2636837"/>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06" name="Text Box 16"/>
            <p:cNvSpPr txBox="1">
              <a:spLocks noChangeArrowheads="1"/>
            </p:cNvSpPr>
            <p:nvPr/>
          </p:nvSpPr>
          <p:spPr bwMode="auto">
            <a:xfrm>
              <a:off x="2713043" y="2713038"/>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07" name="Rectangle 17"/>
            <p:cNvSpPr>
              <a:spLocks noChangeArrowheads="1"/>
            </p:cNvSpPr>
            <p:nvPr/>
          </p:nvSpPr>
          <p:spPr bwMode="auto">
            <a:xfrm>
              <a:off x="1916113" y="3094038"/>
              <a:ext cx="2514600" cy="457201"/>
            </a:xfrm>
            <a:prstGeom prst="rect">
              <a:avLst/>
            </a:prstGeom>
            <a:solidFill>
              <a:schemeClr val="accent6">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08" name="Text Box 18"/>
            <p:cNvSpPr txBox="1">
              <a:spLocks noChangeArrowheads="1"/>
            </p:cNvSpPr>
            <p:nvPr/>
          </p:nvSpPr>
          <p:spPr bwMode="auto">
            <a:xfrm>
              <a:off x="2713043" y="3165988"/>
              <a:ext cx="878747" cy="353935"/>
            </a:xfrm>
            <a:prstGeom prst="rect">
              <a:avLst/>
            </a:prstGeom>
            <a:noFill/>
            <a:ln w="9525">
              <a:noFill/>
              <a:miter lim="800000"/>
              <a:headEnd/>
              <a:tailEnd/>
            </a:ln>
          </p:spPr>
          <p:txBody>
            <a:bodyPr wrap="none" lIns="91430" tIns="45716" rIns="91430" bIns="45716">
              <a:spAutoFit/>
            </a:bodyPr>
            <a:lstStyle/>
            <a:p>
              <a:r>
                <a:rPr lang="en-US" sz="1700" dirty="0"/>
                <a:t>Page 4</a:t>
              </a:r>
            </a:p>
          </p:txBody>
        </p:sp>
        <p:sp>
          <p:nvSpPr>
            <p:cNvPr id="4109" name="Rectangle 19"/>
            <p:cNvSpPr>
              <a:spLocks noChangeArrowheads="1"/>
            </p:cNvSpPr>
            <p:nvPr/>
          </p:nvSpPr>
          <p:spPr bwMode="auto">
            <a:xfrm>
              <a:off x="1916113" y="5151438"/>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10" name="Text Box 20"/>
            <p:cNvSpPr txBox="1">
              <a:spLocks noChangeArrowheads="1"/>
            </p:cNvSpPr>
            <p:nvPr/>
          </p:nvSpPr>
          <p:spPr bwMode="auto">
            <a:xfrm>
              <a:off x="2613564" y="5175250"/>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11" name="Rectangle 21"/>
            <p:cNvSpPr>
              <a:spLocks noChangeArrowheads="1"/>
            </p:cNvSpPr>
            <p:nvPr/>
          </p:nvSpPr>
          <p:spPr bwMode="auto">
            <a:xfrm>
              <a:off x="1916113" y="5608637"/>
              <a:ext cx="2514600" cy="457201"/>
            </a:xfrm>
            <a:prstGeom prst="rect">
              <a:avLst/>
            </a:prstGeom>
            <a:solidFill>
              <a:schemeClr val="accent1">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2" name="Text Box 22"/>
            <p:cNvSpPr txBox="1">
              <a:spLocks noChangeArrowheads="1"/>
            </p:cNvSpPr>
            <p:nvPr/>
          </p:nvSpPr>
          <p:spPr bwMode="auto">
            <a:xfrm>
              <a:off x="2613564" y="5708650"/>
              <a:ext cx="1000575" cy="353935"/>
            </a:xfrm>
            <a:prstGeom prst="rect">
              <a:avLst/>
            </a:prstGeom>
            <a:noFill/>
            <a:ln w="9525">
              <a:noFill/>
              <a:miter lim="800000"/>
              <a:headEnd/>
              <a:tailEnd/>
            </a:ln>
          </p:spPr>
          <p:txBody>
            <a:bodyPr wrap="none" lIns="91430" tIns="45716" rIns="91430" bIns="45716">
              <a:spAutoFit/>
            </a:bodyPr>
            <a:lstStyle/>
            <a:p>
              <a:r>
                <a:rPr lang="en-US" sz="1700" dirty="0"/>
                <a:t>Page 14</a:t>
              </a:r>
            </a:p>
          </p:txBody>
        </p:sp>
        <p:sp>
          <p:nvSpPr>
            <p:cNvPr id="4113" name="Rectangle 23"/>
            <p:cNvSpPr>
              <a:spLocks noChangeArrowheads="1"/>
            </p:cNvSpPr>
            <p:nvPr/>
          </p:nvSpPr>
          <p:spPr bwMode="auto">
            <a:xfrm>
              <a:off x="1916113" y="6065838"/>
              <a:ext cx="2514600" cy="457201"/>
            </a:xfrm>
            <a:prstGeom prst="rect">
              <a:avLst/>
            </a:prstGeom>
            <a:solidFill>
              <a:schemeClr val="bg2">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4" name="Text Box 24"/>
            <p:cNvSpPr txBox="1">
              <a:spLocks noChangeArrowheads="1"/>
            </p:cNvSpPr>
            <p:nvPr/>
          </p:nvSpPr>
          <p:spPr bwMode="auto">
            <a:xfrm>
              <a:off x="2613564" y="6165850"/>
              <a:ext cx="1000575" cy="353935"/>
            </a:xfrm>
            <a:prstGeom prst="rect">
              <a:avLst/>
            </a:prstGeom>
            <a:noFill/>
            <a:ln w="9525">
              <a:noFill/>
              <a:miter lim="800000"/>
              <a:headEnd/>
              <a:tailEnd/>
            </a:ln>
          </p:spPr>
          <p:txBody>
            <a:bodyPr wrap="none" lIns="91430" tIns="45716" rIns="91430" bIns="45716">
              <a:spAutoFit/>
            </a:bodyPr>
            <a:lstStyle/>
            <a:p>
              <a:r>
                <a:rPr lang="en-US" sz="1700" dirty="0"/>
                <a:t>Page 15</a:t>
              </a:r>
            </a:p>
          </p:txBody>
        </p:sp>
        <p:sp>
          <p:nvSpPr>
            <p:cNvPr id="4115" name="Rectangle 25"/>
            <p:cNvSpPr>
              <a:spLocks noChangeArrowheads="1"/>
            </p:cNvSpPr>
            <p:nvPr/>
          </p:nvSpPr>
          <p:spPr bwMode="auto">
            <a:xfrm>
              <a:off x="5915025" y="16986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6" name="Text Box 26"/>
            <p:cNvSpPr txBox="1">
              <a:spLocks noChangeArrowheads="1"/>
            </p:cNvSpPr>
            <p:nvPr/>
          </p:nvSpPr>
          <p:spPr bwMode="auto">
            <a:xfrm>
              <a:off x="8658049" y="1722439"/>
              <a:ext cx="925233" cy="353935"/>
            </a:xfrm>
            <a:prstGeom prst="rect">
              <a:avLst/>
            </a:prstGeom>
            <a:noFill/>
            <a:ln w="9525">
              <a:noFill/>
              <a:miter lim="800000"/>
              <a:headEnd/>
              <a:tailEnd/>
            </a:ln>
          </p:spPr>
          <p:txBody>
            <a:bodyPr wrap="none" lIns="91430" tIns="45716" rIns="91430" bIns="45716">
              <a:spAutoFit/>
            </a:bodyPr>
            <a:lstStyle/>
            <a:p>
              <a:r>
                <a:rPr lang="en-US" sz="1700" dirty="0"/>
                <a:t>frame 0</a:t>
              </a:r>
            </a:p>
          </p:txBody>
        </p:sp>
        <p:sp>
          <p:nvSpPr>
            <p:cNvPr id="4117" name="Rectangle 27"/>
            <p:cNvSpPr>
              <a:spLocks noChangeArrowheads="1"/>
            </p:cNvSpPr>
            <p:nvPr/>
          </p:nvSpPr>
          <p:spPr bwMode="auto">
            <a:xfrm>
              <a:off x="5915025" y="21558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8" name="Rectangle 28"/>
            <p:cNvSpPr>
              <a:spLocks noChangeArrowheads="1"/>
            </p:cNvSpPr>
            <p:nvPr/>
          </p:nvSpPr>
          <p:spPr bwMode="auto">
            <a:xfrm>
              <a:off x="5915025" y="26130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9" name="Rectangle 29"/>
            <p:cNvSpPr>
              <a:spLocks noChangeArrowheads="1"/>
            </p:cNvSpPr>
            <p:nvPr/>
          </p:nvSpPr>
          <p:spPr bwMode="auto">
            <a:xfrm>
              <a:off x="5915025" y="30702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0" name="Rectangle 30"/>
            <p:cNvSpPr>
              <a:spLocks noChangeArrowheads="1"/>
            </p:cNvSpPr>
            <p:nvPr/>
          </p:nvSpPr>
          <p:spPr bwMode="auto">
            <a:xfrm>
              <a:off x="5915025" y="35274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1" name="Rectangle 31"/>
            <p:cNvSpPr>
              <a:spLocks noChangeArrowheads="1"/>
            </p:cNvSpPr>
            <p:nvPr/>
          </p:nvSpPr>
          <p:spPr bwMode="auto">
            <a:xfrm>
              <a:off x="5915025" y="39846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2" name="Rectangle 32"/>
            <p:cNvSpPr>
              <a:spLocks noChangeArrowheads="1"/>
            </p:cNvSpPr>
            <p:nvPr/>
          </p:nvSpPr>
          <p:spPr bwMode="auto">
            <a:xfrm>
              <a:off x="5915025" y="44418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3" name="Rectangle 33"/>
            <p:cNvSpPr>
              <a:spLocks noChangeArrowheads="1"/>
            </p:cNvSpPr>
            <p:nvPr/>
          </p:nvSpPr>
          <p:spPr bwMode="auto">
            <a:xfrm>
              <a:off x="5915025" y="48990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4" name="Rectangle 34"/>
            <p:cNvSpPr>
              <a:spLocks noChangeArrowheads="1"/>
            </p:cNvSpPr>
            <p:nvPr/>
          </p:nvSpPr>
          <p:spPr bwMode="auto">
            <a:xfrm>
              <a:off x="1916113" y="3551238"/>
              <a:ext cx="2514600" cy="1600200"/>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5" name="Text Box 35"/>
            <p:cNvSpPr txBox="1">
              <a:spLocks noChangeArrowheads="1"/>
            </p:cNvSpPr>
            <p:nvPr/>
          </p:nvSpPr>
          <p:spPr bwMode="auto">
            <a:xfrm>
              <a:off x="8658049" y="2179638"/>
              <a:ext cx="925233" cy="353935"/>
            </a:xfrm>
            <a:prstGeom prst="rect">
              <a:avLst/>
            </a:prstGeom>
            <a:noFill/>
            <a:ln w="9525">
              <a:noFill/>
              <a:miter lim="800000"/>
              <a:headEnd/>
              <a:tailEnd/>
            </a:ln>
          </p:spPr>
          <p:txBody>
            <a:bodyPr wrap="none" lIns="91430" tIns="45716" rIns="91430" bIns="45716">
              <a:spAutoFit/>
            </a:bodyPr>
            <a:lstStyle/>
            <a:p>
              <a:r>
                <a:rPr lang="en-US" sz="1700" dirty="0"/>
                <a:t>frame 1</a:t>
              </a:r>
            </a:p>
          </p:txBody>
        </p:sp>
        <p:sp>
          <p:nvSpPr>
            <p:cNvPr id="4126" name="Text Box 36"/>
            <p:cNvSpPr txBox="1">
              <a:spLocks noChangeArrowheads="1"/>
            </p:cNvSpPr>
            <p:nvPr/>
          </p:nvSpPr>
          <p:spPr bwMode="auto">
            <a:xfrm>
              <a:off x="8658049" y="2636838"/>
              <a:ext cx="925233" cy="353935"/>
            </a:xfrm>
            <a:prstGeom prst="rect">
              <a:avLst/>
            </a:prstGeom>
            <a:noFill/>
            <a:ln w="9525">
              <a:noFill/>
              <a:miter lim="800000"/>
              <a:headEnd/>
              <a:tailEnd/>
            </a:ln>
          </p:spPr>
          <p:txBody>
            <a:bodyPr wrap="none" lIns="91430" tIns="45716" rIns="91430" bIns="45716">
              <a:spAutoFit/>
            </a:bodyPr>
            <a:lstStyle/>
            <a:p>
              <a:r>
                <a:rPr lang="en-US" sz="1700" dirty="0"/>
                <a:t>frame 2</a:t>
              </a:r>
            </a:p>
          </p:txBody>
        </p:sp>
        <p:sp>
          <p:nvSpPr>
            <p:cNvPr id="4127" name="Text Box 37"/>
            <p:cNvSpPr txBox="1">
              <a:spLocks noChangeArrowheads="1"/>
            </p:cNvSpPr>
            <p:nvPr/>
          </p:nvSpPr>
          <p:spPr bwMode="auto">
            <a:xfrm>
              <a:off x="8658049" y="3094038"/>
              <a:ext cx="925233" cy="353935"/>
            </a:xfrm>
            <a:prstGeom prst="rect">
              <a:avLst/>
            </a:prstGeom>
            <a:noFill/>
            <a:ln w="9525">
              <a:noFill/>
              <a:miter lim="800000"/>
              <a:headEnd/>
              <a:tailEnd/>
            </a:ln>
          </p:spPr>
          <p:txBody>
            <a:bodyPr wrap="none" lIns="91430" tIns="45716" rIns="91430" bIns="45716">
              <a:spAutoFit/>
            </a:bodyPr>
            <a:lstStyle/>
            <a:p>
              <a:r>
                <a:rPr lang="en-US" sz="1700" dirty="0"/>
                <a:t>frame 3</a:t>
              </a:r>
            </a:p>
          </p:txBody>
        </p:sp>
        <p:sp>
          <p:nvSpPr>
            <p:cNvPr id="4128" name="Text Box 38"/>
            <p:cNvSpPr txBox="1">
              <a:spLocks noChangeArrowheads="1"/>
            </p:cNvSpPr>
            <p:nvPr/>
          </p:nvSpPr>
          <p:spPr bwMode="auto">
            <a:xfrm>
              <a:off x="8658049" y="3521325"/>
              <a:ext cx="925233" cy="353935"/>
            </a:xfrm>
            <a:prstGeom prst="rect">
              <a:avLst/>
            </a:prstGeom>
            <a:noFill/>
            <a:ln w="9525">
              <a:noFill/>
              <a:miter lim="800000"/>
              <a:headEnd/>
              <a:tailEnd/>
            </a:ln>
          </p:spPr>
          <p:txBody>
            <a:bodyPr wrap="none" lIns="91430" tIns="45716" rIns="91430" bIns="45716">
              <a:spAutoFit/>
            </a:bodyPr>
            <a:lstStyle/>
            <a:p>
              <a:r>
                <a:rPr lang="en-US" sz="1700" dirty="0"/>
                <a:t>frame 4</a:t>
              </a:r>
            </a:p>
          </p:txBody>
        </p:sp>
        <p:sp>
          <p:nvSpPr>
            <p:cNvPr id="4129" name="Text Box 39"/>
            <p:cNvSpPr txBox="1">
              <a:spLocks noChangeArrowheads="1"/>
            </p:cNvSpPr>
            <p:nvPr/>
          </p:nvSpPr>
          <p:spPr bwMode="auto">
            <a:xfrm>
              <a:off x="8658049" y="4020153"/>
              <a:ext cx="925233" cy="353935"/>
            </a:xfrm>
            <a:prstGeom prst="rect">
              <a:avLst/>
            </a:prstGeom>
            <a:noFill/>
            <a:ln w="9525">
              <a:noFill/>
              <a:miter lim="800000"/>
              <a:headEnd/>
              <a:tailEnd/>
            </a:ln>
          </p:spPr>
          <p:txBody>
            <a:bodyPr wrap="none" lIns="91430" tIns="45716" rIns="91430" bIns="45716">
              <a:spAutoFit/>
            </a:bodyPr>
            <a:lstStyle/>
            <a:p>
              <a:r>
                <a:rPr lang="en-US" sz="1700" dirty="0"/>
                <a:t>frame 5</a:t>
              </a:r>
            </a:p>
          </p:txBody>
        </p:sp>
        <p:sp>
          <p:nvSpPr>
            <p:cNvPr id="4130" name="Text Box 40"/>
            <p:cNvSpPr txBox="1">
              <a:spLocks noChangeArrowheads="1"/>
            </p:cNvSpPr>
            <p:nvPr/>
          </p:nvSpPr>
          <p:spPr bwMode="auto">
            <a:xfrm>
              <a:off x="8658048" y="4493217"/>
              <a:ext cx="925233" cy="353935"/>
            </a:xfrm>
            <a:prstGeom prst="rect">
              <a:avLst/>
            </a:prstGeom>
            <a:noFill/>
            <a:ln w="9525">
              <a:noFill/>
              <a:miter lim="800000"/>
              <a:headEnd/>
              <a:tailEnd/>
            </a:ln>
          </p:spPr>
          <p:txBody>
            <a:bodyPr wrap="none" lIns="91430" tIns="45716" rIns="91430" bIns="45716">
              <a:spAutoFit/>
            </a:bodyPr>
            <a:lstStyle/>
            <a:p>
              <a:r>
                <a:rPr lang="en-US" sz="1700" dirty="0"/>
                <a:t>frame 6</a:t>
              </a:r>
            </a:p>
          </p:txBody>
        </p:sp>
        <p:sp>
          <p:nvSpPr>
            <p:cNvPr id="4131" name="Text Box 41"/>
            <p:cNvSpPr txBox="1">
              <a:spLocks noChangeArrowheads="1"/>
            </p:cNvSpPr>
            <p:nvPr/>
          </p:nvSpPr>
          <p:spPr bwMode="auto">
            <a:xfrm>
              <a:off x="8658048" y="5023769"/>
              <a:ext cx="925233" cy="353935"/>
            </a:xfrm>
            <a:prstGeom prst="rect">
              <a:avLst/>
            </a:prstGeom>
            <a:noFill/>
            <a:ln w="9525">
              <a:noFill/>
              <a:miter lim="800000"/>
              <a:headEnd/>
              <a:tailEnd/>
            </a:ln>
          </p:spPr>
          <p:txBody>
            <a:bodyPr wrap="none" lIns="91430" tIns="45716" rIns="91430" bIns="45716">
              <a:spAutoFit/>
            </a:bodyPr>
            <a:lstStyle/>
            <a:p>
              <a:r>
                <a:rPr lang="en-US" sz="1700" dirty="0"/>
                <a:t>frame 7</a:t>
              </a:r>
            </a:p>
          </p:txBody>
        </p:sp>
        <p:sp>
          <p:nvSpPr>
            <p:cNvPr id="4132" name="Text Box 42"/>
            <p:cNvSpPr txBox="1">
              <a:spLocks noChangeArrowheads="1"/>
            </p:cNvSpPr>
            <p:nvPr/>
          </p:nvSpPr>
          <p:spPr bwMode="auto">
            <a:xfrm>
              <a:off x="2039496" y="655638"/>
              <a:ext cx="2450394"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Virtual Address Space</a:t>
              </a:r>
            </a:p>
          </p:txBody>
        </p:sp>
        <p:sp>
          <p:nvSpPr>
            <p:cNvPr id="4133" name="Text Box 43"/>
            <p:cNvSpPr txBox="1">
              <a:spLocks noChangeArrowheads="1"/>
            </p:cNvSpPr>
            <p:nvPr/>
          </p:nvSpPr>
          <p:spPr bwMode="auto">
            <a:xfrm>
              <a:off x="6195208" y="1036639"/>
              <a:ext cx="1941537"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Physical Memory</a:t>
              </a:r>
            </a:p>
          </p:txBody>
        </p:sp>
        <p:sp>
          <p:nvSpPr>
            <p:cNvPr id="4134" name="Text Box 44"/>
            <p:cNvSpPr txBox="1">
              <a:spLocks noChangeArrowheads="1"/>
            </p:cNvSpPr>
            <p:nvPr/>
          </p:nvSpPr>
          <p:spPr bwMode="auto">
            <a:xfrm>
              <a:off x="584748" y="1320596"/>
              <a:ext cx="1265070" cy="353935"/>
            </a:xfrm>
            <a:prstGeom prst="rect">
              <a:avLst/>
            </a:prstGeom>
            <a:noFill/>
            <a:ln w="9525">
              <a:noFill/>
              <a:miter lim="800000"/>
              <a:headEnd/>
              <a:tailEnd/>
            </a:ln>
          </p:spPr>
          <p:txBody>
            <a:bodyPr wrap="none" lIns="91430" tIns="45716" rIns="91430" bIns="45716">
              <a:spAutoFit/>
            </a:bodyPr>
            <a:lstStyle/>
            <a:p>
              <a:r>
                <a:rPr lang="en-US" sz="1700" dirty="0"/>
                <a:t>0000-0FFF</a:t>
              </a:r>
            </a:p>
          </p:txBody>
        </p:sp>
        <p:sp>
          <p:nvSpPr>
            <p:cNvPr id="4135" name="Text Box 45"/>
            <p:cNvSpPr txBox="1">
              <a:spLocks noChangeArrowheads="1"/>
            </p:cNvSpPr>
            <p:nvPr/>
          </p:nvSpPr>
          <p:spPr bwMode="auto">
            <a:xfrm>
              <a:off x="573639" y="1764303"/>
              <a:ext cx="1265070" cy="353935"/>
            </a:xfrm>
            <a:prstGeom prst="rect">
              <a:avLst/>
            </a:prstGeom>
            <a:noFill/>
            <a:ln w="9525">
              <a:noFill/>
              <a:miter lim="800000"/>
              <a:headEnd/>
              <a:tailEnd/>
            </a:ln>
          </p:spPr>
          <p:txBody>
            <a:bodyPr wrap="none" lIns="91430" tIns="45716" rIns="91430" bIns="45716">
              <a:spAutoFit/>
            </a:bodyPr>
            <a:lstStyle/>
            <a:p>
              <a:r>
                <a:rPr lang="en-US" sz="1700" dirty="0"/>
                <a:t>1000-1FFF</a:t>
              </a:r>
            </a:p>
          </p:txBody>
        </p:sp>
        <p:sp>
          <p:nvSpPr>
            <p:cNvPr id="4136" name="Text Box 46"/>
            <p:cNvSpPr txBox="1">
              <a:spLocks noChangeArrowheads="1"/>
            </p:cNvSpPr>
            <p:nvPr/>
          </p:nvSpPr>
          <p:spPr bwMode="auto">
            <a:xfrm>
              <a:off x="622092" y="2290302"/>
              <a:ext cx="1265070" cy="353935"/>
            </a:xfrm>
            <a:prstGeom prst="rect">
              <a:avLst/>
            </a:prstGeom>
            <a:noFill/>
            <a:ln w="9525">
              <a:noFill/>
              <a:miter lim="800000"/>
              <a:headEnd/>
              <a:tailEnd/>
            </a:ln>
          </p:spPr>
          <p:txBody>
            <a:bodyPr wrap="none" lIns="91430" tIns="45716" rIns="91430" bIns="45716">
              <a:spAutoFit/>
            </a:bodyPr>
            <a:lstStyle/>
            <a:p>
              <a:r>
                <a:rPr lang="en-US" sz="1700" dirty="0"/>
                <a:t>2000-2FFF</a:t>
              </a:r>
            </a:p>
          </p:txBody>
        </p:sp>
        <p:sp>
          <p:nvSpPr>
            <p:cNvPr id="4137" name="Text Box 47"/>
            <p:cNvSpPr txBox="1">
              <a:spLocks noChangeArrowheads="1"/>
            </p:cNvSpPr>
            <p:nvPr/>
          </p:nvSpPr>
          <p:spPr bwMode="auto">
            <a:xfrm>
              <a:off x="558436" y="2713038"/>
              <a:ext cx="1265070" cy="353935"/>
            </a:xfrm>
            <a:prstGeom prst="rect">
              <a:avLst/>
            </a:prstGeom>
            <a:noFill/>
            <a:ln w="9525">
              <a:noFill/>
              <a:miter lim="800000"/>
              <a:headEnd/>
              <a:tailEnd/>
            </a:ln>
          </p:spPr>
          <p:txBody>
            <a:bodyPr wrap="none" lIns="91430" tIns="45716" rIns="91430" bIns="45716">
              <a:spAutoFit/>
            </a:bodyPr>
            <a:lstStyle/>
            <a:p>
              <a:r>
                <a:rPr lang="en-US" sz="1700" dirty="0"/>
                <a:t>3000-3FFF</a:t>
              </a:r>
            </a:p>
          </p:txBody>
        </p:sp>
        <p:sp>
          <p:nvSpPr>
            <p:cNvPr id="4138" name="Text Box 48"/>
            <p:cNvSpPr txBox="1">
              <a:spLocks noChangeArrowheads="1"/>
            </p:cNvSpPr>
            <p:nvPr/>
          </p:nvSpPr>
          <p:spPr bwMode="auto">
            <a:xfrm>
              <a:off x="555867" y="5684838"/>
              <a:ext cx="1313160" cy="353935"/>
            </a:xfrm>
            <a:prstGeom prst="rect">
              <a:avLst/>
            </a:prstGeom>
            <a:noFill/>
            <a:ln w="9525">
              <a:noFill/>
              <a:miter lim="800000"/>
              <a:headEnd/>
              <a:tailEnd/>
            </a:ln>
          </p:spPr>
          <p:txBody>
            <a:bodyPr wrap="none" lIns="91430" tIns="45716" rIns="91430" bIns="45716">
              <a:spAutoFit/>
            </a:bodyPr>
            <a:lstStyle/>
            <a:p>
              <a:r>
                <a:rPr lang="en-US" sz="1700" dirty="0"/>
                <a:t>E000-EFFF</a:t>
              </a:r>
            </a:p>
          </p:txBody>
        </p:sp>
        <p:sp>
          <p:nvSpPr>
            <p:cNvPr id="4139" name="Text Box 49"/>
            <p:cNvSpPr txBox="1">
              <a:spLocks noChangeArrowheads="1"/>
            </p:cNvSpPr>
            <p:nvPr/>
          </p:nvSpPr>
          <p:spPr bwMode="auto">
            <a:xfrm>
              <a:off x="558436" y="3170238"/>
              <a:ext cx="1265070" cy="353935"/>
            </a:xfrm>
            <a:prstGeom prst="rect">
              <a:avLst/>
            </a:prstGeom>
            <a:noFill/>
            <a:ln w="9525">
              <a:noFill/>
              <a:miter lim="800000"/>
              <a:headEnd/>
              <a:tailEnd/>
            </a:ln>
          </p:spPr>
          <p:txBody>
            <a:bodyPr wrap="none" lIns="91430" tIns="45716" rIns="91430" bIns="45716">
              <a:spAutoFit/>
            </a:bodyPr>
            <a:lstStyle/>
            <a:p>
              <a:r>
                <a:rPr lang="en-US" sz="1700" dirty="0"/>
                <a:t>4000-4FFF</a:t>
              </a:r>
            </a:p>
          </p:txBody>
        </p:sp>
        <p:sp>
          <p:nvSpPr>
            <p:cNvPr id="4140" name="Text Box 50"/>
            <p:cNvSpPr txBox="1">
              <a:spLocks noChangeArrowheads="1"/>
            </p:cNvSpPr>
            <p:nvPr/>
          </p:nvSpPr>
          <p:spPr bwMode="auto">
            <a:xfrm>
              <a:off x="522752" y="5227638"/>
              <a:ext cx="1335602" cy="353935"/>
            </a:xfrm>
            <a:prstGeom prst="rect">
              <a:avLst/>
            </a:prstGeom>
            <a:noFill/>
            <a:ln w="9525">
              <a:noFill/>
              <a:miter lim="800000"/>
              <a:headEnd/>
              <a:tailEnd/>
            </a:ln>
          </p:spPr>
          <p:txBody>
            <a:bodyPr wrap="none" lIns="91430" tIns="45716" rIns="91430" bIns="45716">
              <a:spAutoFit/>
            </a:bodyPr>
            <a:lstStyle/>
            <a:p>
              <a:r>
                <a:rPr lang="en-US" sz="1700" dirty="0"/>
                <a:t>D000-DFFF</a:t>
              </a:r>
            </a:p>
          </p:txBody>
        </p:sp>
        <p:sp>
          <p:nvSpPr>
            <p:cNvPr id="4141" name="Text Box 51"/>
            <p:cNvSpPr txBox="1">
              <a:spLocks noChangeArrowheads="1"/>
            </p:cNvSpPr>
            <p:nvPr/>
          </p:nvSpPr>
          <p:spPr bwMode="auto">
            <a:xfrm>
              <a:off x="558837" y="6142038"/>
              <a:ext cx="1287512" cy="353935"/>
            </a:xfrm>
            <a:prstGeom prst="rect">
              <a:avLst/>
            </a:prstGeom>
            <a:noFill/>
            <a:ln w="9525">
              <a:noFill/>
              <a:miter lim="800000"/>
              <a:headEnd/>
              <a:tailEnd/>
            </a:ln>
          </p:spPr>
          <p:txBody>
            <a:bodyPr wrap="none" lIns="91430" tIns="45716" rIns="91430" bIns="45716">
              <a:spAutoFit/>
            </a:bodyPr>
            <a:lstStyle/>
            <a:p>
              <a:r>
                <a:rPr lang="en-US" sz="1700" dirty="0"/>
                <a:t>F000-FFFF</a:t>
              </a:r>
            </a:p>
          </p:txBody>
        </p:sp>
      </p:grpSp>
      <p:sp>
        <p:nvSpPr>
          <p:cNvPr id="4" name="Oval 3"/>
          <p:cNvSpPr/>
          <p:nvPr/>
        </p:nvSpPr>
        <p:spPr bwMode="auto">
          <a:xfrm>
            <a:off x="3059112" y="4247856"/>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7" name="Oval 66"/>
          <p:cNvSpPr/>
          <p:nvPr/>
        </p:nvSpPr>
        <p:spPr bwMode="auto">
          <a:xfrm>
            <a:off x="3059112" y="4607734"/>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8" name="Oval 67"/>
          <p:cNvSpPr/>
          <p:nvPr/>
        </p:nvSpPr>
        <p:spPr bwMode="auto">
          <a:xfrm>
            <a:off x="3078374" y="4935969"/>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3" name="8-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11926" y="357377"/>
            <a:ext cx="609600" cy="609600"/>
          </a:xfrm>
          <a:prstGeom prst="rect">
            <a:avLst/>
          </a:prstGeom>
        </p:spPr>
      </p:pic>
    </p:spTree>
    <p:extLst>
      <p:ext uri="{BB962C8B-B14F-4D97-AF65-F5344CB8AC3E}">
        <p14:creationId xmlns:p14="http://schemas.microsoft.com/office/powerpoint/2010/main" val="12091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406650" y="2451100"/>
            <a:ext cx="10080625" cy="369324"/>
          </a:xfrm>
          <a:prstGeom prst="rect">
            <a:avLst/>
          </a:prstGeom>
          <a:noFill/>
          <a:ln w="9525">
            <a:noFill/>
            <a:miter lim="800000"/>
            <a:headEnd/>
            <a:tailEnd/>
          </a:ln>
        </p:spPr>
        <p:txBody>
          <a:bodyPr lIns="91430" tIns="45716" rIns="91430" bIns="45716">
            <a:spAutoFit/>
          </a:bodyPr>
          <a:lstStyle/>
          <a:p>
            <a:endParaRPr lang="en-US"/>
          </a:p>
        </p:txBody>
      </p:sp>
      <p:grpSp>
        <p:nvGrpSpPr>
          <p:cNvPr id="2" name="Group 1"/>
          <p:cNvGrpSpPr/>
          <p:nvPr/>
        </p:nvGrpSpPr>
        <p:grpSpPr>
          <a:xfrm>
            <a:off x="468312" y="960437"/>
            <a:ext cx="8991600" cy="5943600"/>
            <a:chOff x="522752" y="655638"/>
            <a:chExt cx="9060530" cy="5867401"/>
          </a:xfrm>
        </p:grpSpPr>
        <p:sp>
          <p:nvSpPr>
            <p:cNvPr id="4099" name="Rectangle 9"/>
            <p:cNvSpPr>
              <a:spLocks noChangeArrowheads="1"/>
            </p:cNvSpPr>
            <p:nvPr/>
          </p:nvSpPr>
          <p:spPr bwMode="auto">
            <a:xfrm>
              <a:off x="1916113" y="126523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00" name="Text Box 10"/>
            <p:cNvSpPr txBox="1">
              <a:spLocks noChangeArrowheads="1"/>
            </p:cNvSpPr>
            <p:nvPr/>
          </p:nvSpPr>
          <p:spPr bwMode="auto">
            <a:xfrm>
              <a:off x="2713043" y="1341438"/>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01" name="Rectangle 11"/>
            <p:cNvSpPr>
              <a:spLocks noChangeArrowheads="1"/>
            </p:cNvSpPr>
            <p:nvPr/>
          </p:nvSpPr>
          <p:spPr bwMode="auto">
            <a:xfrm>
              <a:off x="1916113" y="1722437"/>
              <a:ext cx="2514600" cy="457201"/>
            </a:xfrm>
            <a:prstGeom prst="rect">
              <a:avLst/>
            </a:prstGeom>
            <a:solidFill>
              <a:srgbClr val="FFFF00"/>
            </a:solidFill>
            <a:ln w="9525">
              <a:solidFill>
                <a:schemeClr val="tx1"/>
              </a:solidFill>
              <a:miter lim="800000"/>
              <a:headEnd/>
              <a:tailEnd/>
            </a:ln>
          </p:spPr>
          <p:txBody>
            <a:bodyPr wrap="none" lIns="91430" tIns="45716" rIns="91430" bIns="45716" anchor="ctr"/>
            <a:lstStyle/>
            <a:p>
              <a:endParaRPr lang="en-US"/>
            </a:p>
          </p:txBody>
        </p:sp>
        <p:sp>
          <p:nvSpPr>
            <p:cNvPr id="4102" name="Text Box 12"/>
            <p:cNvSpPr txBox="1">
              <a:spLocks noChangeArrowheads="1"/>
            </p:cNvSpPr>
            <p:nvPr/>
          </p:nvSpPr>
          <p:spPr bwMode="auto">
            <a:xfrm>
              <a:off x="2713043" y="1798638"/>
              <a:ext cx="878747" cy="353935"/>
            </a:xfrm>
            <a:prstGeom prst="rect">
              <a:avLst/>
            </a:prstGeom>
            <a:noFill/>
            <a:ln w="9525">
              <a:noFill/>
              <a:miter lim="800000"/>
              <a:headEnd/>
              <a:tailEnd/>
            </a:ln>
          </p:spPr>
          <p:txBody>
            <a:bodyPr wrap="none" lIns="91430" tIns="45716" rIns="91430" bIns="45716">
              <a:spAutoFit/>
            </a:bodyPr>
            <a:lstStyle/>
            <a:p>
              <a:r>
                <a:rPr lang="en-US" sz="1700" dirty="0"/>
                <a:t>Page 1</a:t>
              </a:r>
            </a:p>
          </p:txBody>
        </p:sp>
        <p:sp>
          <p:nvSpPr>
            <p:cNvPr id="4103" name="Rectangle 13"/>
            <p:cNvSpPr>
              <a:spLocks noChangeArrowheads="1"/>
            </p:cNvSpPr>
            <p:nvPr/>
          </p:nvSpPr>
          <p:spPr bwMode="auto">
            <a:xfrm>
              <a:off x="1916113" y="2179638"/>
              <a:ext cx="2514600" cy="457201"/>
            </a:xfrm>
            <a:prstGeom prst="rect">
              <a:avLst/>
            </a:prstGeom>
            <a:solidFill>
              <a:schemeClr val="accent5">
                <a:lumMod val="60000"/>
                <a:lumOff val="40000"/>
              </a:schemeClr>
            </a:solidFill>
            <a:ln w="9525">
              <a:solidFill>
                <a:schemeClr val="tx1"/>
              </a:solidFill>
              <a:miter lim="800000"/>
              <a:headEnd/>
              <a:tailEnd/>
            </a:ln>
          </p:spPr>
          <p:txBody>
            <a:bodyPr wrap="none" lIns="91430" tIns="45716" rIns="91430" bIns="45716" anchor="ctr"/>
            <a:lstStyle/>
            <a:p>
              <a:endParaRPr lang="en-US"/>
            </a:p>
          </p:txBody>
        </p:sp>
        <p:sp>
          <p:nvSpPr>
            <p:cNvPr id="4104" name="Text Box 14"/>
            <p:cNvSpPr txBox="1">
              <a:spLocks noChangeArrowheads="1"/>
            </p:cNvSpPr>
            <p:nvPr/>
          </p:nvSpPr>
          <p:spPr bwMode="auto">
            <a:xfrm>
              <a:off x="2713043" y="2255838"/>
              <a:ext cx="878747" cy="353935"/>
            </a:xfrm>
            <a:prstGeom prst="rect">
              <a:avLst/>
            </a:prstGeom>
            <a:noFill/>
            <a:ln w="9525">
              <a:noFill/>
              <a:miter lim="800000"/>
              <a:headEnd/>
              <a:tailEnd/>
            </a:ln>
          </p:spPr>
          <p:txBody>
            <a:bodyPr wrap="none" lIns="91430" tIns="45716" rIns="91430" bIns="45716">
              <a:spAutoFit/>
            </a:bodyPr>
            <a:lstStyle/>
            <a:p>
              <a:r>
                <a:rPr lang="en-US" sz="1700" dirty="0"/>
                <a:t>Page 2</a:t>
              </a:r>
            </a:p>
          </p:txBody>
        </p:sp>
        <p:sp>
          <p:nvSpPr>
            <p:cNvPr id="4105" name="Rectangle 15"/>
            <p:cNvSpPr>
              <a:spLocks noChangeArrowheads="1"/>
            </p:cNvSpPr>
            <p:nvPr/>
          </p:nvSpPr>
          <p:spPr bwMode="auto">
            <a:xfrm>
              <a:off x="1916113" y="2636837"/>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06" name="Text Box 16"/>
            <p:cNvSpPr txBox="1">
              <a:spLocks noChangeArrowheads="1"/>
            </p:cNvSpPr>
            <p:nvPr/>
          </p:nvSpPr>
          <p:spPr bwMode="auto">
            <a:xfrm>
              <a:off x="2713043" y="2713038"/>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07" name="Rectangle 17"/>
            <p:cNvSpPr>
              <a:spLocks noChangeArrowheads="1"/>
            </p:cNvSpPr>
            <p:nvPr/>
          </p:nvSpPr>
          <p:spPr bwMode="auto">
            <a:xfrm>
              <a:off x="1916113" y="3094038"/>
              <a:ext cx="2514600" cy="457201"/>
            </a:xfrm>
            <a:prstGeom prst="rect">
              <a:avLst/>
            </a:prstGeom>
            <a:solidFill>
              <a:schemeClr val="accent6">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08" name="Text Box 18"/>
            <p:cNvSpPr txBox="1">
              <a:spLocks noChangeArrowheads="1"/>
            </p:cNvSpPr>
            <p:nvPr/>
          </p:nvSpPr>
          <p:spPr bwMode="auto">
            <a:xfrm>
              <a:off x="2713043" y="3165988"/>
              <a:ext cx="878747" cy="353935"/>
            </a:xfrm>
            <a:prstGeom prst="rect">
              <a:avLst/>
            </a:prstGeom>
            <a:noFill/>
            <a:ln w="9525">
              <a:noFill/>
              <a:miter lim="800000"/>
              <a:headEnd/>
              <a:tailEnd/>
            </a:ln>
          </p:spPr>
          <p:txBody>
            <a:bodyPr wrap="none" lIns="91430" tIns="45716" rIns="91430" bIns="45716">
              <a:spAutoFit/>
            </a:bodyPr>
            <a:lstStyle/>
            <a:p>
              <a:r>
                <a:rPr lang="en-US" sz="1700" dirty="0"/>
                <a:t>Page 4</a:t>
              </a:r>
            </a:p>
          </p:txBody>
        </p:sp>
        <p:sp>
          <p:nvSpPr>
            <p:cNvPr id="4109" name="Rectangle 19"/>
            <p:cNvSpPr>
              <a:spLocks noChangeArrowheads="1"/>
            </p:cNvSpPr>
            <p:nvPr/>
          </p:nvSpPr>
          <p:spPr bwMode="auto">
            <a:xfrm>
              <a:off x="1916113" y="5151438"/>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10" name="Text Box 20"/>
            <p:cNvSpPr txBox="1">
              <a:spLocks noChangeArrowheads="1"/>
            </p:cNvSpPr>
            <p:nvPr/>
          </p:nvSpPr>
          <p:spPr bwMode="auto">
            <a:xfrm>
              <a:off x="2613564" y="5175250"/>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11" name="Rectangle 21"/>
            <p:cNvSpPr>
              <a:spLocks noChangeArrowheads="1"/>
            </p:cNvSpPr>
            <p:nvPr/>
          </p:nvSpPr>
          <p:spPr bwMode="auto">
            <a:xfrm>
              <a:off x="1916113" y="5608637"/>
              <a:ext cx="2514600" cy="457201"/>
            </a:xfrm>
            <a:prstGeom prst="rect">
              <a:avLst/>
            </a:prstGeom>
            <a:solidFill>
              <a:schemeClr val="accent1">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2" name="Text Box 22"/>
            <p:cNvSpPr txBox="1">
              <a:spLocks noChangeArrowheads="1"/>
            </p:cNvSpPr>
            <p:nvPr/>
          </p:nvSpPr>
          <p:spPr bwMode="auto">
            <a:xfrm>
              <a:off x="2613564" y="5708650"/>
              <a:ext cx="1000575" cy="353935"/>
            </a:xfrm>
            <a:prstGeom prst="rect">
              <a:avLst/>
            </a:prstGeom>
            <a:noFill/>
            <a:ln w="9525">
              <a:noFill/>
              <a:miter lim="800000"/>
              <a:headEnd/>
              <a:tailEnd/>
            </a:ln>
          </p:spPr>
          <p:txBody>
            <a:bodyPr wrap="none" lIns="91430" tIns="45716" rIns="91430" bIns="45716">
              <a:spAutoFit/>
            </a:bodyPr>
            <a:lstStyle/>
            <a:p>
              <a:r>
                <a:rPr lang="en-US" sz="1700" dirty="0"/>
                <a:t>Page 14</a:t>
              </a:r>
            </a:p>
          </p:txBody>
        </p:sp>
        <p:sp>
          <p:nvSpPr>
            <p:cNvPr id="4113" name="Rectangle 23"/>
            <p:cNvSpPr>
              <a:spLocks noChangeArrowheads="1"/>
            </p:cNvSpPr>
            <p:nvPr/>
          </p:nvSpPr>
          <p:spPr bwMode="auto">
            <a:xfrm>
              <a:off x="1916113" y="6065838"/>
              <a:ext cx="2514600" cy="457201"/>
            </a:xfrm>
            <a:prstGeom prst="rect">
              <a:avLst/>
            </a:prstGeom>
            <a:solidFill>
              <a:schemeClr val="bg2">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4" name="Text Box 24"/>
            <p:cNvSpPr txBox="1">
              <a:spLocks noChangeArrowheads="1"/>
            </p:cNvSpPr>
            <p:nvPr/>
          </p:nvSpPr>
          <p:spPr bwMode="auto">
            <a:xfrm>
              <a:off x="2613564" y="6165850"/>
              <a:ext cx="1000575" cy="353935"/>
            </a:xfrm>
            <a:prstGeom prst="rect">
              <a:avLst/>
            </a:prstGeom>
            <a:noFill/>
            <a:ln w="9525">
              <a:noFill/>
              <a:miter lim="800000"/>
              <a:headEnd/>
              <a:tailEnd/>
            </a:ln>
          </p:spPr>
          <p:txBody>
            <a:bodyPr wrap="none" lIns="91430" tIns="45716" rIns="91430" bIns="45716">
              <a:spAutoFit/>
            </a:bodyPr>
            <a:lstStyle/>
            <a:p>
              <a:r>
                <a:rPr lang="en-US" sz="1700" dirty="0"/>
                <a:t>Page 15</a:t>
              </a:r>
            </a:p>
          </p:txBody>
        </p:sp>
        <p:sp>
          <p:nvSpPr>
            <p:cNvPr id="4115" name="Rectangle 25"/>
            <p:cNvSpPr>
              <a:spLocks noChangeArrowheads="1"/>
            </p:cNvSpPr>
            <p:nvPr/>
          </p:nvSpPr>
          <p:spPr bwMode="auto">
            <a:xfrm>
              <a:off x="5915025" y="16986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6" name="Text Box 26"/>
            <p:cNvSpPr txBox="1">
              <a:spLocks noChangeArrowheads="1"/>
            </p:cNvSpPr>
            <p:nvPr/>
          </p:nvSpPr>
          <p:spPr bwMode="auto">
            <a:xfrm>
              <a:off x="8658049" y="1722439"/>
              <a:ext cx="925233" cy="353935"/>
            </a:xfrm>
            <a:prstGeom prst="rect">
              <a:avLst/>
            </a:prstGeom>
            <a:noFill/>
            <a:ln w="9525">
              <a:noFill/>
              <a:miter lim="800000"/>
              <a:headEnd/>
              <a:tailEnd/>
            </a:ln>
          </p:spPr>
          <p:txBody>
            <a:bodyPr wrap="none" lIns="91430" tIns="45716" rIns="91430" bIns="45716">
              <a:spAutoFit/>
            </a:bodyPr>
            <a:lstStyle/>
            <a:p>
              <a:r>
                <a:rPr lang="en-US" sz="1700" dirty="0"/>
                <a:t>frame 0</a:t>
              </a:r>
            </a:p>
          </p:txBody>
        </p:sp>
        <p:sp>
          <p:nvSpPr>
            <p:cNvPr id="4117" name="Rectangle 27"/>
            <p:cNvSpPr>
              <a:spLocks noChangeArrowheads="1"/>
            </p:cNvSpPr>
            <p:nvPr/>
          </p:nvSpPr>
          <p:spPr bwMode="auto">
            <a:xfrm>
              <a:off x="5915025" y="21558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8" name="Rectangle 28"/>
            <p:cNvSpPr>
              <a:spLocks noChangeArrowheads="1"/>
            </p:cNvSpPr>
            <p:nvPr/>
          </p:nvSpPr>
          <p:spPr bwMode="auto">
            <a:xfrm>
              <a:off x="5915025" y="26130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9" name="Rectangle 29"/>
            <p:cNvSpPr>
              <a:spLocks noChangeArrowheads="1"/>
            </p:cNvSpPr>
            <p:nvPr/>
          </p:nvSpPr>
          <p:spPr bwMode="auto">
            <a:xfrm>
              <a:off x="5915025" y="30702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0" name="Rectangle 30"/>
            <p:cNvSpPr>
              <a:spLocks noChangeArrowheads="1"/>
            </p:cNvSpPr>
            <p:nvPr/>
          </p:nvSpPr>
          <p:spPr bwMode="auto">
            <a:xfrm>
              <a:off x="5915025" y="35274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1" name="Rectangle 31"/>
            <p:cNvSpPr>
              <a:spLocks noChangeArrowheads="1"/>
            </p:cNvSpPr>
            <p:nvPr/>
          </p:nvSpPr>
          <p:spPr bwMode="auto">
            <a:xfrm>
              <a:off x="5915025" y="39846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2" name="Rectangle 32"/>
            <p:cNvSpPr>
              <a:spLocks noChangeArrowheads="1"/>
            </p:cNvSpPr>
            <p:nvPr/>
          </p:nvSpPr>
          <p:spPr bwMode="auto">
            <a:xfrm>
              <a:off x="5915025" y="44418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3" name="Rectangle 33"/>
            <p:cNvSpPr>
              <a:spLocks noChangeArrowheads="1"/>
            </p:cNvSpPr>
            <p:nvPr/>
          </p:nvSpPr>
          <p:spPr bwMode="auto">
            <a:xfrm>
              <a:off x="5915025" y="48990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4" name="Rectangle 34"/>
            <p:cNvSpPr>
              <a:spLocks noChangeArrowheads="1"/>
            </p:cNvSpPr>
            <p:nvPr/>
          </p:nvSpPr>
          <p:spPr bwMode="auto">
            <a:xfrm>
              <a:off x="1916113" y="3551238"/>
              <a:ext cx="2514600" cy="1600200"/>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5" name="Text Box 35"/>
            <p:cNvSpPr txBox="1">
              <a:spLocks noChangeArrowheads="1"/>
            </p:cNvSpPr>
            <p:nvPr/>
          </p:nvSpPr>
          <p:spPr bwMode="auto">
            <a:xfrm>
              <a:off x="8658049" y="2179638"/>
              <a:ext cx="925233" cy="353935"/>
            </a:xfrm>
            <a:prstGeom prst="rect">
              <a:avLst/>
            </a:prstGeom>
            <a:noFill/>
            <a:ln w="9525">
              <a:noFill/>
              <a:miter lim="800000"/>
              <a:headEnd/>
              <a:tailEnd/>
            </a:ln>
          </p:spPr>
          <p:txBody>
            <a:bodyPr wrap="none" lIns="91430" tIns="45716" rIns="91430" bIns="45716">
              <a:spAutoFit/>
            </a:bodyPr>
            <a:lstStyle/>
            <a:p>
              <a:r>
                <a:rPr lang="en-US" sz="1700" dirty="0"/>
                <a:t>frame 1</a:t>
              </a:r>
            </a:p>
          </p:txBody>
        </p:sp>
        <p:sp>
          <p:nvSpPr>
            <p:cNvPr id="4126" name="Text Box 36"/>
            <p:cNvSpPr txBox="1">
              <a:spLocks noChangeArrowheads="1"/>
            </p:cNvSpPr>
            <p:nvPr/>
          </p:nvSpPr>
          <p:spPr bwMode="auto">
            <a:xfrm>
              <a:off x="8658049" y="2636838"/>
              <a:ext cx="925233" cy="353935"/>
            </a:xfrm>
            <a:prstGeom prst="rect">
              <a:avLst/>
            </a:prstGeom>
            <a:noFill/>
            <a:ln w="9525">
              <a:noFill/>
              <a:miter lim="800000"/>
              <a:headEnd/>
              <a:tailEnd/>
            </a:ln>
          </p:spPr>
          <p:txBody>
            <a:bodyPr wrap="none" lIns="91430" tIns="45716" rIns="91430" bIns="45716">
              <a:spAutoFit/>
            </a:bodyPr>
            <a:lstStyle/>
            <a:p>
              <a:r>
                <a:rPr lang="en-US" sz="1700" dirty="0"/>
                <a:t>frame 2</a:t>
              </a:r>
            </a:p>
          </p:txBody>
        </p:sp>
        <p:sp>
          <p:nvSpPr>
            <p:cNvPr id="4127" name="Text Box 37"/>
            <p:cNvSpPr txBox="1">
              <a:spLocks noChangeArrowheads="1"/>
            </p:cNvSpPr>
            <p:nvPr/>
          </p:nvSpPr>
          <p:spPr bwMode="auto">
            <a:xfrm>
              <a:off x="8658049" y="3094038"/>
              <a:ext cx="925233" cy="353935"/>
            </a:xfrm>
            <a:prstGeom prst="rect">
              <a:avLst/>
            </a:prstGeom>
            <a:noFill/>
            <a:ln w="9525">
              <a:noFill/>
              <a:miter lim="800000"/>
              <a:headEnd/>
              <a:tailEnd/>
            </a:ln>
          </p:spPr>
          <p:txBody>
            <a:bodyPr wrap="none" lIns="91430" tIns="45716" rIns="91430" bIns="45716">
              <a:spAutoFit/>
            </a:bodyPr>
            <a:lstStyle/>
            <a:p>
              <a:r>
                <a:rPr lang="en-US" sz="1700" dirty="0"/>
                <a:t>frame 3</a:t>
              </a:r>
            </a:p>
          </p:txBody>
        </p:sp>
        <p:sp>
          <p:nvSpPr>
            <p:cNvPr id="4128" name="Text Box 38"/>
            <p:cNvSpPr txBox="1">
              <a:spLocks noChangeArrowheads="1"/>
            </p:cNvSpPr>
            <p:nvPr/>
          </p:nvSpPr>
          <p:spPr bwMode="auto">
            <a:xfrm>
              <a:off x="8658049" y="3521325"/>
              <a:ext cx="925233" cy="353935"/>
            </a:xfrm>
            <a:prstGeom prst="rect">
              <a:avLst/>
            </a:prstGeom>
            <a:noFill/>
            <a:ln w="9525">
              <a:noFill/>
              <a:miter lim="800000"/>
              <a:headEnd/>
              <a:tailEnd/>
            </a:ln>
          </p:spPr>
          <p:txBody>
            <a:bodyPr wrap="none" lIns="91430" tIns="45716" rIns="91430" bIns="45716">
              <a:spAutoFit/>
            </a:bodyPr>
            <a:lstStyle/>
            <a:p>
              <a:r>
                <a:rPr lang="en-US" sz="1700" dirty="0"/>
                <a:t>frame 4</a:t>
              </a:r>
            </a:p>
          </p:txBody>
        </p:sp>
        <p:sp>
          <p:nvSpPr>
            <p:cNvPr id="4129" name="Text Box 39"/>
            <p:cNvSpPr txBox="1">
              <a:spLocks noChangeArrowheads="1"/>
            </p:cNvSpPr>
            <p:nvPr/>
          </p:nvSpPr>
          <p:spPr bwMode="auto">
            <a:xfrm>
              <a:off x="8658049" y="4020153"/>
              <a:ext cx="925233" cy="353935"/>
            </a:xfrm>
            <a:prstGeom prst="rect">
              <a:avLst/>
            </a:prstGeom>
            <a:noFill/>
            <a:ln w="9525">
              <a:noFill/>
              <a:miter lim="800000"/>
              <a:headEnd/>
              <a:tailEnd/>
            </a:ln>
          </p:spPr>
          <p:txBody>
            <a:bodyPr wrap="none" lIns="91430" tIns="45716" rIns="91430" bIns="45716">
              <a:spAutoFit/>
            </a:bodyPr>
            <a:lstStyle/>
            <a:p>
              <a:r>
                <a:rPr lang="en-US" sz="1700" dirty="0"/>
                <a:t>frame 5</a:t>
              </a:r>
            </a:p>
          </p:txBody>
        </p:sp>
        <p:sp>
          <p:nvSpPr>
            <p:cNvPr id="4130" name="Text Box 40"/>
            <p:cNvSpPr txBox="1">
              <a:spLocks noChangeArrowheads="1"/>
            </p:cNvSpPr>
            <p:nvPr/>
          </p:nvSpPr>
          <p:spPr bwMode="auto">
            <a:xfrm>
              <a:off x="8658048" y="4493217"/>
              <a:ext cx="925233" cy="353935"/>
            </a:xfrm>
            <a:prstGeom prst="rect">
              <a:avLst/>
            </a:prstGeom>
            <a:noFill/>
            <a:ln w="9525">
              <a:noFill/>
              <a:miter lim="800000"/>
              <a:headEnd/>
              <a:tailEnd/>
            </a:ln>
          </p:spPr>
          <p:txBody>
            <a:bodyPr wrap="none" lIns="91430" tIns="45716" rIns="91430" bIns="45716">
              <a:spAutoFit/>
            </a:bodyPr>
            <a:lstStyle/>
            <a:p>
              <a:r>
                <a:rPr lang="en-US" sz="1700" dirty="0"/>
                <a:t>frame 6</a:t>
              </a:r>
            </a:p>
          </p:txBody>
        </p:sp>
        <p:sp>
          <p:nvSpPr>
            <p:cNvPr id="4131" name="Text Box 41"/>
            <p:cNvSpPr txBox="1">
              <a:spLocks noChangeArrowheads="1"/>
            </p:cNvSpPr>
            <p:nvPr/>
          </p:nvSpPr>
          <p:spPr bwMode="auto">
            <a:xfrm>
              <a:off x="8658048" y="5023769"/>
              <a:ext cx="925233" cy="353935"/>
            </a:xfrm>
            <a:prstGeom prst="rect">
              <a:avLst/>
            </a:prstGeom>
            <a:noFill/>
            <a:ln w="9525">
              <a:noFill/>
              <a:miter lim="800000"/>
              <a:headEnd/>
              <a:tailEnd/>
            </a:ln>
          </p:spPr>
          <p:txBody>
            <a:bodyPr wrap="none" lIns="91430" tIns="45716" rIns="91430" bIns="45716">
              <a:spAutoFit/>
            </a:bodyPr>
            <a:lstStyle/>
            <a:p>
              <a:r>
                <a:rPr lang="en-US" sz="1700" dirty="0"/>
                <a:t>frame 7</a:t>
              </a:r>
            </a:p>
          </p:txBody>
        </p:sp>
        <p:sp>
          <p:nvSpPr>
            <p:cNvPr id="4132" name="Text Box 42"/>
            <p:cNvSpPr txBox="1">
              <a:spLocks noChangeArrowheads="1"/>
            </p:cNvSpPr>
            <p:nvPr/>
          </p:nvSpPr>
          <p:spPr bwMode="auto">
            <a:xfrm>
              <a:off x="2039496" y="655638"/>
              <a:ext cx="2450394"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Virtual Address Space</a:t>
              </a:r>
            </a:p>
          </p:txBody>
        </p:sp>
        <p:sp>
          <p:nvSpPr>
            <p:cNvPr id="4133" name="Text Box 43"/>
            <p:cNvSpPr txBox="1">
              <a:spLocks noChangeArrowheads="1"/>
            </p:cNvSpPr>
            <p:nvPr/>
          </p:nvSpPr>
          <p:spPr bwMode="auto">
            <a:xfrm>
              <a:off x="6195208" y="1036639"/>
              <a:ext cx="1941537"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Physical Memory</a:t>
              </a:r>
            </a:p>
          </p:txBody>
        </p:sp>
        <p:sp>
          <p:nvSpPr>
            <p:cNvPr id="4134" name="Text Box 44"/>
            <p:cNvSpPr txBox="1">
              <a:spLocks noChangeArrowheads="1"/>
            </p:cNvSpPr>
            <p:nvPr/>
          </p:nvSpPr>
          <p:spPr bwMode="auto">
            <a:xfrm>
              <a:off x="584748" y="1320596"/>
              <a:ext cx="1265070" cy="353935"/>
            </a:xfrm>
            <a:prstGeom prst="rect">
              <a:avLst/>
            </a:prstGeom>
            <a:noFill/>
            <a:ln w="9525">
              <a:noFill/>
              <a:miter lim="800000"/>
              <a:headEnd/>
              <a:tailEnd/>
            </a:ln>
          </p:spPr>
          <p:txBody>
            <a:bodyPr wrap="none" lIns="91430" tIns="45716" rIns="91430" bIns="45716">
              <a:spAutoFit/>
            </a:bodyPr>
            <a:lstStyle/>
            <a:p>
              <a:r>
                <a:rPr lang="en-US" sz="1700" dirty="0"/>
                <a:t>0000-0FFF</a:t>
              </a:r>
            </a:p>
          </p:txBody>
        </p:sp>
        <p:sp>
          <p:nvSpPr>
            <p:cNvPr id="4135" name="Text Box 45"/>
            <p:cNvSpPr txBox="1">
              <a:spLocks noChangeArrowheads="1"/>
            </p:cNvSpPr>
            <p:nvPr/>
          </p:nvSpPr>
          <p:spPr bwMode="auto">
            <a:xfrm>
              <a:off x="573639" y="1764303"/>
              <a:ext cx="1265070" cy="353935"/>
            </a:xfrm>
            <a:prstGeom prst="rect">
              <a:avLst/>
            </a:prstGeom>
            <a:noFill/>
            <a:ln w="9525">
              <a:noFill/>
              <a:miter lim="800000"/>
              <a:headEnd/>
              <a:tailEnd/>
            </a:ln>
          </p:spPr>
          <p:txBody>
            <a:bodyPr wrap="none" lIns="91430" tIns="45716" rIns="91430" bIns="45716">
              <a:spAutoFit/>
            </a:bodyPr>
            <a:lstStyle/>
            <a:p>
              <a:r>
                <a:rPr lang="en-US" sz="1700" dirty="0"/>
                <a:t>1000-1FFF</a:t>
              </a:r>
            </a:p>
          </p:txBody>
        </p:sp>
        <p:sp>
          <p:nvSpPr>
            <p:cNvPr id="4136" name="Text Box 46"/>
            <p:cNvSpPr txBox="1">
              <a:spLocks noChangeArrowheads="1"/>
            </p:cNvSpPr>
            <p:nvPr/>
          </p:nvSpPr>
          <p:spPr bwMode="auto">
            <a:xfrm>
              <a:off x="622092" y="2290302"/>
              <a:ext cx="1265070" cy="353935"/>
            </a:xfrm>
            <a:prstGeom prst="rect">
              <a:avLst/>
            </a:prstGeom>
            <a:noFill/>
            <a:ln w="9525">
              <a:noFill/>
              <a:miter lim="800000"/>
              <a:headEnd/>
              <a:tailEnd/>
            </a:ln>
          </p:spPr>
          <p:txBody>
            <a:bodyPr wrap="none" lIns="91430" tIns="45716" rIns="91430" bIns="45716">
              <a:spAutoFit/>
            </a:bodyPr>
            <a:lstStyle/>
            <a:p>
              <a:r>
                <a:rPr lang="en-US" sz="1700" dirty="0"/>
                <a:t>2000-2FFF</a:t>
              </a:r>
            </a:p>
          </p:txBody>
        </p:sp>
        <p:sp>
          <p:nvSpPr>
            <p:cNvPr id="4137" name="Text Box 47"/>
            <p:cNvSpPr txBox="1">
              <a:spLocks noChangeArrowheads="1"/>
            </p:cNvSpPr>
            <p:nvPr/>
          </p:nvSpPr>
          <p:spPr bwMode="auto">
            <a:xfrm>
              <a:off x="558436" y="2713038"/>
              <a:ext cx="1265070" cy="353935"/>
            </a:xfrm>
            <a:prstGeom prst="rect">
              <a:avLst/>
            </a:prstGeom>
            <a:noFill/>
            <a:ln w="9525">
              <a:noFill/>
              <a:miter lim="800000"/>
              <a:headEnd/>
              <a:tailEnd/>
            </a:ln>
          </p:spPr>
          <p:txBody>
            <a:bodyPr wrap="none" lIns="91430" tIns="45716" rIns="91430" bIns="45716">
              <a:spAutoFit/>
            </a:bodyPr>
            <a:lstStyle/>
            <a:p>
              <a:r>
                <a:rPr lang="en-US" sz="1700" dirty="0"/>
                <a:t>3000-3FFF</a:t>
              </a:r>
            </a:p>
          </p:txBody>
        </p:sp>
        <p:sp>
          <p:nvSpPr>
            <p:cNvPr id="4138" name="Text Box 48"/>
            <p:cNvSpPr txBox="1">
              <a:spLocks noChangeArrowheads="1"/>
            </p:cNvSpPr>
            <p:nvPr/>
          </p:nvSpPr>
          <p:spPr bwMode="auto">
            <a:xfrm>
              <a:off x="555867" y="5684838"/>
              <a:ext cx="1313160" cy="353935"/>
            </a:xfrm>
            <a:prstGeom prst="rect">
              <a:avLst/>
            </a:prstGeom>
            <a:noFill/>
            <a:ln w="9525">
              <a:noFill/>
              <a:miter lim="800000"/>
              <a:headEnd/>
              <a:tailEnd/>
            </a:ln>
          </p:spPr>
          <p:txBody>
            <a:bodyPr wrap="none" lIns="91430" tIns="45716" rIns="91430" bIns="45716">
              <a:spAutoFit/>
            </a:bodyPr>
            <a:lstStyle/>
            <a:p>
              <a:r>
                <a:rPr lang="en-US" sz="1700" dirty="0"/>
                <a:t>E000-EFFF</a:t>
              </a:r>
            </a:p>
          </p:txBody>
        </p:sp>
        <p:sp>
          <p:nvSpPr>
            <p:cNvPr id="4139" name="Text Box 49"/>
            <p:cNvSpPr txBox="1">
              <a:spLocks noChangeArrowheads="1"/>
            </p:cNvSpPr>
            <p:nvPr/>
          </p:nvSpPr>
          <p:spPr bwMode="auto">
            <a:xfrm>
              <a:off x="558436" y="3170238"/>
              <a:ext cx="1265070" cy="353935"/>
            </a:xfrm>
            <a:prstGeom prst="rect">
              <a:avLst/>
            </a:prstGeom>
            <a:noFill/>
            <a:ln w="9525">
              <a:noFill/>
              <a:miter lim="800000"/>
              <a:headEnd/>
              <a:tailEnd/>
            </a:ln>
          </p:spPr>
          <p:txBody>
            <a:bodyPr wrap="none" lIns="91430" tIns="45716" rIns="91430" bIns="45716">
              <a:spAutoFit/>
            </a:bodyPr>
            <a:lstStyle/>
            <a:p>
              <a:r>
                <a:rPr lang="en-US" sz="1700" dirty="0"/>
                <a:t>4000-4FFF</a:t>
              </a:r>
            </a:p>
          </p:txBody>
        </p:sp>
        <p:sp>
          <p:nvSpPr>
            <p:cNvPr id="4140" name="Text Box 50"/>
            <p:cNvSpPr txBox="1">
              <a:spLocks noChangeArrowheads="1"/>
            </p:cNvSpPr>
            <p:nvPr/>
          </p:nvSpPr>
          <p:spPr bwMode="auto">
            <a:xfrm>
              <a:off x="522752" y="5227638"/>
              <a:ext cx="1335602" cy="353935"/>
            </a:xfrm>
            <a:prstGeom prst="rect">
              <a:avLst/>
            </a:prstGeom>
            <a:noFill/>
            <a:ln w="9525">
              <a:noFill/>
              <a:miter lim="800000"/>
              <a:headEnd/>
              <a:tailEnd/>
            </a:ln>
          </p:spPr>
          <p:txBody>
            <a:bodyPr wrap="none" lIns="91430" tIns="45716" rIns="91430" bIns="45716">
              <a:spAutoFit/>
            </a:bodyPr>
            <a:lstStyle/>
            <a:p>
              <a:r>
                <a:rPr lang="en-US" sz="1700" dirty="0"/>
                <a:t>D000-DFFF</a:t>
              </a:r>
            </a:p>
          </p:txBody>
        </p:sp>
        <p:sp>
          <p:nvSpPr>
            <p:cNvPr id="4141" name="Text Box 51"/>
            <p:cNvSpPr txBox="1">
              <a:spLocks noChangeArrowheads="1"/>
            </p:cNvSpPr>
            <p:nvPr/>
          </p:nvSpPr>
          <p:spPr bwMode="auto">
            <a:xfrm>
              <a:off x="558837" y="6142038"/>
              <a:ext cx="1287512" cy="353935"/>
            </a:xfrm>
            <a:prstGeom prst="rect">
              <a:avLst/>
            </a:prstGeom>
            <a:noFill/>
            <a:ln w="9525">
              <a:noFill/>
              <a:miter lim="800000"/>
              <a:headEnd/>
              <a:tailEnd/>
            </a:ln>
          </p:spPr>
          <p:txBody>
            <a:bodyPr wrap="none" lIns="91430" tIns="45716" rIns="91430" bIns="45716">
              <a:spAutoFit/>
            </a:bodyPr>
            <a:lstStyle/>
            <a:p>
              <a:r>
                <a:rPr lang="en-US" sz="1700" dirty="0"/>
                <a:t>F000-FFFF</a:t>
              </a:r>
            </a:p>
          </p:txBody>
        </p:sp>
        <p:sp>
          <p:nvSpPr>
            <p:cNvPr id="4142" name="Rectangle 52"/>
            <p:cNvSpPr>
              <a:spLocks noChangeArrowheads="1"/>
            </p:cNvSpPr>
            <p:nvPr/>
          </p:nvSpPr>
          <p:spPr bwMode="auto">
            <a:xfrm>
              <a:off x="5908676" y="170464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43" name="Text Box 53"/>
            <p:cNvSpPr txBox="1">
              <a:spLocks noChangeArrowheads="1"/>
            </p:cNvSpPr>
            <p:nvPr/>
          </p:nvSpPr>
          <p:spPr bwMode="auto">
            <a:xfrm>
              <a:off x="6675443" y="1764303"/>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50" name="Line 60"/>
            <p:cNvSpPr>
              <a:spLocks noChangeShapeType="1"/>
            </p:cNvSpPr>
            <p:nvPr/>
          </p:nvSpPr>
          <p:spPr bwMode="auto">
            <a:xfrm>
              <a:off x="4430713" y="1417638"/>
              <a:ext cx="1524000" cy="5334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grpSp>
      <p:sp>
        <p:nvSpPr>
          <p:cNvPr id="4" name="Oval 3"/>
          <p:cNvSpPr/>
          <p:nvPr/>
        </p:nvSpPr>
        <p:spPr bwMode="auto">
          <a:xfrm>
            <a:off x="3059112" y="4247856"/>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7" name="Oval 66"/>
          <p:cNvSpPr/>
          <p:nvPr/>
        </p:nvSpPr>
        <p:spPr bwMode="auto">
          <a:xfrm>
            <a:off x="3059112" y="4607734"/>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8" name="Oval 67"/>
          <p:cNvSpPr/>
          <p:nvPr/>
        </p:nvSpPr>
        <p:spPr bwMode="auto">
          <a:xfrm>
            <a:off x="3078374" y="4935969"/>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3" name="8-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0814" y="268344"/>
            <a:ext cx="609600" cy="609600"/>
          </a:xfrm>
          <a:prstGeom prst="rect">
            <a:avLst/>
          </a:prstGeom>
        </p:spPr>
      </p:pic>
    </p:spTree>
    <p:extLst>
      <p:ext uri="{BB962C8B-B14F-4D97-AF65-F5344CB8AC3E}">
        <p14:creationId xmlns:p14="http://schemas.microsoft.com/office/powerpoint/2010/main" val="2713336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7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406650" y="2451100"/>
            <a:ext cx="10080625" cy="369324"/>
          </a:xfrm>
          <a:prstGeom prst="rect">
            <a:avLst/>
          </a:prstGeom>
          <a:noFill/>
          <a:ln w="9525">
            <a:noFill/>
            <a:miter lim="800000"/>
            <a:headEnd/>
            <a:tailEnd/>
          </a:ln>
        </p:spPr>
        <p:txBody>
          <a:bodyPr lIns="91430" tIns="45716" rIns="91430" bIns="45716">
            <a:spAutoFit/>
          </a:bodyPr>
          <a:lstStyle/>
          <a:p>
            <a:endParaRPr lang="en-US"/>
          </a:p>
        </p:txBody>
      </p:sp>
      <p:grpSp>
        <p:nvGrpSpPr>
          <p:cNvPr id="2" name="Group 1"/>
          <p:cNvGrpSpPr/>
          <p:nvPr/>
        </p:nvGrpSpPr>
        <p:grpSpPr>
          <a:xfrm>
            <a:off x="468312" y="960437"/>
            <a:ext cx="8991600" cy="5943600"/>
            <a:chOff x="522752" y="655638"/>
            <a:chExt cx="9060530" cy="5867401"/>
          </a:xfrm>
        </p:grpSpPr>
        <p:sp>
          <p:nvSpPr>
            <p:cNvPr id="4099" name="Rectangle 9"/>
            <p:cNvSpPr>
              <a:spLocks noChangeArrowheads="1"/>
            </p:cNvSpPr>
            <p:nvPr/>
          </p:nvSpPr>
          <p:spPr bwMode="auto">
            <a:xfrm>
              <a:off x="1916113" y="126523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00" name="Text Box 10"/>
            <p:cNvSpPr txBox="1">
              <a:spLocks noChangeArrowheads="1"/>
            </p:cNvSpPr>
            <p:nvPr/>
          </p:nvSpPr>
          <p:spPr bwMode="auto">
            <a:xfrm>
              <a:off x="2713043" y="1341438"/>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01" name="Rectangle 11"/>
            <p:cNvSpPr>
              <a:spLocks noChangeArrowheads="1"/>
            </p:cNvSpPr>
            <p:nvPr/>
          </p:nvSpPr>
          <p:spPr bwMode="auto">
            <a:xfrm>
              <a:off x="1916113" y="1722437"/>
              <a:ext cx="2514600" cy="457201"/>
            </a:xfrm>
            <a:prstGeom prst="rect">
              <a:avLst/>
            </a:prstGeom>
            <a:solidFill>
              <a:srgbClr val="FFFF00"/>
            </a:solidFill>
            <a:ln w="9525">
              <a:solidFill>
                <a:schemeClr val="tx1"/>
              </a:solidFill>
              <a:miter lim="800000"/>
              <a:headEnd/>
              <a:tailEnd/>
            </a:ln>
          </p:spPr>
          <p:txBody>
            <a:bodyPr wrap="none" lIns="91430" tIns="45716" rIns="91430" bIns="45716" anchor="ctr"/>
            <a:lstStyle/>
            <a:p>
              <a:endParaRPr lang="en-US"/>
            </a:p>
          </p:txBody>
        </p:sp>
        <p:sp>
          <p:nvSpPr>
            <p:cNvPr id="4102" name="Text Box 12"/>
            <p:cNvSpPr txBox="1">
              <a:spLocks noChangeArrowheads="1"/>
            </p:cNvSpPr>
            <p:nvPr/>
          </p:nvSpPr>
          <p:spPr bwMode="auto">
            <a:xfrm>
              <a:off x="2713043" y="1798638"/>
              <a:ext cx="878747" cy="353935"/>
            </a:xfrm>
            <a:prstGeom prst="rect">
              <a:avLst/>
            </a:prstGeom>
            <a:noFill/>
            <a:ln w="9525">
              <a:noFill/>
              <a:miter lim="800000"/>
              <a:headEnd/>
              <a:tailEnd/>
            </a:ln>
          </p:spPr>
          <p:txBody>
            <a:bodyPr wrap="none" lIns="91430" tIns="45716" rIns="91430" bIns="45716">
              <a:spAutoFit/>
            </a:bodyPr>
            <a:lstStyle/>
            <a:p>
              <a:r>
                <a:rPr lang="en-US" sz="1700" dirty="0"/>
                <a:t>Page 1</a:t>
              </a:r>
            </a:p>
          </p:txBody>
        </p:sp>
        <p:sp>
          <p:nvSpPr>
            <p:cNvPr id="4103" name="Rectangle 13"/>
            <p:cNvSpPr>
              <a:spLocks noChangeArrowheads="1"/>
            </p:cNvSpPr>
            <p:nvPr/>
          </p:nvSpPr>
          <p:spPr bwMode="auto">
            <a:xfrm>
              <a:off x="1916113" y="2179638"/>
              <a:ext cx="2514600" cy="457201"/>
            </a:xfrm>
            <a:prstGeom prst="rect">
              <a:avLst/>
            </a:prstGeom>
            <a:solidFill>
              <a:schemeClr val="accent5">
                <a:lumMod val="60000"/>
                <a:lumOff val="40000"/>
              </a:schemeClr>
            </a:solidFill>
            <a:ln w="9525">
              <a:solidFill>
                <a:schemeClr val="tx1"/>
              </a:solidFill>
              <a:miter lim="800000"/>
              <a:headEnd/>
              <a:tailEnd/>
            </a:ln>
          </p:spPr>
          <p:txBody>
            <a:bodyPr wrap="none" lIns="91430" tIns="45716" rIns="91430" bIns="45716" anchor="ctr"/>
            <a:lstStyle/>
            <a:p>
              <a:endParaRPr lang="en-US"/>
            </a:p>
          </p:txBody>
        </p:sp>
        <p:sp>
          <p:nvSpPr>
            <p:cNvPr id="4104" name="Text Box 14"/>
            <p:cNvSpPr txBox="1">
              <a:spLocks noChangeArrowheads="1"/>
            </p:cNvSpPr>
            <p:nvPr/>
          </p:nvSpPr>
          <p:spPr bwMode="auto">
            <a:xfrm>
              <a:off x="2713043" y="2255838"/>
              <a:ext cx="878747" cy="353935"/>
            </a:xfrm>
            <a:prstGeom prst="rect">
              <a:avLst/>
            </a:prstGeom>
            <a:noFill/>
            <a:ln w="9525">
              <a:noFill/>
              <a:miter lim="800000"/>
              <a:headEnd/>
              <a:tailEnd/>
            </a:ln>
          </p:spPr>
          <p:txBody>
            <a:bodyPr wrap="none" lIns="91430" tIns="45716" rIns="91430" bIns="45716">
              <a:spAutoFit/>
            </a:bodyPr>
            <a:lstStyle/>
            <a:p>
              <a:r>
                <a:rPr lang="en-US" sz="1700" dirty="0"/>
                <a:t>Page 2</a:t>
              </a:r>
            </a:p>
          </p:txBody>
        </p:sp>
        <p:sp>
          <p:nvSpPr>
            <p:cNvPr id="4105" name="Rectangle 15"/>
            <p:cNvSpPr>
              <a:spLocks noChangeArrowheads="1"/>
            </p:cNvSpPr>
            <p:nvPr/>
          </p:nvSpPr>
          <p:spPr bwMode="auto">
            <a:xfrm>
              <a:off x="1916113" y="2636837"/>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06" name="Text Box 16"/>
            <p:cNvSpPr txBox="1">
              <a:spLocks noChangeArrowheads="1"/>
            </p:cNvSpPr>
            <p:nvPr/>
          </p:nvSpPr>
          <p:spPr bwMode="auto">
            <a:xfrm>
              <a:off x="2713043" y="2713038"/>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07" name="Rectangle 17"/>
            <p:cNvSpPr>
              <a:spLocks noChangeArrowheads="1"/>
            </p:cNvSpPr>
            <p:nvPr/>
          </p:nvSpPr>
          <p:spPr bwMode="auto">
            <a:xfrm>
              <a:off x="1916113" y="3094038"/>
              <a:ext cx="2514600" cy="457201"/>
            </a:xfrm>
            <a:prstGeom prst="rect">
              <a:avLst/>
            </a:prstGeom>
            <a:solidFill>
              <a:schemeClr val="accent6">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08" name="Text Box 18"/>
            <p:cNvSpPr txBox="1">
              <a:spLocks noChangeArrowheads="1"/>
            </p:cNvSpPr>
            <p:nvPr/>
          </p:nvSpPr>
          <p:spPr bwMode="auto">
            <a:xfrm>
              <a:off x="2713043" y="3165988"/>
              <a:ext cx="878747" cy="353935"/>
            </a:xfrm>
            <a:prstGeom prst="rect">
              <a:avLst/>
            </a:prstGeom>
            <a:noFill/>
            <a:ln w="9525">
              <a:noFill/>
              <a:miter lim="800000"/>
              <a:headEnd/>
              <a:tailEnd/>
            </a:ln>
          </p:spPr>
          <p:txBody>
            <a:bodyPr wrap="none" lIns="91430" tIns="45716" rIns="91430" bIns="45716">
              <a:spAutoFit/>
            </a:bodyPr>
            <a:lstStyle/>
            <a:p>
              <a:r>
                <a:rPr lang="en-US" sz="1700" dirty="0"/>
                <a:t>Page 4</a:t>
              </a:r>
            </a:p>
          </p:txBody>
        </p:sp>
        <p:sp>
          <p:nvSpPr>
            <p:cNvPr id="4109" name="Rectangle 19"/>
            <p:cNvSpPr>
              <a:spLocks noChangeArrowheads="1"/>
            </p:cNvSpPr>
            <p:nvPr/>
          </p:nvSpPr>
          <p:spPr bwMode="auto">
            <a:xfrm>
              <a:off x="1916113" y="5151438"/>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10" name="Text Box 20"/>
            <p:cNvSpPr txBox="1">
              <a:spLocks noChangeArrowheads="1"/>
            </p:cNvSpPr>
            <p:nvPr/>
          </p:nvSpPr>
          <p:spPr bwMode="auto">
            <a:xfrm>
              <a:off x="2613564" y="5175250"/>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11" name="Rectangle 21"/>
            <p:cNvSpPr>
              <a:spLocks noChangeArrowheads="1"/>
            </p:cNvSpPr>
            <p:nvPr/>
          </p:nvSpPr>
          <p:spPr bwMode="auto">
            <a:xfrm>
              <a:off x="1916113" y="5608637"/>
              <a:ext cx="2514600" cy="457201"/>
            </a:xfrm>
            <a:prstGeom prst="rect">
              <a:avLst/>
            </a:prstGeom>
            <a:solidFill>
              <a:schemeClr val="accent1">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2" name="Text Box 22"/>
            <p:cNvSpPr txBox="1">
              <a:spLocks noChangeArrowheads="1"/>
            </p:cNvSpPr>
            <p:nvPr/>
          </p:nvSpPr>
          <p:spPr bwMode="auto">
            <a:xfrm>
              <a:off x="2613564" y="5708650"/>
              <a:ext cx="1000575" cy="353935"/>
            </a:xfrm>
            <a:prstGeom prst="rect">
              <a:avLst/>
            </a:prstGeom>
            <a:noFill/>
            <a:ln w="9525">
              <a:noFill/>
              <a:miter lim="800000"/>
              <a:headEnd/>
              <a:tailEnd/>
            </a:ln>
          </p:spPr>
          <p:txBody>
            <a:bodyPr wrap="none" lIns="91430" tIns="45716" rIns="91430" bIns="45716">
              <a:spAutoFit/>
            </a:bodyPr>
            <a:lstStyle/>
            <a:p>
              <a:r>
                <a:rPr lang="en-US" sz="1700" dirty="0"/>
                <a:t>Page 14</a:t>
              </a:r>
            </a:p>
          </p:txBody>
        </p:sp>
        <p:sp>
          <p:nvSpPr>
            <p:cNvPr id="4113" name="Rectangle 23"/>
            <p:cNvSpPr>
              <a:spLocks noChangeArrowheads="1"/>
            </p:cNvSpPr>
            <p:nvPr/>
          </p:nvSpPr>
          <p:spPr bwMode="auto">
            <a:xfrm>
              <a:off x="1916113" y="6065838"/>
              <a:ext cx="2514600" cy="457201"/>
            </a:xfrm>
            <a:prstGeom prst="rect">
              <a:avLst/>
            </a:prstGeom>
            <a:solidFill>
              <a:schemeClr val="bg2">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4" name="Text Box 24"/>
            <p:cNvSpPr txBox="1">
              <a:spLocks noChangeArrowheads="1"/>
            </p:cNvSpPr>
            <p:nvPr/>
          </p:nvSpPr>
          <p:spPr bwMode="auto">
            <a:xfrm>
              <a:off x="2613564" y="6165850"/>
              <a:ext cx="1000575" cy="353935"/>
            </a:xfrm>
            <a:prstGeom prst="rect">
              <a:avLst/>
            </a:prstGeom>
            <a:noFill/>
            <a:ln w="9525">
              <a:noFill/>
              <a:miter lim="800000"/>
              <a:headEnd/>
              <a:tailEnd/>
            </a:ln>
          </p:spPr>
          <p:txBody>
            <a:bodyPr wrap="none" lIns="91430" tIns="45716" rIns="91430" bIns="45716">
              <a:spAutoFit/>
            </a:bodyPr>
            <a:lstStyle/>
            <a:p>
              <a:r>
                <a:rPr lang="en-US" sz="1700" dirty="0"/>
                <a:t>Page 15</a:t>
              </a:r>
            </a:p>
          </p:txBody>
        </p:sp>
        <p:sp>
          <p:nvSpPr>
            <p:cNvPr id="4115" name="Rectangle 25"/>
            <p:cNvSpPr>
              <a:spLocks noChangeArrowheads="1"/>
            </p:cNvSpPr>
            <p:nvPr/>
          </p:nvSpPr>
          <p:spPr bwMode="auto">
            <a:xfrm>
              <a:off x="5915025" y="16986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6" name="Text Box 26"/>
            <p:cNvSpPr txBox="1">
              <a:spLocks noChangeArrowheads="1"/>
            </p:cNvSpPr>
            <p:nvPr/>
          </p:nvSpPr>
          <p:spPr bwMode="auto">
            <a:xfrm>
              <a:off x="8658049" y="1722439"/>
              <a:ext cx="925233" cy="353935"/>
            </a:xfrm>
            <a:prstGeom prst="rect">
              <a:avLst/>
            </a:prstGeom>
            <a:noFill/>
            <a:ln w="9525">
              <a:noFill/>
              <a:miter lim="800000"/>
              <a:headEnd/>
              <a:tailEnd/>
            </a:ln>
          </p:spPr>
          <p:txBody>
            <a:bodyPr wrap="none" lIns="91430" tIns="45716" rIns="91430" bIns="45716">
              <a:spAutoFit/>
            </a:bodyPr>
            <a:lstStyle/>
            <a:p>
              <a:r>
                <a:rPr lang="en-US" sz="1700" dirty="0"/>
                <a:t>frame 0</a:t>
              </a:r>
            </a:p>
          </p:txBody>
        </p:sp>
        <p:sp>
          <p:nvSpPr>
            <p:cNvPr id="4117" name="Rectangle 27"/>
            <p:cNvSpPr>
              <a:spLocks noChangeArrowheads="1"/>
            </p:cNvSpPr>
            <p:nvPr/>
          </p:nvSpPr>
          <p:spPr bwMode="auto">
            <a:xfrm>
              <a:off x="5915025" y="21558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8" name="Rectangle 28"/>
            <p:cNvSpPr>
              <a:spLocks noChangeArrowheads="1"/>
            </p:cNvSpPr>
            <p:nvPr/>
          </p:nvSpPr>
          <p:spPr bwMode="auto">
            <a:xfrm>
              <a:off x="5915025" y="26130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9" name="Rectangle 29"/>
            <p:cNvSpPr>
              <a:spLocks noChangeArrowheads="1"/>
            </p:cNvSpPr>
            <p:nvPr/>
          </p:nvSpPr>
          <p:spPr bwMode="auto">
            <a:xfrm>
              <a:off x="5915025" y="30702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0" name="Rectangle 30"/>
            <p:cNvSpPr>
              <a:spLocks noChangeArrowheads="1"/>
            </p:cNvSpPr>
            <p:nvPr/>
          </p:nvSpPr>
          <p:spPr bwMode="auto">
            <a:xfrm>
              <a:off x="5915025" y="35274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1" name="Rectangle 31"/>
            <p:cNvSpPr>
              <a:spLocks noChangeArrowheads="1"/>
            </p:cNvSpPr>
            <p:nvPr/>
          </p:nvSpPr>
          <p:spPr bwMode="auto">
            <a:xfrm>
              <a:off x="5915025" y="39846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2" name="Rectangle 32"/>
            <p:cNvSpPr>
              <a:spLocks noChangeArrowheads="1"/>
            </p:cNvSpPr>
            <p:nvPr/>
          </p:nvSpPr>
          <p:spPr bwMode="auto">
            <a:xfrm>
              <a:off x="5915025" y="44418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3" name="Rectangle 33"/>
            <p:cNvSpPr>
              <a:spLocks noChangeArrowheads="1"/>
            </p:cNvSpPr>
            <p:nvPr/>
          </p:nvSpPr>
          <p:spPr bwMode="auto">
            <a:xfrm>
              <a:off x="5915025" y="48990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4" name="Rectangle 34"/>
            <p:cNvSpPr>
              <a:spLocks noChangeArrowheads="1"/>
            </p:cNvSpPr>
            <p:nvPr/>
          </p:nvSpPr>
          <p:spPr bwMode="auto">
            <a:xfrm>
              <a:off x="1916113" y="3551238"/>
              <a:ext cx="2514600" cy="1600200"/>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5" name="Text Box 35"/>
            <p:cNvSpPr txBox="1">
              <a:spLocks noChangeArrowheads="1"/>
            </p:cNvSpPr>
            <p:nvPr/>
          </p:nvSpPr>
          <p:spPr bwMode="auto">
            <a:xfrm>
              <a:off x="8658049" y="2179638"/>
              <a:ext cx="925233" cy="353935"/>
            </a:xfrm>
            <a:prstGeom prst="rect">
              <a:avLst/>
            </a:prstGeom>
            <a:noFill/>
            <a:ln w="9525">
              <a:noFill/>
              <a:miter lim="800000"/>
              <a:headEnd/>
              <a:tailEnd/>
            </a:ln>
          </p:spPr>
          <p:txBody>
            <a:bodyPr wrap="none" lIns="91430" tIns="45716" rIns="91430" bIns="45716">
              <a:spAutoFit/>
            </a:bodyPr>
            <a:lstStyle/>
            <a:p>
              <a:r>
                <a:rPr lang="en-US" sz="1700" dirty="0"/>
                <a:t>frame 1</a:t>
              </a:r>
            </a:p>
          </p:txBody>
        </p:sp>
        <p:sp>
          <p:nvSpPr>
            <p:cNvPr id="4126" name="Text Box 36"/>
            <p:cNvSpPr txBox="1">
              <a:spLocks noChangeArrowheads="1"/>
            </p:cNvSpPr>
            <p:nvPr/>
          </p:nvSpPr>
          <p:spPr bwMode="auto">
            <a:xfrm>
              <a:off x="8658049" y="2636838"/>
              <a:ext cx="925233" cy="353935"/>
            </a:xfrm>
            <a:prstGeom prst="rect">
              <a:avLst/>
            </a:prstGeom>
            <a:noFill/>
            <a:ln w="9525">
              <a:noFill/>
              <a:miter lim="800000"/>
              <a:headEnd/>
              <a:tailEnd/>
            </a:ln>
          </p:spPr>
          <p:txBody>
            <a:bodyPr wrap="none" lIns="91430" tIns="45716" rIns="91430" bIns="45716">
              <a:spAutoFit/>
            </a:bodyPr>
            <a:lstStyle/>
            <a:p>
              <a:r>
                <a:rPr lang="en-US" sz="1700" dirty="0"/>
                <a:t>frame 2</a:t>
              </a:r>
            </a:p>
          </p:txBody>
        </p:sp>
        <p:sp>
          <p:nvSpPr>
            <p:cNvPr id="4127" name="Text Box 37"/>
            <p:cNvSpPr txBox="1">
              <a:spLocks noChangeArrowheads="1"/>
            </p:cNvSpPr>
            <p:nvPr/>
          </p:nvSpPr>
          <p:spPr bwMode="auto">
            <a:xfrm>
              <a:off x="8658049" y="3094038"/>
              <a:ext cx="925233" cy="353935"/>
            </a:xfrm>
            <a:prstGeom prst="rect">
              <a:avLst/>
            </a:prstGeom>
            <a:noFill/>
            <a:ln w="9525">
              <a:noFill/>
              <a:miter lim="800000"/>
              <a:headEnd/>
              <a:tailEnd/>
            </a:ln>
          </p:spPr>
          <p:txBody>
            <a:bodyPr wrap="none" lIns="91430" tIns="45716" rIns="91430" bIns="45716">
              <a:spAutoFit/>
            </a:bodyPr>
            <a:lstStyle/>
            <a:p>
              <a:r>
                <a:rPr lang="en-US" sz="1700" dirty="0"/>
                <a:t>frame 3</a:t>
              </a:r>
            </a:p>
          </p:txBody>
        </p:sp>
        <p:sp>
          <p:nvSpPr>
            <p:cNvPr id="4128" name="Text Box 38"/>
            <p:cNvSpPr txBox="1">
              <a:spLocks noChangeArrowheads="1"/>
            </p:cNvSpPr>
            <p:nvPr/>
          </p:nvSpPr>
          <p:spPr bwMode="auto">
            <a:xfrm>
              <a:off x="8658049" y="3521325"/>
              <a:ext cx="925233" cy="353935"/>
            </a:xfrm>
            <a:prstGeom prst="rect">
              <a:avLst/>
            </a:prstGeom>
            <a:noFill/>
            <a:ln w="9525">
              <a:noFill/>
              <a:miter lim="800000"/>
              <a:headEnd/>
              <a:tailEnd/>
            </a:ln>
          </p:spPr>
          <p:txBody>
            <a:bodyPr wrap="none" lIns="91430" tIns="45716" rIns="91430" bIns="45716">
              <a:spAutoFit/>
            </a:bodyPr>
            <a:lstStyle/>
            <a:p>
              <a:r>
                <a:rPr lang="en-US" sz="1700" dirty="0"/>
                <a:t>frame 4</a:t>
              </a:r>
            </a:p>
          </p:txBody>
        </p:sp>
        <p:sp>
          <p:nvSpPr>
            <p:cNvPr id="4129" name="Text Box 39"/>
            <p:cNvSpPr txBox="1">
              <a:spLocks noChangeArrowheads="1"/>
            </p:cNvSpPr>
            <p:nvPr/>
          </p:nvSpPr>
          <p:spPr bwMode="auto">
            <a:xfrm>
              <a:off x="8658049" y="4020153"/>
              <a:ext cx="925233" cy="353935"/>
            </a:xfrm>
            <a:prstGeom prst="rect">
              <a:avLst/>
            </a:prstGeom>
            <a:noFill/>
            <a:ln w="9525">
              <a:noFill/>
              <a:miter lim="800000"/>
              <a:headEnd/>
              <a:tailEnd/>
            </a:ln>
          </p:spPr>
          <p:txBody>
            <a:bodyPr wrap="none" lIns="91430" tIns="45716" rIns="91430" bIns="45716">
              <a:spAutoFit/>
            </a:bodyPr>
            <a:lstStyle/>
            <a:p>
              <a:r>
                <a:rPr lang="en-US" sz="1700" dirty="0"/>
                <a:t>frame 5</a:t>
              </a:r>
            </a:p>
          </p:txBody>
        </p:sp>
        <p:sp>
          <p:nvSpPr>
            <p:cNvPr id="4130" name="Text Box 40"/>
            <p:cNvSpPr txBox="1">
              <a:spLocks noChangeArrowheads="1"/>
            </p:cNvSpPr>
            <p:nvPr/>
          </p:nvSpPr>
          <p:spPr bwMode="auto">
            <a:xfrm>
              <a:off x="8658048" y="4493217"/>
              <a:ext cx="925233" cy="353935"/>
            </a:xfrm>
            <a:prstGeom prst="rect">
              <a:avLst/>
            </a:prstGeom>
            <a:noFill/>
            <a:ln w="9525">
              <a:noFill/>
              <a:miter lim="800000"/>
              <a:headEnd/>
              <a:tailEnd/>
            </a:ln>
          </p:spPr>
          <p:txBody>
            <a:bodyPr wrap="none" lIns="91430" tIns="45716" rIns="91430" bIns="45716">
              <a:spAutoFit/>
            </a:bodyPr>
            <a:lstStyle/>
            <a:p>
              <a:r>
                <a:rPr lang="en-US" sz="1700" dirty="0"/>
                <a:t>frame 6</a:t>
              </a:r>
            </a:p>
          </p:txBody>
        </p:sp>
        <p:sp>
          <p:nvSpPr>
            <p:cNvPr id="4131" name="Text Box 41"/>
            <p:cNvSpPr txBox="1">
              <a:spLocks noChangeArrowheads="1"/>
            </p:cNvSpPr>
            <p:nvPr/>
          </p:nvSpPr>
          <p:spPr bwMode="auto">
            <a:xfrm>
              <a:off x="8658048" y="5023769"/>
              <a:ext cx="925233" cy="353935"/>
            </a:xfrm>
            <a:prstGeom prst="rect">
              <a:avLst/>
            </a:prstGeom>
            <a:noFill/>
            <a:ln w="9525">
              <a:noFill/>
              <a:miter lim="800000"/>
              <a:headEnd/>
              <a:tailEnd/>
            </a:ln>
          </p:spPr>
          <p:txBody>
            <a:bodyPr wrap="none" lIns="91430" tIns="45716" rIns="91430" bIns="45716">
              <a:spAutoFit/>
            </a:bodyPr>
            <a:lstStyle/>
            <a:p>
              <a:r>
                <a:rPr lang="en-US" sz="1700" dirty="0"/>
                <a:t>frame 7</a:t>
              </a:r>
            </a:p>
          </p:txBody>
        </p:sp>
        <p:sp>
          <p:nvSpPr>
            <p:cNvPr id="4132" name="Text Box 42"/>
            <p:cNvSpPr txBox="1">
              <a:spLocks noChangeArrowheads="1"/>
            </p:cNvSpPr>
            <p:nvPr/>
          </p:nvSpPr>
          <p:spPr bwMode="auto">
            <a:xfrm>
              <a:off x="2039496" y="655638"/>
              <a:ext cx="2450394"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Virtual Address Space</a:t>
              </a:r>
            </a:p>
          </p:txBody>
        </p:sp>
        <p:sp>
          <p:nvSpPr>
            <p:cNvPr id="4133" name="Text Box 43"/>
            <p:cNvSpPr txBox="1">
              <a:spLocks noChangeArrowheads="1"/>
            </p:cNvSpPr>
            <p:nvPr/>
          </p:nvSpPr>
          <p:spPr bwMode="auto">
            <a:xfrm>
              <a:off x="6195208" y="1036639"/>
              <a:ext cx="1941537"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Physical Memory</a:t>
              </a:r>
            </a:p>
          </p:txBody>
        </p:sp>
        <p:sp>
          <p:nvSpPr>
            <p:cNvPr id="4134" name="Text Box 44"/>
            <p:cNvSpPr txBox="1">
              <a:spLocks noChangeArrowheads="1"/>
            </p:cNvSpPr>
            <p:nvPr/>
          </p:nvSpPr>
          <p:spPr bwMode="auto">
            <a:xfrm>
              <a:off x="584748" y="1320596"/>
              <a:ext cx="1265070" cy="353935"/>
            </a:xfrm>
            <a:prstGeom prst="rect">
              <a:avLst/>
            </a:prstGeom>
            <a:noFill/>
            <a:ln w="9525">
              <a:noFill/>
              <a:miter lim="800000"/>
              <a:headEnd/>
              <a:tailEnd/>
            </a:ln>
          </p:spPr>
          <p:txBody>
            <a:bodyPr wrap="none" lIns="91430" tIns="45716" rIns="91430" bIns="45716">
              <a:spAutoFit/>
            </a:bodyPr>
            <a:lstStyle/>
            <a:p>
              <a:r>
                <a:rPr lang="en-US" sz="1700" dirty="0"/>
                <a:t>0000-0FFF</a:t>
              </a:r>
            </a:p>
          </p:txBody>
        </p:sp>
        <p:sp>
          <p:nvSpPr>
            <p:cNvPr id="4135" name="Text Box 45"/>
            <p:cNvSpPr txBox="1">
              <a:spLocks noChangeArrowheads="1"/>
            </p:cNvSpPr>
            <p:nvPr/>
          </p:nvSpPr>
          <p:spPr bwMode="auto">
            <a:xfrm>
              <a:off x="573639" y="1764303"/>
              <a:ext cx="1265070" cy="353935"/>
            </a:xfrm>
            <a:prstGeom prst="rect">
              <a:avLst/>
            </a:prstGeom>
            <a:noFill/>
            <a:ln w="9525">
              <a:noFill/>
              <a:miter lim="800000"/>
              <a:headEnd/>
              <a:tailEnd/>
            </a:ln>
          </p:spPr>
          <p:txBody>
            <a:bodyPr wrap="none" lIns="91430" tIns="45716" rIns="91430" bIns="45716">
              <a:spAutoFit/>
            </a:bodyPr>
            <a:lstStyle/>
            <a:p>
              <a:r>
                <a:rPr lang="en-US" sz="1700" dirty="0"/>
                <a:t>1000-1FFF</a:t>
              </a:r>
            </a:p>
          </p:txBody>
        </p:sp>
        <p:sp>
          <p:nvSpPr>
            <p:cNvPr id="4136" name="Text Box 46"/>
            <p:cNvSpPr txBox="1">
              <a:spLocks noChangeArrowheads="1"/>
            </p:cNvSpPr>
            <p:nvPr/>
          </p:nvSpPr>
          <p:spPr bwMode="auto">
            <a:xfrm>
              <a:off x="622092" y="2290302"/>
              <a:ext cx="1265070" cy="353935"/>
            </a:xfrm>
            <a:prstGeom prst="rect">
              <a:avLst/>
            </a:prstGeom>
            <a:noFill/>
            <a:ln w="9525">
              <a:noFill/>
              <a:miter lim="800000"/>
              <a:headEnd/>
              <a:tailEnd/>
            </a:ln>
          </p:spPr>
          <p:txBody>
            <a:bodyPr wrap="none" lIns="91430" tIns="45716" rIns="91430" bIns="45716">
              <a:spAutoFit/>
            </a:bodyPr>
            <a:lstStyle/>
            <a:p>
              <a:r>
                <a:rPr lang="en-US" sz="1700" dirty="0"/>
                <a:t>2000-2FFF</a:t>
              </a:r>
            </a:p>
          </p:txBody>
        </p:sp>
        <p:sp>
          <p:nvSpPr>
            <p:cNvPr id="4137" name="Text Box 47"/>
            <p:cNvSpPr txBox="1">
              <a:spLocks noChangeArrowheads="1"/>
            </p:cNvSpPr>
            <p:nvPr/>
          </p:nvSpPr>
          <p:spPr bwMode="auto">
            <a:xfrm>
              <a:off x="558436" y="2713038"/>
              <a:ext cx="1265070" cy="353935"/>
            </a:xfrm>
            <a:prstGeom prst="rect">
              <a:avLst/>
            </a:prstGeom>
            <a:noFill/>
            <a:ln w="9525">
              <a:noFill/>
              <a:miter lim="800000"/>
              <a:headEnd/>
              <a:tailEnd/>
            </a:ln>
          </p:spPr>
          <p:txBody>
            <a:bodyPr wrap="none" lIns="91430" tIns="45716" rIns="91430" bIns="45716">
              <a:spAutoFit/>
            </a:bodyPr>
            <a:lstStyle/>
            <a:p>
              <a:r>
                <a:rPr lang="en-US" sz="1700" dirty="0"/>
                <a:t>3000-3FFF</a:t>
              </a:r>
            </a:p>
          </p:txBody>
        </p:sp>
        <p:sp>
          <p:nvSpPr>
            <p:cNvPr id="4138" name="Text Box 48"/>
            <p:cNvSpPr txBox="1">
              <a:spLocks noChangeArrowheads="1"/>
            </p:cNvSpPr>
            <p:nvPr/>
          </p:nvSpPr>
          <p:spPr bwMode="auto">
            <a:xfrm>
              <a:off x="555867" y="5684838"/>
              <a:ext cx="1313160" cy="353935"/>
            </a:xfrm>
            <a:prstGeom prst="rect">
              <a:avLst/>
            </a:prstGeom>
            <a:noFill/>
            <a:ln w="9525">
              <a:noFill/>
              <a:miter lim="800000"/>
              <a:headEnd/>
              <a:tailEnd/>
            </a:ln>
          </p:spPr>
          <p:txBody>
            <a:bodyPr wrap="none" lIns="91430" tIns="45716" rIns="91430" bIns="45716">
              <a:spAutoFit/>
            </a:bodyPr>
            <a:lstStyle/>
            <a:p>
              <a:r>
                <a:rPr lang="en-US" sz="1700" dirty="0"/>
                <a:t>E000-EFFF</a:t>
              </a:r>
            </a:p>
          </p:txBody>
        </p:sp>
        <p:sp>
          <p:nvSpPr>
            <p:cNvPr id="4139" name="Text Box 49"/>
            <p:cNvSpPr txBox="1">
              <a:spLocks noChangeArrowheads="1"/>
            </p:cNvSpPr>
            <p:nvPr/>
          </p:nvSpPr>
          <p:spPr bwMode="auto">
            <a:xfrm>
              <a:off x="558436" y="3170238"/>
              <a:ext cx="1265070" cy="353935"/>
            </a:xfrm>
            <a:prstGeom prst="rect">
              <a:avLst/>
            </a:prstGeom>
            <a:noFill/>
            <a:ln w="9525">
              <a:noFill/>
              <a:miter lim="800000"/>
              <a:headEnd/>
              <a:tailEnd/>
            </a:ln>
          </p:spPr>
          <p:txBody>
            <a:bodyPr wrap="none" lIns="91430" tIns="45716" rIns="91430" bIns="45716">
              <a:spAutoFit/>
            </a:bodyPr>
            <a:lstStyle/>
            <a:p>
              <a:r>
                <a:rPr lang="en-US" sz="1700" dirty="0"/>
                <a:t>4000-4FFF</a:t>
              </a:r>
            </a:p>
          </p:txBody>
        </p:sp>
        <p:sp>
          <p:nvSpPr>
            <p:cNvPr id="4140" name="Text Box 50"/>
            <p:cNvSpPr txBox="1">
              <a:spLocks noChangeArrowheads="1"/>
            </p:cNvSpPr>
            <p:nvPr/>
          </p:nvSpPr>
          <p:spPr bwMode="auto">
            <a:xfrm>
              <a:off x="522752" y="5227638"/>
              <a:ext cx="1335602" cy="353935"/>
            </a:xfrm>
            <a:prstGeom prst="rect">
              <a:avLst/>
            </a:prstGeom>
            <a:noFill/>
            <a:ln w="9525">
              <a:noFill/>
              <a:miter lim="800000"/>
              <a:headEnd/>
              <a:tailEnd/>
            </a:ln>
          </p:spPr>
          <p:txBody>
            <a:bodyPr wrap="none" lIns="91430" tIns="45716" rIns="91430" bIns="45716">
              <a:spAutoFit/>
            </a:bodyPr>
            <a:lstStyle/>
            <a:p>
              <a:r>
                <a:rPr lang="en-US" sz="1700" dirty="0"/>
                <a:t>D000-DFFF</a:t>
              </a:r>
            </a:p>
          </p:txBody>
        </p:sp>
        <p:sp>
          <p:nvSpPr>
            <p:cNvPr id="4141" name="Text Box 51"/>
            <p:cNvSpPr txBox="1">
              <a:spLocks noChangeArrowheads="1"/>
            </p:cNvSpPr>
            <p:nvPr/>
          </p:nvSpPr>
          <p:spPr bwMode="auto">
            <a:xfrm>
              <a:off x="558837" y="6142038"/>
              <a:ext cx="1287512" cy="353935"/>
            </a:xfrm>
            <a:prstGeom prst="rect">
              <a:avLst/>
            </a:prstGeom>
            <a:noFill/>
            <a:ln w="9525">
              <a:noFill/>
              <a:miter lim="800000"/>
              <a:headEnd/>
              <a:tailEnd/>
            </a:ln>
          </p:spPr>
          <p:txBody>
            <a:bodyPr wrap="none" lIns="91430" tIns="45716" rIns="91430" bIns="45716">
              <a:spAutoFit/>
            </a:bodyPr>
            <a:lstStyle/>
            <a:p>
              <a:r>
                <a:rPr lang="en-US" sz="1700" dirty="0"/>
                <a:t>F000-FFFF</a:t>
              </a:r>
            </a:p>
          </p:txBody>
        </p:sp>
        <p:sp>
          <p:nvSpPr>
            <p:cNvPr id="4142" name="Rectangle 52"/>
            <p:cNvSpPr>
              <a:spLocks noChangeArrowheads="1"/>
            </p:cNvSpPr>
            <p:nvPr/>
          </p:nvSpPr>
          <p:spPr bwMode="auto">
            <a:xfrm>
              <a:off x="5908676" y="170464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43" name="Text Box 53"/>
            <p:cNvSpPr txBox="1">
              <a:spLocks noChangeArrowheads="1"/>
            </p:cNvSpPr>
            <p:nvPr/>
          </p:nvSpPr>
          <p:spPr bwMode="auto">
            <a:xfrm>
              <a:off x="6675443" y="1764303"/>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44" name="Rectangle 54"/>
            <p:cNvSpPr>
              <a:spLocks noChangeArrowheads="1"/>
            </p:cNvSpPr>
            <p:nvPr/>
          </p:nvSpPr>
          <p:spPr bwMode="auto">
            <a:xfrm>
              <a:off x="5915025" y="2161575"/>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45" name="Text Box 55"/>
            <p:cNvSpPr txBox="1">
              <a:spLocks noChangeArrowheads="1"/>
            </p:cNvSpPr>
            <p:nvPr/>
          </p:nvSpPr>
          <p:spPr bwMode="auto">
            <a:xfrm>
              <a:off x="6675443" y="2220050"/>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50" name="Line 60"/>
            <p:cNvSpPr>
              <a:spLocks noChangeShapeType="1"/>
            </p:cNvSpPr>
            <p:nvPr/>
          </p:nvSpPr>
          <p:spPr bwMode="auto">
            <a:xfrm>
              <a:off x="4430713" y="1417638"/>
              <a:ext cx="1524000" cy="5334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sp>
          <p:nvSpPr>
            <p:cNvPr id="4151" name="Line 61"/>
            <p:cNvSpPr>
              <a:spLocks noChangeShapeType="1"/>
            </p:cNvSpPr>
            <p:nvPr/>
          </p:nvSpPr>
          <p:spPr bwMode="auto">
            <a:xfrm flipV="1">
              <a:off x="4430713" y="2408238"/>
              <a:ext cx="1524000" cy="457201"/>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grpSp>
      <p:sp>
        <p:nvSpPr>
          <p:cNvPr id="4" name="Oval 3"/>
          <p:cNvSpPr/>
          <p:nvPr/>
        </p:nvSpPr>
        <p:spPr bwMode="auto">
          <a:xfrm>
            <a:off x="3059112" y="4247856"/>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7" name="Oval 66"/>
          <p:cNvSpPr/>
          <p:nvPr/>
        </p:nvSpPr>
        <p:spPr bwMode="auto">
          <a:xfrm>
            <a:off x="3059112" y="4607734"/>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8" name="Oval 67"/>
          <p:cNvSpPr/>
          <p:nvPr/>
        </p:nvSpPr>
        <p:spPr bwMode="auto">
          <a:xfrm>
            <a:off x="3078374" y="4935969"/>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3" name="8-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0814" y="329268"/>
            <a:ext cx="609600" cy="609600"/>
          </a:xfrm>
          <a:prstGeom prst="rect">
            <a:avLst/>
          </a:prstGeom>
        </p:spPr>
      </p:pic>
    </p:spTree>
    <p:extLst>
      <p:ext uri="{BB962C8B-B14F-4D97-AF65-F5344CB8AC3E}">
        <p14:creationId xmlns:p14="http://schemas.microsoft.com/office/powerpoint/2010/main" val="1394283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406650" y="2451100"/>
            <a:ext cx="10080625" cy="369324"/>
          </a:xfrm>
          <a:prstGeom prst="rect">
            <a:avLst/>
          </a:prstGeom>
          <a:noFill/>
          <a:ln w="9525">
            <a:noFill/>
            <a:miter lim="800000"/>
            <a:headEnd/>
            <a:tailEnd/>
          </a:ln>
        </p:spPr>
        <p:txBody>
          <a:bodyPr lIns="91430" tIns="45716" rIns="91430" bIns="45716">
            <a:spAutoFit/>
          </a:bodyPr>
          <a:lstStyle/>
          <a:p>
            <a:endParaRPr lang="en-US"/>
          </a:p>
        </p:txBody>
      </p:sp>
      <p:grpSp>
        <p:nvGrpSpPr>
          <p:cNvPr id="2" name="Group 1"/>
          <p:cNvGrpSpPr/>
          <p:nvPr/>
        </p:nvGrpSpPr>
        <p:grpSpPr>
          <a:xfrm>
            <a:off x="468312" y="960437"/>
            <a:ext cx="8991600" cy="5943600"/>
            <a:chOff x="522752" y="655638"/>
            <a:chExt cx="9060530" cy="5867401"/>
          </a:xfrm>
        </p:grpSpPr>
        <p:sp>
          <p:nvSpPr>
            <p:cNvPr id="4099" name="Rectangle 9"/>
            <p:cNvSpPr>
              <a:spLocks noChangeArrowheads="1"/>
            </p:cNvSpPr>
            <p:nvPr/>
          </p:nvSpPr>
          <p:spPr bwMode="auto">
            <a:xfrm>
              <a:off x="1916113" y="126523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00" name="Text Box 10"/>
            <p:cNvSpPr txBox="1">
              <a:spLocks noChangeArrowheads="1"/>
            </p:cNvSpPr>
            <p:nvPr/>
          </p:nvSpPr>
          <p:spPr bwMode="auto">
            <a:xfrm>
              <a:off x="2713043" y="1341438"/>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01" name="Rectangle 11"/>
            <p:cNvSpPr>
              <a:spLocks noChangeArrowheads="1"/>
            </p:cNvSpPr>
            <p:nvPr/>
          </p:nvSpPr>
          <p:spPr bwMode="auto">
            <a:xfrm>
              <a:off x="1916113" y="1722437"/>
              <a:ext cx="2514600" cy="457201"/>
            </a:xfrm>
            <a:prstGeom prst="rect">
              <a:avLst/>
            </a:prstGeom>
            <a:solidFill>
              <a:srgbClr val="FFFF00"/>
            </a:solidFill>
            <a:ln w="9525">
              <a:solidFill>
                <a:schemeClr val="tx1"/>
              </a:solidFill>
              <a:miter lim="800000"/>
              <a:headEnd/>
              <a:tailEnd/>
            </a:ln>
          </p:spPr>
          <p:txBody>
            <a:bodyPr wrap="none" lIns="91430" tIns="45716" rIns="91430" bIns="45716" anchor="ctr"/>
            <a:lstStyle/>
            <a:p>
              <a:endParaRPr lang="en-US"/>
            </a:p>
          </p:txBody>
        </p:sp>
        <p:sp>
          <p:nvSpPr>
            <p:cNvPr id="4102" name="Text Box 12"/>
            <p:cNvSpPr txBox="1">
              <a:spLocks noChangeArrowheads="1"/>
            </p:cNvSpPr>
            <p:nvPr/>
          </p:nvSpPr>
          <p:spPr bwMode="auto">
            <a:xfrm>
              <a:off x="2713043" y="1798638"/>
              <a:ext cx="878747" cy="353935"/>
            </a:xfrm>
            <a:prstGeom prst="rect">
              <a:avLst/>
            </a:prstGeom>
            <a:noFill/>
            <a:ln w="9525">
              <a:noFill/>
              <a:miter lim="800000"/>
              <a:headEnd/>
              <a:tailEnd/>
            </a:ln>
          </p:spPr>
          <p:txBody>
            <a:bodyPr wrap="none" lIns="91430" tIns="45716" rIns="91430" bIns="45716">
              <a:spAutoFit/>
            </a:bodyPr>
            <a:lstStyle/>
            <a:p>
              <a:r>
                <a:rPr lang="en-US" sz="1700" dirty="0"/>
                <a:t>Page 1</a:t>
              </a:r>
            </a:p>
          </p:txBody>
        </p:sp>
        <p:sp>
          <p:nvSpPr>
            <p:cNvPr id="4103" name="Rectangle 13"/>
            <p:cNvSpPr>
              <a:spLocks noChangeArrowheads="1"/>
            </p:cNvSpPr>
            <p:nvPr/>
          </p:nvSpPr>
          <p:spPr bwMode="auto">
            <a:xfrm>
              <a:off x="1916113" y="2179638"/>
              <a:ext cx="2514600" cy="457201"/>
            </a:xfrm>
            <a:prstGeom prst="rect">
              <a:avLst/>
            </a:prstGeom>
            <a:solidFill>
              <a:schemeClr val="accent5">
                <a:lumMod val="60000"/>
                <a:lumOff val="40000"/>
              </a:schemeClr>
            </a:solidFill>
            <a:ln w="9525">
              <a:solidFill>
                <a:schemeClr val="tx1"/>
              </a:solidFill>
              <a:miter lim="800000"/>
              <a:headEnd/>
              <a:tailEnd/>
            </a:ln>
          </p:spPr>
          <p:txBody>
            <a:bodyPr wrap="none" lIns="91430" tIns="45716" rIns="91430" bIns="45716" anchor="ctr"/>
            <a:lstStyle/>
            <a:p>
              <a:endParaRPr lang="en-US"/>
            </a:p>
          </p:txBody>
        </p:sp>
        <p:sp>
          <p:nvSpPr>
            <p:cNvPr id="4104" name="Text Box 14"/>
            <p:cNvSpPr txBox="1">
              <a:spLocks noChangeArrowheads="1"/>
            </p:cNvSpPr>
            <p:nvPr/>
          </p:nvSpPr>
          <p:spPr bwMode="auto">
            <a:xfrm>
              <a:off x="2713043" y="2255838"/>
              <a:ext cx="878747" cy="353935"/>
            </a:xfrm>
            <a:prstGeom prst="rect">
              <a:avLst/>
            </a:prstGeom>
            <a:noFill/>
            <a:ln w="9525">
              <a:noFill/>
              <a:miter lim="800000"/>
              <a:headEnd/>
              <a:tailEnd/>
            </a:ln>
          </p:spPr>
          <p:txBody>
            <a:bodyPr wrap="none" lIns="91430" tIns="45716" rIns="91430" bIns="45716">
              <a:spAutoFit/>
            </a:bodyPr>
            <a:lstStyle/>
            <a:p>
              <a:r>
                <a:rPr lang="en-US" sz="1700" dirty="0"/>
                <a:t>Page 2</a:t>
              </a:r>
            </a:p>
          </p:txBody>
        </p:sp>
        <p:sp>
          <p:nvSpPr>
            <p:cNvPr id="4105" name="Rectangle 15"/>
            <p:cNvSpPr>
              <a:spLocks noChangeArrowheads="1"/>
            </p:cNvSpPr>
            <p:nvPr/>
          </p:nvSpPr>
          <p:spPr bwMode="auto">
            <a:xfrm>
              <a:off x="1916113" y="2636837"/>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06" name="Text Box 16"/>
            <p:cNvSpPr txBox="1">
              <a:spLocks noChangeArrowheads="1"/>
            </p:cNvSpPr>
            <p:nvPr/>
          </p:nvSpPr>
          <p:spPr bwMode="auto">
            <a:xfrm>
              <a:off x="2713043" y="2713038"/>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07" name="Rectangle 17"/>
            <p:cNvSpPr>
              <a:spLocks noChangeArrowheads="1"/>
            </p:cNvSpPr>
            <p:nvPr/>
          </p:nvSpPr>
          <p:spPr bwMode="auto">
            <a:xfrm>
              <a:off x="1916113" y="3094038"/>
              <a:ext cx="2514600" cy="457201"/>
            </a:xfrm>
            <a:prstGeom prst="rect">
              <a:avLst/>
            </a:prstGeom>
            <a:solidFill>
              <a:schemeClr val="accent6">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08" name="Text Box 18"/>
            <p:cNvSpPr txBox="1">
              <a:spLocks noChangeArrowheads="1"/>
            </p:cNvSpPr>
            <p:nvPr/>
          </p:nvSpPr>
          <p:spPr bwMode="auto">
            <a:xfrm>
              <a:off x="2713043" y="3165988"/>
              <a:ext cx="878747" cy="353935"/>
            </a:xfrm>
            <a:prstGeom prst="rect">
              <a:avLst/>
            </a:prstGeom>
            <a:noFill/>
            <a:ln w="9525">
              <a:noFill/>
              <a:miter lim="800000"/>
              <a:headEnd/>
              <a:tailEnd/>
            </a:ln>
          </p:spPr>
          <p:txBody>
            <a:bodyPr wrap="none" lIns="91430" tIns="45716" rIns="91430" bIns="45716">
              <a:spAutoFit/>
            </a:bodyPr>
            <a:lstStyle/>
            <a:p>
              <a:r>
                <a:rPr lang="en-US" sz="1700" dirty="0"/>
                <a:t>Page 4</a:t>
              </a:r>
            </a:p>
          </p:txBody>
        </p:sp>
        <p:sp>
          <p:nvSpPr>
            <p:cNvPr id="4109" name="Rectangle 19"/>
            <p:cNvSpPr>
              <a:spLocks noChangeArrowheads="1"/>
            </p:cNvSpPr>
            <p:nvPr/>
          </p:nvSpPr>
          <p:spPr bwMode="auto">
            <a:xfrm>
              <a:off x="1916113" y="5151438"/>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10" name="Text Box 20"/>
            <p:cNvSpPr txBox="1">
              <a:spLocks noChangeArrowheads="1"/>
            </p:cNvSpPr>
            <p:nvPr/>
          </p:nvSpPr>
          <p:spPr bwMode="auto">
            <a:xfrm>
              <a:off x="2613564" y="5175250"/>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11" name="Rectangle 21"/>
            <p:cNvSpPr>
              <a:spLocks noChangeArrowheads="1"/>
            </p:cNvSpPr>
            <p:nvPr/>
          </p:nvSpPr>
          <p:spPr bwMode="auto">
            <a:xfrm>
              <a:off x="1916113" y="5608637"/>
              <a:ext cx="2514600" cy="457201"/>
            </a:xfrm>
            <a:prstGeom prst="rect">
              <a:avLst/>
            </a:prstGeom>
            <a:solidFill>
              <a:schemeClr val="accent1">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2" name="Text Box 22"/>
            <p:cNvSpPr txBox="1">
              <a:spLocks noChangeArrowheads="1"/>
            </p:cNvSpPr>
            <p:nvPr/>
          </p:nvSpPr>
          <p:spPr bwMode="auto">
            <a:xfrm>
              <a:off x="2613564" y="5708650"/>
              <a:ext cx="1000575" cy="353935"/>
            </a:xfrm>
            <a:prstGeom prst="rect">
              <a:avLst/>
            </a:prstGeom>
            <a:noFill/>
            <a:ln w="9525">
              <a:noFill/>
              <a:miter lim="800000"/>
              <a:headEnd/>
              <a:tailEnd/>
            </a:ln>
          </p:spPr>
          <p:txBody>
            <a:bodyPr wrap="none" lIns="91430" tIns="45716" rIns="91430" bIns="45716">
              <a:spAutoFit/>
            </a:bodyPr>
            <a:lstStyle/>
            <a:p>
              <a:r>
                <a:rPr lang="en-US" sz="1700" dirty="0"/>
                <a:t>Page 14</a:t>
              </a:r>
            </a:p>
          </p:txBody>
        </p:sp>
        <p:sp>
          <p:nvSpPr>
            <p:cNvPr id="4113" name="Rectangle 23"/>
            <p:cNvSpPr>
              <a:spLocks noChangeArrowheads="1"/>
            </p:cNvSpPr>
            <p:nvPr/>
          </p:nvSpPr>
          <p:spPr bwMode="auto">
            <a:xfrm>
              <a:off x="1916113" y="6065838"/>
              <a:ext cx="2514600" cy="457201"/>
            </a:xfrm>
            <a:prstGeom prst="rect">
              <a:avLst/>
            </a:prstGeom>
            <a:solidFill>
              <a:schemeClr val="bg2">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4" name="Text Box 24"/>
            <p:cNvSpPr txBox="1">
              <a:spLocks noChangeArrowheads="1"/>
            </p:cNvSpPr>
            <p:nvPr/>
          </p:nvSpPr>
          <p:spPr bwMode="auto">
            <a:xfrm>
              <a:off x="2613564" y="6165850"/>
              <a:ext cx="1000575" cy="353935"/>
            </a:xfrm>
            <a:prstGeom prst="rect">
              <a:avLst/>
            </a:prstGeom>
            <a:noFill/>
            <a:ln w="9525">
              <a:noFill/>
              <a:miter lim="800000"/>
              <a:headEnd/>
              <a:tailEnd/>
            </a:ln>
          </p:spPr>
          <p:txBody>
            <a:bodyPr wrap="none" lIns="91430" tIns="45716" rIns="91430" bIns="45716">
              <a:spAutoFit/>
            </a:bodyPr>
            <a:lstStyle/>
            <a:p>
              <a:r>
                <a:rPr lang="en-US" sz="1700" dirty="0"/>
                <a:t>Page 15</a:t>
              </a:r>
            </a:p>
          </p:txBody>
        </p:sp>
        <p:sp>
          <p:nvSpPr>
            <p:cNvPr id="4115" name="Rectangle 25"/>
            <p:cNvSpPr>
              <a:spLocks noChangeArrowheads="1"/>
            </p:cNvSpPr>
            <p:nvPr/>
          </p:nvSpPr>
          <p:spPr bwMode="auto">
            <a:xfrm>
              <a:off x="5915025" y="16986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6" name="Text Box 26"/>
            <p:cNvSpPr txBox="1">
              <a:spLocks noChangeArrowheads="1"/>
            </p:cNvSpPr>
            <p:nvPr/>
          </p:nvSpPr>
          <p:spPr bwMode="auto">
            <a:xfrm>
              <a:off x="8658049" y="1722439"/>
              <a:ext cx="925233" cy="353935"/>
            </a:xfrm>
            <a:prstGeom prst="rect">
              <a:avLst/>
            </a:prstGeom>
            <a:noFill/>
            <a:ln w="9525">
              <a:noFill/>
              <a:miter lim="800000"/>
              <a:headEnd/>
              <a:tailEnd/>
            </a:ln>
          </p:spPr>
          <p:txBody>
            <a:bodyPr wrap="none" lIns="91430" tIns="45716" rIns="91430" bIns="45716">
              <a:spAutoFit/>
            </a:bodyPr>
            <a:lstStyle/>
            <a:p>
              <a:r>
                <a:rPr lang="en-US" sz="1700" dirty="0"/>
                <a:t>frame 0</a:t>
              </a:r>
            </a:p>
          </p:txBody>
        </p:sp>
        <p:sp>
          <p:nvSpPr>
            <p:cNvPr id="4117" name="Rectangle 27"/>
            <p:cNvSpPr>
              <a:spLocks noChangeArrowheads="1"/>
            </p:cNvSpPr>
            <p:nvPr/>
          </p:nvSpPr>
          <p:spPr bwMode="auto">
            <a:xfrm>
              <a:off x="5915025" y="21558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8" name="Rectangle 28"/>
            <p:cNvSpPr>
              <a:spLocks noChangeArrowheads="1"/>
            </p:cNvSpPr>
            <p:nvPr/>
          </p:nvSpPr>
          <p:spPr bwMode="auto">
            <a:xfrm>
              <a:off x="5915025" y="26130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9" name="Rectangle 29"/>
            <p:cNvSpPr>
              <a:spLocks noChangeArrowheads="1"/>
            </p:cNvSpPr>
            <p:nvPr/>
          </p:nvSpPr>
          <p:spPr bwMode="auto">
            <a:xfrm>
              <a:off x="5915025" y="30702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0" name="Rectangle 30"/>
            <p:cNvSpPr>
              <a:spLocks noChangeArrowheads="1"/>
            </p:cNvSpPr>
            <p:nvPr/>
          </p:nvSpPr>
          <p:spPr bwMode="auto">
            <a:xfrm>
              <a:off x="5915025" y="35274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1" name="Rectangle 31"/>
            <p:cNvSpPr>
              <a:spLocks noChangeArrowheads="1"/>
            </p:cNvSpPr>
            <p:nvPr/>
          </p:nvSpPr>
          <p:spPr bwMode="auto">
            <a:xfrm>
              <a:off x="5915025" y="39846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2" name="Rectangle 32"/>
            <p:cNvSpPr>
              <a:spLocks noChangeArrowheads="1"/>
            </p:cNvSpPr>
            <p:nvPr/>
          </p:nvSpPr>
          <p:spPr bwMode="auto">
            <a:xfrm>
              <a:off x="5915025" y="44418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3" name="Rectangle 33"/>
            <p:cNvSpPr>
              <a:spLocks noChangeArrowheads="1"/>
            </p:cNvSpPr>
            <p:nvPr/>
          </p:nvSpPr>
          <p:spPr bwMode="auto">
            <a:xfrm>
              <a:off x="5915025" y="48990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4" name="Rectangle 34"/>
            <p:cNvSpPr>
              <a:spLocks noChangeArrowheads="1"/>
            </p:cNvSpPr>
            <p:nvPr/>
          </p:nvSpPr>
          <p:spPr bwMode="auto">
            <a:xfrm>
              <a:off x="1916113" y="3551238"/>
              <a:ext cx="2514600" cy="1600200"/>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5" name="Text Box 35"/>
            <p:cNvSpPr txBox="1">
              <a:spLocks noChangeArrowheads="1"/>
            </p:cNvSpPr>
            <p:nvPr/>
          </p:nvSpPr>
          <p:spPr bwMode="auto">
            <a:xfrm>
              <a:off x="8658049" y="2179638"/>
              <a:ext cx="925233" cy="353935"/>
            </a:xfrm>
            <a:prstGeom prst="rect">
              <a:avLst/>
            </a:prstGeom>
            <a:noFill/>
            <a:ln w="9525">
              <a:noFill/>
              <a:miter lim="800000"/>
              <a:headEnd/>
              <a:tailEnd/>
            </a:ln>
          </p:spPr>
          <p:txBody>
            <a:bodyPr wrap="none" lIns="91430" tIns="45716" rIns="91430" bIns="45716">
              <a:spAutoFit/>
            </a:bodyPr>
            <a:lstStyle/>
            <a:p>
              <a:r>
                <a:rPr lang="en-US" sz="1700" dirty="0"/>
                <a:t>frame 1</a:t>
              </a:r>
            </a:p>
          </p:txBody>
        </p:sp>
        <p:sp>
          <p:nvSpPr>
            <p:cNvPr id="4126" name="Text Box 36"/>
            <p:cNvSpPr txBox="1">
              <a:spLocks noChangeArrowheads="1"/>
            </p:cNvSpPr>
            <p:nvPr/>
          </p:nvSpPr>
          <p:spPr bwMode="auto">
            <a:xfrm>
              <a:off x="8658049" y="2636838"/>
              <a:ext cx="925233" cy="353935"/>
            </a:xfrm>
            <a:prstGeom prst="rect">
              <a:avLst/>
            </a:prstGeom>
            <a:noFill/>
            <a:ln w="9525">
              <a:noFill/>
              <a:miter lim="800000"/>
              <a:headEnd/>
              <a:tailEnd/>
            </a:ln>
          </p:spPr>
          <p:txBody>
            <a:bodyPr wrap="none" lIns="91430" tIns="45716" rIns="91430" bIns="45716">
              <a:spAutoFit/>
            </a:bodyPr>
            <a:lstStyle/>
            <a:p>
              <a:r>
                <a:rPr lang="en-US" sz="1700" dirty="0"/>
                <a:t>frame 2</a:t>
              </a:r>
            </a:p>
          </p:txBody>
        </p:sp>
        <p:sp>
          <p:nvSpPr>
            <p:cNvPr id="4127" name="Text Box 37"/>
            <p:cNvSpPr txBox="1">
              <a:spLocks noChangeArrowheads="1"/>
            </p:cNvSpPr>
            <p:nvPr/>
          </p:nvSpPr>
          <p:spPr bwMode="auto">
            <a:xfrm>
              <a:off x="8658049" y="3094038"/>
              <a:ext cx="925233" cy="353935"/>
            </a:xfrm>
            <a:prstGeom prst="rect">
              <a:avLst/>
            </a:prstGeom>
            <a:noFill/>
            <a:ln w="9525">
              <a:noFill/>
              <a:miter lim="800000"/>
              <a:headEnd/>
              <a:tailEnd/>
            </a:ln>
          </p:spPr>
          <p:txBody>
            <a:bodyPr wrap="none" lIns="91430" tIns="45716" rIns="91430" bIns="45716">
              <a:spAutoFit/>
            </a:bodyPr>
            <a:lstStyle/>
            <a:p>
              <a:r>
                <a:rPr lang="en-US" sz="1700" dirty="0"/>
                <a:t>frame 3</a:t>
              </a:r>
            </a:p>
          </p:txBody>
        </p:sp>
        <p:sp>
          <p:nvSpPr>
            <p:cNvPr id="4128" name="Text Box 38"/>
            <p:cNvSpPr txBox="1">
              <a:spLocks noChangeArrowheads="1"/>
            </p:cNvSpPr>
            <p:nvPr/>
          </p:nvSpPr>
          <p:spPr bwMode="auto">
            <a:xfrm>
              <a:off x="8658049" y="3521325"/>
              <a:ext cx="925233" cy="353935"/>
            </a:xfrm>
            <a:prstGeom prst="rect">
              <a:avLst/>
            </a:prstGeom>
            <a:noFill/>
            <a:ln w="9525">
              <a:noFill/>
              <a:miter lim="800000"/>
              <a:headEnd/>
              <a:tailEnd/>
            </a:ln>
          </p:spPr>
          <p:txBody>
            <a:bodyPr wrap="none" lIns="91430" tIns="45716" rIns="91430" bIns="45716">
              <a:spAutoFit/>
            </a:bodyPr>
            <a:lstStyle/>
            <a:p>
              <a:r>
                <a:rPr lang="en-US" sz="1700" dirty="0"/>
                <a:t>frame 4</a:t>
              </a:r>
            </a:p>
          </p:txBody>
        </p:sp>
        <p:sp>
          <p:nvSpPr>
            <p:cNvPr id="4129" name="Text Box 39"/>
            <p:cNvSpPr txBox="1">
              <a:spLocks noChangeArrowheads="1"/>
            </p:cNvSpPr>
            <p:nvPr/>
          </p:nvSpPr>
          <p:spPr bwMode="auto">
            <a:xfrm>
              <a:off x="8658049" y="4020153"/>
              <a:ext cx="925233" cy="353935"/>
            </a:xfrm>
            <a:prstGeom prst="rect">
              <a:avLst/>
            </a:prstGeom>
            <a:noFill/>
            <a:ln w="9525">
              <a:noFill/>
              <a:miter lim="800000"/>
              <a:headEnd/>
              <a:tailEnd/>
            </a:ln>
          </p:spPr>
          <p:txBody>
            <a:bodyPr wrap="none" lIns="91430" tIns="45716" rIns="91430" bIns="45716">
              <a:spAutoFit/>
            </a:bodyPr>
            <a:lstStyle/>
            <a:p>
              <a:r>
                <a:rPr lang="en-US" sz="1700" dirty="0"/>
                <a:t>frame 5</a:t>
              </a:r>
            </a:p>
          </p:txBody>
        </p:sp>
        <p:sp>
          <p:nvSpPr>
            <p:cNvPr id="4130" name="Text Box 40"/>
            <p:cNvSpPr txBox="1">
              <a:spLocks noChangeArrowheads="1"/>
            </p:cNvSpPr>
            <p:nvPr/>
          </p:nvSpPr>
          <p:spPr bwMode="auto">
            <a:xfrm>
              <a:off x="8658048" y="4493217"/>
              <a:ext cx="925233" cy="353935"/>
            </a:xfrm>
            <a:prstGeom prst="rect">
              <a:avLst/>
            </a:prstGeom>
            <a:noFill/>
            <a:ln w="9525">
              <a:noFill/>
              <a:miter lim="800000"/>
              <a:headEnd/>
              <a:tailEnd/>
            </a:ln>
          </p:spPr>
          <p:txBody>
            <a:bodyPr wrap="none" lIns="91430" tIns="45716" rIns="91430" bIns="45716">
              <a:spAutoFit/>
            </a:bodyPr>
            <a:lstStyle/>
            <a:p>
              <a:r>
                <a:rPr lang="en-US" sz="1700" dirty="0"/>
                <a:t>frame 6</a:t>
              </a:r>
            </a:p>
          </p:txBody>
        </p:sp>
        <p:sp>
          <p:nvSpPr>
            <p:cNvPr id="4131" name="Text Box 41"/>
            <p:cNvSpPr txBox="1">
              <a:spLocks noChangeArrowheads="1"/>
            </p:cNvSpPr>
            <p:nvPr/>
          </p:nvSpPr>
          <p:spPr bwMode="auto">
            <a:xfrm>
              <a:off x="8658048" y="5023769"/>
              <a:ext cx="925233" cy="353935"/>
            </a:xfrm>
            <a:prstGeom prst="rect">
              <a:avLst/>
            </a:prstGeom>
            <a:noFill/>
            <a:ln w="9525">
              <a:noFill/>
              <a:miter lim="800000"/>
              <a:headEnd/>
              <a:tailEnd/>
            </a:ln>
          </p:spPr>
          <p:txBody>
            <a:bodyPr wrap="none" lIns="91430" tIns="45716" rIns="91430" bIns="45716">
              <a:spAutoFit/>
            </a:bodyPr>
            <a:lstStyle/>
            <a:p>
              <a:r>
                <a:rPr lang="en-US" sz="1700" dirty="0"/>
                <a:t>frame 7</a:t>
              </a:r>
            </a:p>
          </p:txBody>
        </p:sp>
        <p:sp>
          <p:nvSpPr>
            <p:cNvPr id="4132" name="Text Box 42"/>
            <p:cNvSpPr txBox="1">
              <a:spLocks noChangeArrowheads="1"/>
            </p:cNvSpPr>
            <p:nvPr/>
          </p:nvSpPr>
          <p:spPr bwMode="auto">
            <a:xfrm>
              <a:off x="2039496" y="655638"/>
              <a:ext cx="2450394"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Virtual Address Space</a:t>
              </a:r>
            </a:p>
          </p:txBody>
        </p:sp>
        <p:sp>
          <p:nvSpPr>
            <p:cNvPr id="4133" name="Text Box 43"/>
            <p:cNvSpPr txBox="1">
              <a:spLocks noChangeArrowheads="1"/>
            </p:cNvSpPr>
            <p:nvPr/>
          </p:nvSpPr>
          <p:spPr bwMode="auto">
            <a:xfrm>
              <a:off x="6195208" y="1036639"/>
              <a:ext cx="1941537"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Physical Memory</a:t>
              </a:r>
            </a:p>
          </p:txBody>
        </p:sp>
        <p:sp>
          <p:nvSpPr>
            <p:cNvPr id="4134" name="Text Box 44"/>
            <p:cNvSpPr txBox="1">
              <a:spLocks noChangeArrowheads="1"/>
            </p:cNvSpPr>
            <p:nvPr/>
          </p:nvSpPr>
          <p:spPr bwMode="auto">
            <a:xfrm>
              <a:off x="584748" y="1320596"/>
              <a:ext cx="1265070" cy="353935"/>
            </a:xfrm>
            <a:prstGeom prst="rect">
              <a:avLst/>
            </a:prstGeom>
            <a:noFill/>
            <a:ln w="9525">
              <a:noFill/>
              <a:miter lim="800000"/>
              <a:headEnd/>
              <a:tailEnd/>
            </a:ln>
          </p:spPr>
          <p:txBody>
            <a:bodyPr wrap="none" lIns="91430" tIns="45716" rIns="91430" bIns="45716">
              <a:spAutoFit/>
            </a:bodyPr>
            <a:lstStyle/>
            <a:p>
              <a:r>
                <a:rPr lang="en-US" sz="1700" dirty="0"/>
                <a:t>0000-0FFF</a:t>
              </a:r>
            </a:p>
          </p:txBody>
        </p:sp>
        <p:sp>
          <p:nvSpPr>
            <p:cNvPr id="4135" name="Text Box 45"/>
            <p:cNvSpPr txBox="1">
              <a:spLocks noChangeArrowheads="1"/>
            </p:cNvSpPr>
            <p:nvPr/>
          </p:nvSpPr>
          <p:spPr bwMode="auto">
            <a:xfrm>
              <a:off x="573639" y="1764303"/>
              <a:ext cx="1265070" cy="353935"/>
            </a:xfrm>
            <a:prstGeom prst="rect">
              <a:avLst/>
            </a:prstGeom>
            <a:noFill/>
            <a:ln w="9525">
              <a:noFill/>
              <a:miter lim="800000"/>
              <a:headEnd/>
              <a:tailEnd/>
            </a:ln>
          </p:spPr>
          <p:txBody>
            <a:bodyPr wrap="none" lIns="91430" tIns="45716" rIns="91430" bIns="45716">
              <a:spAutoFit/>
            </a:bodyPr>
            <a:lstStyle/>
            <a:p>
              <a:r>
                <a:rPr lang="en-US" sz="1700" dirty="0"/>
                <a:t>1000-1FFF</a:t>
              </a:r>
            </a:p>
          </p:txBody>
        </p:sp>
        <p:sp>
          <p:nvSpPr>
            <p:cNvPr id="4136" name="Text Box 46"/>
            <p:cNvSpPr txBox="1">
              <a:spLocks noChangeArrowheads="1"/>
            </p:cNvSpPr>
            <p:nvPr/>
          </p:nvSpPr>
          <p:spPr bwMode="auto">
            <a:xfrm>
              <a:off x="622092" y="2290302"/>
              <a:ext cx="1265070" cy="353935"/>
            </a:xfrm>
            <a:prstGeom prst="rect">
              <a:avLst/>
            </a:prstGeom>
            <a:noFill/>
            <a:ln w="9525">
              <a:noFill/>
              <a:miter lim="800000"/>
              <a:headEnd/>
              <a:tailEnd/>
            </a:ln>
          </p:spPr>
          <p:txBody>
            <a:bodyPr wrap="none" lIns="91430" tIns="45716" rIns="91430" bIns="45716">
              <a:spAutoFit/>
            </a:bodyPr>
            <a:lstStyle/>
            <a:p>
              <a:r>
                <a:rPr lang="en-US" sz="1700" dirty="0"/>
                <a:t>2000-2FFF</a:t>
              </a:r>
            </a:p>
          </p:txBody>
        </p:sp>
        <p:sp>
          <p:nvSpPr>
            <p:cNvPr id="4137" name="Text Box 47"/>
            <p:cNvSpPr txBox="1">
              <a:spLocks noChangeArrowheads="1"/>
            </p:cNvSpPr>
            <p:nvPr/>
          </p:nvSpPr>
          <p:spPr bwMode="auto">
            <a:xfrm>
              <a:off x="558436" y="2713038"/>
              <a:ext cx="1265070" cy="353935"/>
            </a:xfrm>
            <a:prstGeom prst="rect">
              <a:avLst/>
            </a:prstGeom>
            <a:noFill/>
            <a:ln w="9525">
              <a:noFill/>
              <a:miter lim="800000"/>
              <a:headEnd/>
              <a:tailEnd/>
            </a:ln>
          </p:spPr>
          <p:txBody>
            <a:bodyPr wrap="none" lIns="91430" tIns="45716" rIns="91430" bIns="45716">
              <a:spAutoFit/>
            </a:bodyPr>
            <a:lstStyle/>
            <a:p>
              <a:r>
                <a:rPr lang="en-US" sz="1700" dirty="0"/>
                <a:t>3000-3FFF</a:t>
              </a:r>
            </a:p>
          </p:txBody>
        </p:sp>
        <p:sp>
          <p:nvSpPr>
            <p:cNvPr id="4138" name="Text Box 48"/>
            <p:cNvSpPr txBox="1">
              <a:spLocks noChangeArrowheads="1"/>
            </p:cNvSpPr>
            <p:nvPr/>
          </p:nvSpPr>
          <p:spPr bwMode="auto">
            <a:xfrm>
              <a:off x="555867" y="5684838"/>
              <a:ext cx="1313160" cy="353935"/>
            </a:xfrm>
            <a:prstGeom prst="rect">
              <a:avLst/>
            </a:prstGeom>
            <a:noFill/>
            <a:ln w="9525">
              <a:noFill/>
              <a:miter lim="800000"/>
              <a:headEnd/>
              <a:tailEnd/>
            </a:ln>
          </p:spPr>
          <p:txBody>
            <a:bodyPr wrap="none" lIns="91430" tIns="45716" rIns="91430" bIns="45716">
              <a:spAutoFit/>
            </a:bodyPr>
            <a:lstStyle/>
            <a:p>
              <a:r>
                <a:rPr lang="en-US" sz="1700" dirty="0"/>
                <a:t>E000-EFFF</a:t>
              </a:r>
            </a:p>
          </p:txBody>
        </p:sp>
        <p:sp>
          <p:nvSpPr>
            <p:cNvPr id="4139" name="Text Box 49"/>
            <p:cNvSpPr txBox="1">
              <a:spLocks noChangeArrowheads="1"/>
            </p:cNvSpPr>
            <p:nvPr/>
          </p:nvSpPr>
          <p:spPr bwMode="auto">
            <a:xfrm>
              <a:off x="558436" y="3170238"/>
              <a:ext cx="1265070" cy="353935"/>
            </a:xfrm>
            <a:prstGeom prst="rect">
              <a:avLst/>
            </a:prstGeom>
            <a:noFill/>
            <a:ln w="9525">
              <a:noFill/>
              <a:miter lim="800000"/>
              <a:headEnd/>
              <a:tailEnd/>
            </a:ln>
          </p:spPr>
          <p:txBody>
            <a:bodyPr wrap="none" lIns="91430" tIns="45716" rIns="91430" bIns="45716">
              <a:spAutoFit/>
            </a:bodyPr>
            <a:lstStyle/>
            <a:p>
              <a:r>
                <a:rPr lang="en-US" sz="1700" dirty="0"/>
                <a:t>4000-4FFF</a:t>
              </a:r>
            </a:p>
          </p:txBody>
        </p:sp>
        <p:sp>
          <p:nvSpPr>
            <p:cNvPr id="4140" name="Text Box 50"/>
            <p:cNvSpPr txBox="1">
              <a:spLocks noChangeArrowheads="1"/>
            </p:cNvSpPr>
            <p:nvPr/>
          </p:nvSpPr>
          <p:spPr bwMode="auto">
            <a:xfrm>
              <a:off x="522752" y="5227638"/>
              <a:ext cx="1335602" cy="353935"/>
            </a:xfrm>
            <a:prstGeom prst="rect">
              <a:avLst/>
            </a:prstGeom>
            <a:noFill/>
            <a:ln w="9525">
              <a:noFill/>
              <a:miter lim="800000"/>
              <a:headEnd/>
              <a:tailEnd/>
            </a:ln>
          </p:spPr>
          <p:txBody>
            <a:bodyPr wrap="none" lIns="91430" tIns="45716" rIns="91430" bIns="45716">
              <a:spAutoFit/>
            </a:bodyPr>
            <a:lstStyle/>
            <a:p>
              <a:r>
                <a:rPr lang="en-US" sz="1700" dirty="0"/>
                <a:t>D000-DFFF</a:t>
              </a:r>
            </a:p>
          </p:txBody>
        </p:sp>
        <p:sp>
          <p:nvSpPr>
            <p:cNvPr id="4141" name="Text Box 51"/>
            <p:cNvSpPr txBox="1">
              <a:spLocks noChangeArrowheads="1"/>
            </p:cNvSpPr>
            <p:nvPr/>
          </p:nvSpPr>
          <p:spPr bwMode="auto">
            <a:xfrm>
              <a:off x="558837" y="6142038"/>
              <a:ext cx="1287512" cy="353935"/>
            </a:xfrm>
            <a:prstGeom prst="rect">
              <a:avLst/>
            </a:prstGeom>
            <a:noFill/>
            <a:ln w="9525">
              <a:noFill/>
              <a:miter lim="800000"/>
              <a:headEnd/>
              <a:tailEnd/>
            </a:ln>
          </p:spPr>
          <p:txBody>
            <a:bodyPr wrap="none" lIns="91430" tIns="45716" rIns="91430" bIns="45716">
              <a:spAutoFit/>
            </a:bodyPr>
            <a:lstStyle/>
            <a:p>
              <a:r>
                <a:rPr lang="en-US" sz="1700" dirty="0"/>
                <a:t>F000-FFFF</a:t>
              </a:r>
            </a:p>
          </p:txBody>
        </p:sp>
        <p:sp>
          <p:nvSpPr>
            <p:cNvPr id="4142" name="Rectangle 52"/>
            <p:cNvSpPr>
              <a:spLocks noChangeArrowheads="1"/>
            </p:cNvSpPr>
            <p:nvPr/>
          </p:nvSpPr>
          <p:spPr bwMode="auto">
            <a:xfrm>
              <a:off x="5908676" y="170464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43" name="Text Box 53"/>
            <p:cNvSpPr txBox="1">
              <a:spLocks noChangeArrowheads="1"/>
            </p:cNvSpPr>
            <p:nvPr/>
          </p:nvSpPr>
          <p:spPr bwMode="auto">
            <a:xfrm>
              <a:off x="6675443" y="1764303"/>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44" name="Rectangle 54"/>
            <p:cNvSpPr>
              <a:spLocks noChangeArrowheads="1"/>
            </p:cNvSpPr>
            <p:nvPr/>
          </p:nvSpPr>
          <p:spPr bwMode="auto">
            <a:xfrm>
              <a:off x="5915025" y="2161575"/>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45" name="Text Box 55"/>
            <p:cNvSpPr txBox="1">
              <a:spLocks noChangeArrowheads="1"/>
            </p:cNvSpPr>
            <p:nvPr/>
          </p:nvSpPr>
          <p:spPr bwMode="auto">
            <a:xfrm>
              <a:off x="6675443" y="2220050"/>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46" name="Rectangle 56"/>
            <p:cNvSpPr>
              <a:spLocks noChangeArrowheads="1"/>
            </p:cNvSpPr>
            <p:nvPr/>
          </p:nvSpPr>
          <p:spPr bwMode="auto">
            <a:xfrm>
              <a:off x="5915025" y="2602186"/>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47" name="Text Box 57"/>
            <p:cNvSpPr txBox="1">
              <a:spLocks noChangeArrowheads="1"/>
            </p:cNvSpPr>
            <p:nvPr/>
          </p:nvSpPr>
          <p:spPr bwMode="auto">
            <a:xfrm>
              <a:off x="6629815" y="2660285"/>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50" name="Line 60"/>
            <p:cNvSpPr>
              <a:spLocks noChangeShapeType="1"/>
            </p:cNvSpPr>
            <p:nvPr/>
          </p:nvSpPr>
          <p:spPr bwMode="auto">
            <a:xfrm>
              <a:off x="4430713" y="1417638"/>
              <a:ext cx="1524000" cy="5334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sp>
          <p:nvSpPr>
            <p:cNvPr id="4151" name="Line 61"/>
            <p:cNvSpPr>
              <a:spLocks noChangeShapeType="1"/>
            </p:cNvSpPr>
            <p:nvPr/>
          </p:nvSpPr>
          <p:spPr bwMode="auto">
            <a:xfrm flipV="1">
              <a:off x="4430713" y="2408238"/>
              <a:ext cx="1524000" cy="457201"/>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sp>
          <p:nvSpPr>
            <p:cNvPr id="4152" name="Line 62"/>
            <p:cNvSpPr>
              <a:spLocks noChangeShapeType="1"/>
            </p:cNvSpPr>
            <p:nvPr/>
          </p:nvSpPr>
          <p:spPr bwMode="auto">
            <a:xfrm flipV="1">
              <a:off x="4430713" y="2941638"/>
              <a:ext cx="1447800" cy="24384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grpSp>
      <p:sp>
        <p:nvSpPr>
          <p:cNvPr id="4" name="Oval 3"/>
          <p:cNvSpPr/>
          <p:nvPr/>
        </p:nvSpPr>
        <p:spPr bwMode="auto">
          <a:xfrm>
            <a:off x="3059112" y="4247856"/>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7" name="Oval 66"/>
          <p:cNvSpPr/>
          <p:nvPr/>
        </p:nvSpPr>
        <p:spPr bwMode="auto">
          <a:xfrm>
            <a:off x="3059112" y="4607734"/>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8" name="Oval 67"/>
          <p:cNvSpPr/>
          <p:nvPr/>
        </p:nvSpPr>
        <p:spPr bwMode="auto">
          <a:xfrm>
            <a:off x="3078374" y="4935969"/>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3" name="8-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0814" y="359106"/>
            <a:ext cx="609600" cy="609600"/>
          </a:xfrm>
          <a:prstGeom prst="rect">
            <a:avLst/>
          </a:prstGeom>
        </p:spPr>
      </p:pic>
    </p:spTree>
    <p:extLst>
      <p:ext uri="{BB962C8B-B14F-4D97-AF65-F5344CB8AC3E}">
        <p14:creationId xmlns:p14="http://schemas.microsoft.com/office/powerpoint/2010/main" val="2407724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406650" y="2451100"/>
            <a:ext cx="10080625" cy="369324"/>
          </a:xfrm>
          <a:prstGeom prst="rect">
            <a:avLst/>
          </a:prstGeom>
          <a:noFill/>
          <a:ln w="9525">
            <a:noFill/>
            <a:miter lim="800000"/>
            <a:headEnd/>
            <a:tailEnd/>
          </a:ln>
        </p:spPr>
        <p:txBody>
          <a:bodyPr lIns="91430" tIns="45716" rIns="91430" bIns="45716">
            <a:spAutoFit/>
          </a:bodyPr>
          <a:lstStyle/>
          <a:p>
            <a:endParaRPr lang="en-US"/>
          </a:p>
        </p:txBody>
      </p:sp>
      <p:grpSp>
        <p:nvGrpSpPr>
          <p:cNvPr id="2" name="Group 1"/>
          <p:cNvGrpSpPr/>
          <p:nvPr/>
        </p:nvGrpSpPr>
        <p:grpSpPr>
          <a:xfrm>
            <a:off x="468312" y="960437"/>
            <a:ext cx="8991600" cy="5943600"/>
            <a:chOff x="522752" y="655638"/>
            <a:chExt cx="9060530" cy="5867401"/>
          </a:xfrm>
        </p:grpSpPr>
        <p:sp>
          <p:nvSpPr>
            <p:cNvPr id="4099" name="Rectangle 9"/>
            <p:cNvSpPr>
              <a:spLocks noChangeArrowheads="1"/>
            </p:cNvSpPr>
            <p:nvPr/>
          </p:nvSpPr>
          <p:spPr bwMode="auto">
            <a:xfrm>
              <a:off x="1916113" y="126523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00" name="Text Box 10"/>
            <p:cNvSpPr txBox="1">
              <a:spLocks noChangeArrowheads="1"/>
            </p:cNvSpPr>
            <p:nvPr/>
          </p:nvSpPr>
          <p:spPr bwMode="auto">
            <a:xfrm>
              <a:off x="2713043" y="1341438"/>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01" name="Rectangle 11"/>
            <p:cNvSpPr>
              <a:spLocks noChangeArrowheads="1"/>
            </p:cNvSpPr>
            <p:nvPr/>
          </p:nvSpPr>
          <p:spPr bwMode="auto">
            <a:xfrm>
              <a:off x="1916113" y="1722437"/>
              <a:ext cx="2514600" cy="457201"/>
            </a:xfrm>
            <a:prstGeom prst="rect">
              <a:avLst/>
            </a:prstGeom>
            <a:solidFill>
              <a:srgbClr val="FFFF00"/>
            </a:solidFill>
            <a:ln w="9525">
              <a:solidFill>
                <a:schemeClr val="tx1"/>
              </a:solidFill>
              <a:miter lim="800000"/>
              <a:headEnd/>
              <a:tailEnd/>
            </a:ln>
          </p:spPr>
          <p:txBody>
            <a:bodyPr wrap="none" lIns="91430" tIns="45716" rIns="91430" bIns="45716" anchor="ctr"/>
            <a:lstStyle/>
            <a:p>
              <a:endParaRPr lang="en-US"/>
            </a:p>
          </p:txBody>
        </p:sp>
        <p:sp>
          <p:nvSpPr>
            <p:cNvPr id="4102" name="Text Box 12"/>
            <p:cNvSpPr txBox="1">
              <a:spLocks noChangeArrowheads="1"/>
            </p:cNvSpPr>
            <p:nvPr/>
          </p:nvSpPr>
          <p:spPr bwMode="auto">
            <a:xfrm>
              <a:off x="2713043" y="1798638"/>
              <a:ext cx="878747" cy="353935"/>
            </a:xfrm>
            <a:prstGeom prst="rect">
              <a:avLst/>
            </a:prstGeom>
            <a:noFill/>
            <a:ln w="9525">
              <a:noFill/>
              <a:miter lim="800000"/>
              <a:headEnd/>
              <a:tailEnd/>
            </a:ln>
          </p:spPr>
          <p:txBody>
            <a:bodyPr wrap="none" lIns="91430" tIns="45716" rIns="91430" bIns="45716">
              <a:spAutoFit/>
            </a:bodyPr>
            <a:lstStyle/>
            <a:p>
              <a:r>
                <a:rPr lang="en-US" sz="1700" dirty="0"/>
                <a:t>Page 1</a:t>
              </a:r>
            </a:p>
          </p:txBody>
        </p:sp>
        <p:sp>
          <p:nvSpPr>
            <p:cNvPr id="4103" name="Rectangle 13"/>
            <p:cNvSpPr>
              <a:spLocks noChangeArrowheads="1"/>
            </p:cNvSpPr>
            <p:nvPr/>
          </p:nvSpPr>
          <p:spPr bwMode="auto">
            <a:xfrm>
              <a:off x="1916113" y="2179638"/>
              <a:ext cx="2514600" cy="457201"/>
            </a:xfrm>
            <a:prstGeom prst="rect">
              <a:avLst/>
            </a:prstGeom>
            <a:solidFill>
              <a:schemeClr val="accent5">
                <a:lumMod val="60000"/>
                <a:lumOff val="40000"/>
              </a:schemeClr>
            </a:solidFill>
            <a:ln w="9525">
              <a:solidFill>
                <a:schemeClr val="tx1"/>
              </a:solidFill>
              <a:miter lim="800000"/>
              <a:headEnd/>
              <a:tailEnd/>
            </a:ln>
          </p:spPr>
          <p:txBody>
            <a:bodyPr wrap="none" lIns="91430" tIns="45716" rIns="91430" bIns="45716" anchor="ctr"/>
            <a:lstStyle/>
            <a:p>
              <a:endParaRPr lang="en-US"/>
            </a:p>
          </p:txBody>
        </p:sp>
        <p:sp>
          <p:nvSpPr>
            <p:cNvPr id="4104" name="Text Box 14"/>
            <p:cNvSpPr txBox="1">
              <a:spLocks noChangeArrowheads="1"/>
            </p:cNvSpPr>
            <p:nvPr/>
          </p:nvSpPr>
          <p:spPr bwMode="auto">
            <a:xfrm>
              <a:off x="2713043" y="2255838"/>
              <a:ext cx="878747" cy="353935"/>
            </a:xfrm>
            <a:prstGeom prst="rect">
              <a:avLst/>
            </a:prstGeom>
            <a:noFill/>
            <a:ln w="9525">
              <a:noFill/>
              <a:miter lim="800000"/>
              <a:headEnd/>
              <a:tailEnd/>
            </a:ln>
          </p:spPr>
          <p:txBody>
            <a:bodyPr wrap="none" lIns="91430" tIns="45716" rIns="91430" bIns="45716">
              <a:spAutoFit/>
            </a:bodyPr>
            <a:lstStyle/>
            <a:p>
              <a:r>
                <a:rPr lang="en-US" sz="1700" dirty="0"/>
                <a:t>Page 2</a:t>
              </a:r>
            </a:p>
          </p:txBody>
        </p:sp>
        <p:sp>
          <p:nvSpPr>
            <p:cNvPr id="4105" name="Rectangle 15"/>
            <p:cNvSpPr>
              <a:spLocks noChangeArrowheads="1"/>
            </p:cNvSpPr>
            <p:nvPr/>
          </p:nvSpPr>
          <p:spPr bwMode="auto">
            <a:xfrm>
              <a:off x="1916113" y="2636837"/>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06" name="Text Box 16"/>
            <p:cNvSpPr txBox="1">
              <a:spLocks noChangeArrowheads="1"/>
            </p:cNvSpPr>
            <p:nvPr/>
          </p:nvSpPr>
          <p:spPr bwMode="auto">
            <a:xfrm>
              <a:off x="2713043" y="2713038"/>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07" name="Rectangle 17"/>
            <p:cNvSpPr>
              <a:spLocks noChangeArrowheads="1"/>
            </p:cNvSpPr>
            <p:nvPr/>
          </p:nvSpPr>
          <p:spPr bwMode="auto">
            <a:xfrm>
              <a:off x="1916113" y="3094038"/>
              <a:ext cx="2514600" cy="457201"/>
            </a:xfrm>
            <a:prstGeom prst="rect">
              <a:avLst/>
            </a:prstGeom>
            <a:solidFill>
              <a:schemeClr val="accent6">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08" name="Text Box 18"/>
            <p:cNvSpPr txBox="1">
              <a:spLocks noChangeArrowheads="1"/>
            </p:cNvSpPr>
            <p:nvPr/>
          </p:nvSpPr>
          <p:spPr bwMode="auto">
            <a:xfrm>
              <a:off x="2713043" y="3165988"/>
              <a:ext cx="878747" cy="353935"/>
            </a:xfrm>
            <a:prstGeom prst="rect">
              <a:avLst/>
            </a:prstGeom>
            <a:noFill/>
            <a:ln w="9525">
              <a:noFill/>
              <a:miter lim="800000"/>
              <a:headEnd/>
              <a:tailEnd/>
            </a:ln>
          </p:spPr>
          <p:txBody>
            <a:bodyPr wrap="none" lIns="91430" tIns="45716" rIns="91430" bIns="45716">
              <a:spAutoFit/>
            </a:bodyPr>
            <a:lstStyle/>
            <a:p>
              <a:r>
                <a:rPr lang="en-US" sz="1700" dirty="0"/>
                <a:t>Page 4</a:t>
              </a:r>
            </a:p>
          </p:txBody>
        </p:sp>
        <p:sp>
          <p:nvSpPr>
            <p:cNvPr id="4109" name="Rectangle 19"/>
            <p:cNvSpPr>
              <a:spLocks noChangeArrowheads="1"/>
            </p:cNvSpPr>
            <p:nvPr/>
          </p:nvSpPr>
          <p:spPr bwMode="auto">
            <a:xfrm>
              <a:off x="1916113" y="5151438"/>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10" name="Text Box 20"/>
            <p:cNvSpPr txBox="1">
              <a:spLocks noChangeArrowheads="1"/>
            </p:cNvSpPr>
            <p:nvPr/>
          </p:nvSpPr>
          <p:spPr bwMode="auto">
            <a:xfrm>
              <a:off x="2613564" y="5175250"/>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11" name="Rectangle 21"/>
            <p:cNvSpPr>
              <a:spLocks noChangeArrowheads="1"/>
            </p:cNvSpPr>
            <p:nvPr/>
          </p:nvSpPr>
          <p:spPr bwMode="auto">
            <a:xfrm>
              <a:off x="1916113" y="5608637"/>
              <a:ext cx="2514600" cy="457201"/>
            </a:xfrm>
            <a:prstGeom prst="rect">
              <a:avLst/>
            </a:prstGeom>
            <a:solidFill>
              <a:schemeClr val="accent1">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2" name="Text Box 22"/>
            <p:cNvSpPr txBox="1">
              <a:spLocks noChangeArrowheads="1"/>
            </p:cNvSpPr>
            <p:nvPr/>
          </p:nvSpPr>
          <p:spPr bwMode="auto">
            <a:xfrm>
              <a:off x="2613564" y="5708650"/>
              <a:ext cx="1000575" cy="353935"/>
            </a:xfrm>
            <a:prstGeom prst="rect">
              <a:avLst/>
            </a:prstGeom>
            <a:noFill/>
            <a:ln w="9525">
              <a:noFill/>
              <a:miter lim="800000"/>
              <a:headEnd/>
              <a:tailEnd/>
            </a:ln>
          </p:spPr>
          <p:txBody>
            <a:bodyPr wrap="none" lIns="91430" tIns="45716" rIns="91430" bIns="45716">
              <a:spAutoFit/>
            </a:bodyPr>
            <a:lstStyle/>
            <a:p>
              <a:r>
                <a:rPr lang="en-US" sz="1700" dirty="0"/>
                <a:t>Page 14</a:t>
              </a:r>
            </a:p>
          </p:txBody>
        </p:sp>
        <p:sp>
          <p:nvSpPr>
            <p:cNvPr id="4113" name="Rectangle 23"/>
            <p:cNvSpPr>
              <a:spLocks noChangeArrowheads="1"/>
            </p:cNvSpPr>
            <p:nvPr/>
          </p:nvSpPr>
          <p:spPr bwMode="auto">
            <a:xfrm>
              <a:off x="1916113" y="6065838"/>
              <a:ext cx="2514600" cy="457201"/>
            </a:xfrm>
            <a:prstGeom prst="rect">
              <a:avLst/>
            </a:prstGeom>
            <a:solidFill>
              <a:schemeClr val="bg2">
                <a:lumMod val="40000"/>
                <a:lumOff val="60000"/>
              </a:schemeClr>
            </a:solidFill>
            <a:ln w="9525">
              <a:solidFill>
                <a:schemeClr val="tx1"/>
              </a:solidFill>
              <a:miter lim="800000"/>
              <a:headEnd/>
              <a:tailEnd/>
            </a:ln>
          </p:spPr>
          <p:txBody>
            <a:bodyPr wrap="none" lIns="91430" tIns="45716" rIns="91430" bIns="45716" anchor="ctr"/>
            <a:lstStyle/>
            <a:p>
              <a:endParaRPr lang="en-US"/>
            </a:p>
          </p:txBody>
        </p:sp>
        <p:sp>
          <p:nvSpPr>
            <p:cNvPr id="4114" name="Text Box 24"/>
            <p:cNvSpPr txBox="1">
              <a:spLocks noChangeArrowheads="1"/>
            </p:cNvSpPr>
            <p:nvPr/>
          </p:nvSpPr>
          <p:spPr bwMode="auto">
            <a:xfrm>
              <a:off x="2613564" y="6165850"/>
              <a:ext cx="1000575" cy="353935"/>
            </a:xfrm>
            <a:prstGeom prst="rect">
              <a:avLst/>
            </a:prstGeom>
            <a:noFill/>
            <a:ln w="9525">
              <a:noFill/>
              <a:miter lim="800000"/>
              <a:headEnd/>
              <a:tailEnd/>
            </a:ln>
          </p:spPr>
          <p:txBody>
            <a:bodyPr wrap="none" lIns="91430" tIns="45716" rIns="91430" bIns="45716">
              <a:spAutoFit/>
            </a:bodyPr>
            <a:lstStyle/>
            <a:p>
              <a:r>
                <a:rPr lang="en-US" sz="1700" dirty="0"/>
                <a:t>Page 15</a:t>
              </a:r>
            </a:p>
          </p:txBody>
        </p:sp>
        <p:sp>
          <p:nvSpPr>
            <p:cNvPr id="4115" name="Rectangle 25"/>
            <p:cNvSpPr>
              <a:spLocks noChangeArrowheads="1"/>
            </p:cNvSpPr>
            <p:nvPr/>
          </p:nvSpPr>
          <p:spPr bwMode="auto">
            <a:xfrm>
              <a:off x="5915025" y="16986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6" name="Text Box 26"/>
            <p:cNvSpPr txBox="1">
              <a:spLocks noChangeArrowheads="1"/>
            </p:cNvSpPr>
            <p:nvPr/>
          </p:nvSpPr>
          <p:spPr bwMode="auto">
            <a:xfrm>
              <a:off x="8658049" y="1722439"/>
              <a:ext cx="925233" cy="353935"/>
            </a:xfrm>
            <a:prstGeom prst="rect">
              <a:avLst/>
            </a:prstGeom>
            <a:noFill/>
            <a:ln w="9525">
              <a:noFill/>
              <a:miter lim="800000"/>
              <a:headEnd/>
              <a:tailEnd/>
            </a:ln>
          </p:spPr>
          <p:txBody>
            <a:bodyPr wrap="none" lIns="91430" tIns="45716" rIns="91430" bIns="45716">
              <a:spAutoFit/>
            </a:bodyPr>
            <a:lstStyle/>
            <a:p>
              <a:r>
                <a:rPr lang="en-US" sz="1700" dirty="0"/>
                <a:t>frame 0</a:t>
              </a:r>
            </a:p>
          </p:txBody>
        </p:sp>
        <p:sp>
          <p:nvSpPr>
            <p:cNvPr id="4117" name="Rectangle 27"/>
            <p:cNvSpPr>
              <a:spLocks noChangeArrowheads="1"/>
            </p:cNvSpPr>
            <p:nvPr/>
          </p:nvSpPr>
          <p:spPr bwMode="auto">
            <a:xfrm>
              <a:off x="5915025" y="21558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8" name="Rectangle 28"/>
            <p:cNvSpPr>
              <a:spLocks noChangeArrowheads="1"/>
            </p:cNvSpPr>
            <p:nvPr/>
          </p:nvSpPr>
          <p:spPr bwMode="auto">
            <a:xfrm>
              <a:off x="5915025" y="26130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19" name="Rectangle 29"/>
            <p:cNvSpPr>
              <a:spLocks noChangeArrowheads="1"/>
            </p:cNvSpPr>
            <p:nvPr/>
          </p:nvSpPr>
          <p:spPr bwMode="auto">
            <a:xfrm>
              <a:off x="5915025" y="30702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0" name="Rectangle 30"/>
            <p:cNvSpPr>
              <a:spLocks noChangeArrowheads="1"/>
            </p:cNvSpPr>
            <p:nvPr/>
          </p:nvSpPr>
          <p:spPr bwMode="auto">
            <a:xfrm>
              <a:off x="5915025" y="35274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1" name="Rectangle 31"/>
            <p:cNvSpPr>
              <a:spLocks noChangeArrowheads="1"/>
            </p:cNvSpPr>
            <p:nvPr/>
          </p:nvSpPr>
          <p:spPr bwMode="auto">
            <a:xfrm>
              <a:off x="5915025" y="39846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2" name="Rectangle 32"/>
            <p:cNvSpPr>
              <a:spLocks noChangeArrowheads="1"/>
            </p:cNvSpPr>
            <p:nvPr/>
          </p:nvSpPr>
          <p:spPr bwMode="auto">
            <a:xfrm>
              <a:off x="5915025" y="4441825"/>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3" name="Rectangle 33"/>
            <p:cNvSpPr>
              <a:spLocks noChangeArrowheads="1"/>
            </p:cNvSpPr>
            <p:nvPr/>
          </p:nvSpPr>
          <p:spPr bwMode="auto">
            <a:xfrm>
              <a:off x="5915025" y="4899024"/>
              <a:ext cx="2514600" cy="457201"/>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4" name="Rectangle 34"/>
            <p:cNvSpPr>
              <a:spLocks noChangeArrowheads="1"/>
            </p:cNvSpPr>
            <p:nvPr/>
          </p:nvSpPr>
          <p:spPr bwMode="auto">
            <a:xfrm>
              <a:off x="1916113" y="3551238"/>
              <a:ext cx="2514600" cy="1600200"/>
            </a:xfrm>
            <a:prstGeom prst="rect">
              <a:avLst/>
            </a:prstGeom>
            <a:noFill/>
            <a:ln w="9525">
              <a:solidFill>
                <a:schemeClr val="tx1"/>
              </a:solidFill>
              <a:miter lim="800000"/>
              <a:headEnd/>
              <a:tailEnd/>
            </a:ln>
          </p:spPr>
          <p:txBody>
            <a:bodyPr wrap="none" lIns="91430" tIns="45716" rIns="91430" bIns="45716" anchor="ctr"/>
            <a:lstStyle/>
            <a:p>
              <a:endParaRPr lang="en-US"/>
            </a:p>
          </p:txBody>
        </p:sp>
        <p:sp>
          <p:nvSpPr>
            <p:cNvPr id="4125" name="Text Box 35"/>
            <p:cNvSpPr txBox="1">
              <a:spLocks noChangeArrowheads="1"/>
            </p:cNvSpPr>
            <p:nvPr/>
          </p:nvSpPr>
          <p:spPr bwMode="auto">
            <a:xfrm>
              <a:off x="8658049" y="2179638"/>
              <a:ext cx="925233" cy="353935"/>
            </a:xfrm>
            <a:prstGeom prst="rect">
              <a:avLst/>
            </a:prstGeom>
            <a:noFill/>
            <a:ln w="9525">
              <a:noFill/>
              <a:miter lim="800000"/>
              <a:headEnd/>
              <a:tailEnd/>
            </a:ln>
          </p:spPr>
          <p:txBody>
            <a:bodyPr wrap="none" lIns="91430" tIns="45716" rIns="91430" bIns="45716">
              <a:spAutoFit/>
            </a:bodyPr>
            <a:lstStyle/>
            <a:p>
              <a:r>
                <a:rPr lang="en-US" sz="1700" dirty="0"/>
                <a:t>frame 1</a:t>
              </a:r>
            </a:p>
          </p:txBody>
        </p:sp>
        <p:sp>
          <p:nvSpPr>
            <p:cNvPr id="4126" name="Text Box 36"/>
            <p:cNvSpPr txBox="1">
              <a:spLocks noChangeArrowheads="1"/>
            </p:cNvSpPr>
            <p:nvPr/>
          </p:nvSpPr>
          <p:spPr bwMode="auto">
            <a:xfrm>
              <a:off x="8658049" y="2636838"/>
              <a:ext cx="925233" cy="353935"/>
            </a:xfrm>
            <a:prstGeom prst="rect">
              <a:avLst/>
            </a:prstGeom>
            <a:noFill/>
            <a:ln w="9525">
              <a:noFill/>
              <a:miter lim="800000"/>
              <a:headEnd/>
              <a:tailEnd/>
            </a:ln>
          </p:spPr>
          <p:txBody>
            <a:bodyPr wrap="none" lIns="91430" tIns="45716" rIns="91430" bIns="45716">
              <a:spAutoFit/>
            </a:bodyPr>
            <a:lstStyle/>
            <a:p>
              <a:r>
                <a:rPr lang="en-US" sz="1700" dirty="0"/>
                <a:t>frame 2</a:t>
              </a:r>
            </a:p>
          </p:txBody>
        </p:sp>
        <p:sp>
          <p:nvSpPr>
            <p:cNvPr id="4127" name="Text Box 37"/>
            <p:cNvSpPr txBox="1">
              <a:spLocks noChangeArrowheads="1"/>
            </p:cNvSpPr>
            <p:nvPr/>
          </p:nvSpPr>
          <p:spPr bwMode="auto">
            <a:xfrm>
              <a:off x="8658049" y="3094038"/>
              <a:ext cx="925233" cy="353935"/>
            </a:xfrm>
            <a:prstGeom prst="rect">
              <a:avLst/>
            </a:prstGeom>
            <a:noFill/>
            <a:ln w="9525">
              <a:noFill/>
              <a:miter lim="800000"/>
              <a:headEnd/>
              <a:tailEnd/>
            </a:ln>
          </p:spPr>
          <p:txBody>
            <a:bodyPr wrap="none" lIns="91430" tIns="45716" rIns="91430" bIns="45716">
              <a:spAutoFit/>
            </a:bodyPr>
            <a:lstStyle/>
            <a:p>
              <a:r>
                <a:rPr lang="en-US" sz="1700" dirty="0"/>
                <a:t>frame 3</a:t>
              </a:r>
            </a:p>
          </p:txBody>
        </p:sp>
        <p:sp>
          <p:nvSpPr>
            <p:cNvPr id="4128" name="Text Box 38"/>
            <p:cNvSpPr txBox="1">
              <a:spLocks noChangeArrowheads="1"/>
            </p:cNvSpPr>
            <p:nvPr/>
          </p:nvSpPr>
          <p:spPr bwMode="auto">
            <a:xfrm>
              <a:off x="8658049" y="3521325"/>
              <a:ext cx="925233" cy="353935"/>
            </a:xfrm>
            <a:prstGeom prst="rect">
              <a:avLst/>
            </a:prstGeom>
            <a:noFill/>
            <a:ln w="9525">
              <a:noFill/>
              <a:miter lim="800000"/>
              <a:headEnd/>
              <a:tailEnd/>
            </a:ln>
          </p:spPr>
          <p:txBody>
            <a:bodyPr wrap="none" lIns="91430" tIns="45716" rIns="91430" bIns="45716">
              <a:spAutoFit/>
            </a:bodyPr>
            <a:lstStyle/>
            <a:p>
              <a:r>
                <a:rPr lang="en-US" sz="1700" dirty="0"/>
                <a:t>frame 4</a:t>
              </a:r>
            </a:p>
          </p:txBody>
        </p:sp>
        <p:sp>
          <p:nvSpPr>
            <p:cNvPr id="4129" name="Text Box 39"/>
            <p:cNvSpPr txBox="1">
              <a:spLocks noChangeArrowheads="1"/>
            </p:cNvSpPr>
            <p:nvPr/>
          </p:nvSpPr>
          <p:spPr bwMode="auto">
            <a:xfrm>
              <a:off x="8658049" y="4020153"/>
              <a:ext cx="925233" cy="353935"/>
            </a:xfrm>
            <a:prstGeom prst="rect">
              <a:avLst/>
            </a:prstGeom>
            <a:noFill/>
            <a:ln w="9525">
              <a:noFill/>
              <a:miter lim="800000"/>
              <a:headEnd/>
              <a:tailEnd/>
            </a:ln>
          </p:spPr>
          <p:txBody>
            <a:bodyPr wrap="none" lIns="91430" tIns="45716" rIns="91430" bIns="45716">
              <a:spAutoFit/>
            </a:bodyPr>
            <a:lstStyle/>
            <a:p>
              <a:r>
                <a:rPr lang="en-US" sz="1700" dirty="0"/>
                <a:t>frame 5</a:t>
              </a:r>
            </a:p>
          </p:txBody>
        </p:sp>
        <p:sp>
          <p:nvSpPr>
            <p:cNvPr id="4130" name="Text Box 40"/>
            <p:cNvSpPr txBox="1">
              <a:spLocks noChangeArrowheads="1"/>
            </p:cNvSpPr>
            <p:nvPr/>
          </p:nvSpPr>
          <p:spPr bwMode="auto">
            <a:xfrm>
              <a:off x="8658048" y="4493217"/>
              <a:ext cx="925233" cy="353935"/>
            </a:xfrm>
            <a:prstGeom prst="rect">
              <a:avLst/>
            </a:prstGeom>
            <a:noFill/>
            <a:ln w="9525">
              <a:noFill/>
              <a:miter lim="800000"/>
              <a:headEnd/>
              <a:tailEnd/>
            </a:ln>
          </p:spPr>
          <p:txBody>
            <a:bodyPr wrap="none" lIns="91430" tIns="45716" rIns="91430" bIns="45716">
              <a:spAutoFit/>
            </a:bodyPr>
            <a:lstStyle/>
            <a:p>
              <a:r>
                <a:rPr lang="en-US" sz="1700" dirty="0"/>
                <a:t>frame 6</a:t>
              </a:r>
            </a:p>
          </p:txBody>
        </p:sp>
        <p:sp>
          <p:nvSpPr>
            <p:cNvPr id="4131" name="Text Box 41"/>
            <p:cNvSpPr txBox="1">
              <a:spLocks noChangeArrowheads="1"/>
            </p:cNvSpPr>
            <p:nvPr/>
          </p:nvSpPr>
          <p:spPr bwMode="auto">
            <a:xfrm>
              <a:off x="8658048" y="5023769"/>
              <a:ext cx="925233" cy="353935"/>
            </a:xfrm>
            <a:prstGeom prst="rect">
              <a:avLst/>
            </a:prstGeom>
            <a:noFill/>
            <a:ln w="9525">
              <a:noFill/>
              <a:miter lim="800000"/>
              <a:headEnd/>
              <a:tailEnd/>
            </a:ln>
          </p:spPr>
          <p:txBody>
            <a:bodyPr wrap="none" lIns="91430" tIns="45716" rIns="91430" bIns="45716">
              <a:spAutoFit/>
            </a:bodyPr>
            <a:lstStyle/>
            <a:p>
              <a:r>
                <a:rPr lang="en-US" sz="1700" dirty="0"/>
                <a:t>frame 7</a:t>
              </a:r>
            </a:p>
          </p:txBody>
        </p:sp>
        <p:sp>
          <p:nvSpPr>
            <p:cNvPr id="4132" name="Text Box 42"/>
            <p:cNvSpPr txBox="1">
              <a:spLocks noChangeArrowheads="1"/>
            </p:cNvSpPr>
            <p:nvPr/>
          </p:nvSpPr>
          <p:spPr bwMode="auto">
            <a:xfrm>
              <a:off x="2039496" y="655638"/>
              <a:ext cx="2450394"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Virtual Address Space</a:t>
              </a:r>
            </a:p>
          </p:txBody>
        </p:sp>
        <p:sp>
          <p:nvSpPr>
            <p:cNvPr id="4133" name="Text Box 43"/>
            <p:cNvSpPr txBox="1">
              <a:spLocks noChangeArrowheads="1"/>
            </p:cNvSpPr>
            <p:nvPr/>
          </p:nvSpPr>
          <p:spPr bwMode="auto">
            <a:xfrm>
              <a:off x="6195208" y="1036639"/>
              <a:ext cx="1941537" cy="369324"/>
            </a:xfrm>
            <a:prstGeom prst="rect">
              <a:avLst/>
            </a:prstGeom>
            <a:noFill/>
            <a:ln w="9525">
              <a:noFill/>
              <a:miter lim="800000"/>
              <a:headEnd/>
              <a:tailEnd/>
            </a:ln>
          </p:spPr>
          <p:txBody>
            <a:bodyPr wrap="none" lIns="91430" tIns="45716" rIns="91430" bIns="45716">
              <a:spAutoFit/>
            </a:bodyPr>
            <a:lstStyle/>
            <a:p>
              <a:r>
                <a:rPr lang="en-US" dirty="0">
                  <a:latin typeface="Arial" pitchFamily="34" charset="0"/>
                  <a:cs typeface="Arial" pitchFamily="34" charset="0"/>
                </a:rPr>
                <a:t>Physical Memory</a:t>
              </a:r>
            </a:p>
          </p:txBody>
        </p:sp>
        <p:sp>
          <p:nvSpPr>
            <p:cNvPr id="4134" name="Text Box 44"/>
            <p:cNvSpPr txBox="1">
              <a:spLocks noChangeArrowheads="1"/>
            </p:cNvSpPr>
            <p:nvPr/>
          </p:nvSpPr>
          <p:spPr bwMode="auto">
            <a:xfrm>
              <a:off x="584748" y="1320596"/>
              <a:ext cx="1265070" cy="353935"/>
            </a:xfrm>
            <a:prstGeom prst="rect">
              <a:avLst/>
            </a:prstGeom>
            <a:noFill/>
            <a:ln w="9525">
              <a:noFill/>
              <a:miter lim="800000"/>
              <a:headEnd/>
              <a:tailEnd/>
            </a:ln>
          </p:spPr>
          <p:txBody>
            <a:bodyPr wrap="none" lIns="91430" tIns="45716" rIns="91430" bIns="45716">
              <a:spAutoFit/>
            </a:bodyPr>
            <a:lstStyle/>
            <a:p>
              <a:r>
                <a:rPr lang="en-US" sz="1700" dirty="0"/>
                <a:t>0000-0FFF</a:t>
              </a:r>
            </a:p>
          </p:txBody>
        </p:sp>
        <p:sp>
          <p:nvSpPr>
            <p:cNvPr id="4135" name="Text Box 45"/>
            <p:cNvSpPr txBox="1">
              <a:spLocks noChangeArrowheads="1"/>
            </p:cNvSpPr>
            <p:nvPr/>
          </p:nvSpPr>
          <p:spPr bwMode="auto">
            <a:xfrm>
              <a:off x="573639" y="1764303"/>
              <a:ext cx="1265070" cy="353935"/>
            </a:xfrm>
            <a:prstGeom prst="rect">
              <a:avLst/>
            </a:prstGeom>
            <a:noFill/>
            <a:ln w="9525">
              <a:noFill/>
              <a:miter lim="800000"/>
              <a:headEnd/>
              <a:tailEnd/>
            </a:ln>
          </p:spPr>
          <p:txBody>
            <a:bodyPr wrap="none" lIns="91430" tIns="45716" rIns="91430" bIns="45716">
              <a:spAutoFit/>
            </a:bodyPr>
            <a:lstStyle/>
            <a:p>
              <a:r>
                <a:rPr lang="en-US" sz="1700" dirty="0"/>
                <a:t>1000-1FFF</a:t>
              </a:r>
            </a:p>
          </p:txBody>
        </p:sp>
        <p:sp>
          <p:nvSpPr>
            <p:cNvPr id="4136" name="Text Box 46"/>
            <p:cNvSpPr txBox="1">
              <a:spLocks noChangeArrowheads="1"/>
            </p:cNvSpPr>
            <p:nvPr/>
          </p:nvSpPr>
          <p:spPr bwMode="auto">
            <a:xfrm>
              <a:off x="622092" y="2290302"/>
              <a:ext cx="1265070" cy="353935"/>
            </a:xfrm>
            <a:prstGeom prst="rect">
              <a:avLst/>
            </a:prstGeom>
            <a:noFill/>
            <a:ln w="9525">
              <a:noFill/>
              <a:miter lim="800000"/>
              <a:headEnd/>
              <a:tailEnd/>
            </a:ln>
          </p:spPr>
          <p:txBody>
            <a:bodyPr wrap="none" lIns="91430" tIns="45716" rIns="91430" bIns="45716">
              <a:spAutoFit/>
            </a:bodyPr>
            <a:lstStyle/>
            <a:p>
              <a:r>
                <a:rPr lang="en-US" sz="1700" dirty="0"/>
                <a:t>2000-2FFF</a:t>
              </a:r>
            </a:p>
          </p:txBody>
        </p:sp>
        <p:sp>
          <p:nvSpPr>
            <p:cNvPr id="4137" name="Text Box 47"/>
            <p:cNvSpPr txBox="1">
              <a:spLocks noChangeArrowheads="1"/>
            </p:cNvSpPr>
            <p:nvPr/>
          </p:nvSpPr>
          <p:spPr bwMode="auto">
            <a:xfrm>
              <a:off x="558436" y="2713038"/>
              <a:ext cx="1265070" cy="353935"/>
            </a:xfrm>
            <a:prstGeom prst="rect">
              <a:avLst/>
            </a:prstGeom>
            <a:noFill/>
            <a:ln w="9525">
              <a:noFill/>
              <a:miter lim="800000"/>
              <a:headEnd/>
              <a:tailEnd/>
            </a:ln>
          </p:spPr>
          <p:txBody>
            <a:bodyPr wrap="none" lIns="91430" tIns="45716" rIns="91430" bIns="45716">
              <a:spAutoFit/>
            </a:bodyPr>
            <a:lstStyle/>
            <a:p>
              <a:r>
                <a:rPr lang="en-US" sz="1700" dirty="0"/>
                <a:t>3000-3FFF</a:t>
              </a:r>
            </a:p>
          </p:txBody>
        </p:sp>
        <p:sp>
          <p:nvSpPr>
            <p:cNvPr id="4138" name="Text Box 48"/>
            <p:cNvSpPr txBox="1">
              <a:spLocks noChangeArrowheads="1"/>
            </p:cNvSpPr>
            <p:nvPr/>
          </p:nvSpPr>
          <p:spPr bwMode="auto">
            <a:xfrm>
              <a:off x="555867" y="5684838"/>
              <a:ext cx="1313160" cy="353935"/>
            </a:xfrm>
            <a:prstGeom prst="rect">
              <a:avLst/>
            </a:prstGeom>
            <a:noFill/>
            <a:ln w="9525">
              <a:noFill/>
              <a:miter lim="800000"/>
              <a:headEnd/>
              <a:tailEnd/>
            </a:ln>
          </p:spPr>
          <p:txBody>
            <a:bodyPr wrap="none" lIns="91430" tIns="45716" rIns="91430" bIns="45716">
              <a:spAutoFit/>
            </a:bodyPr>
            <a:lstStyle/>
            <a:p>
              <a:r>
                <a:rPr lang="en-US" sz="1700" dirty="0"/>
                <a:t>E000-EFFF</a:t>
              </a:r>
            </a:p>
          </p:txBody>
        </p:sp>
        <p:sp>
          <p:nvSpPr>
            <p:cNvPr id="4139" name="Text Box 49"/>
            <p:cNvSpPr txBox="1">
              <a:spLocks noChangeArrowheads="1"/>
            </p:cNvSpPr>
            <p:nvPr/>
          </p:nvSpPr>
          <p:spPr bwMode="auto">
            <a:xfrm>
              <a:off x="558436" y="3170238"/>
              <a:ext cx="1265070" cy="353935"/>
            </a:xfrm>
            <a:prstGeom prst="rect">
              <a:avLst/>
            </a:prstGeom>
            <a:noFill/>
            <a:ln w="9525">
              <a:noFill/>
              <a:miter lim="800000"/>
              <a:headEnd/>
              <a:tailEnd/>
            </a:ln>
          </p:spPr>
          <p:txBody>
            <a:bodyPr wrap="none" lIns="91430" tIns="45716" rIns="91430" bIns="45716">
              <a:spAutoFit/>
            </a:bodyPr>
            <a:lstStyle/>
            <a:p>
              <a:r>
                <a:rPr lang="en-US" sz="1700" dirty="0"/>
                <a:t>4000-4FFF</a:t>
              </a:r>
            </a:p>
          </p:txBody>
        </p:sp>
        <p:sp>
          <p:nvSpPr>
            <p:cNvPr id="4140" name="Text Box 50"/>
            <p:cNvSpPr txBox="1">
              <a:spLocks noChangeArrowheads="1"/>
            </p:cNvSpPr>
            <p:nvPr/>
          </p:nvSpPr>
          <p:spPr bwMode="auto">
            <a:xfrm>
              <a:off x="522752" y="5227638"/>
              <a:ext cx="1335602" cy="353935"/>
            </a:xfrm>
            <a:prstGeom prst="rect">
              <a:avLst/>
            </a:prstGeom>
            <a:noFill/>
            <a:ln w="9525">
              <a:noFill/>
              <a:miter lim="800000"/>
              <a:headEnd/>
              <a:tailEnd/>
            </a:ln>
          </p:spPr>
          <p:txBody>
            <a:bodyPr wrap="none" lIns="91430" tIns="45716" rIns="91430" bIns="45716">
              <a:spAutoFit/>
            </a:bodyPr>
            <a:lstStyle/>
            <a:p>
              <a:r>
                <a:rPr lang="en-US" sz="1700" dirty="0"/>
                <a:t>D000-DFFF</a:t>
              </a:r>
            </a:p>
          </p:txBody>
        </p:sp>
        <p:sp>
          <p:nvSpPr>
            <p:cNvPr id="4141" name="Text Box 51"/>
            <p:cNvSpPr txBox="1">
              <a:spLocks noChangeArrowheads="1"/>
            </p:cNvSpPr>
            <p:nvPr/>
          </p:nvSpPr>
          <p:spPr bwMode="auto">
            <a:xfrm>
              <a:off x="558837" y="6142038"/>
              <a:ext cx="1287512" cy="353935"/>
            </a:xfrm>
            <a:prstGeom prst="rect">
              <a:avLst/>
            </a:prstGeom>
            <a:noFill/>
            <a:ln w="9525">
              <a:noFill/>
              <a:miter lim="800000"/>
              <a:headEnd/>
              <a:tailEnd/>
            </a:ln>
          </p:spPr>
          <p:txBody>
            <a:bodyPr wrap="none" lIns="91430" tIns="45716" rIns="91430" bIns="45716">
              <a:spAutoFit/>
            </a:bodyPr>
            <a:lstStyle/>
            <a:p>
              <a:r>
                <a:rPr lang="en-US" sz="1700" dirty="0"/>
                <a:t>F000-FFFF</a:t>
              </a:r>
            </a:p>
          </p:txBody>
        </p:sp>
        <p:sp>
          <p:nvSpPr>
            <p:cNvPr id="4142" name="Rectangle 52"/>
            <p:cNvSpPr>
              <a:spLocks noChangeArrowheads="1"/>
            </p:cNvSpPr>
            <p:nvPr/>
          </p:nvSpPr>
          <p:spPr bwMode="auto">
            <a:xfrm>
              <a:off x="5908676" y="1704648"/>
              <a:ext cx="2514600" cy="457201"/>
            </a:xfrm>
            <a:prstGeom prst="rect">
              <a:avLst/>
            </a:prstGeom>
            <a:solidFill>
              <a:srgbClr val="FFC000"/>
            </a:solidFill>
            <a:ln w="9525">
              <a:solidFill>
                <a:schemeClr val="tx1"/>
              </a:solidFill>
              <a:miter lim="800000"/>
              <a:headEnd/>
              <a:tailEnd/>
            </a:ln>
          </p:spPr>
          <p:txBody>
            <a:bodyPr wrap="none" lIns="91430" tIns="45716" rIns="91430" bIns="45716" anchor="ctr"/>
            <a:lstStyle/>
            <a:p>
              <a:endParaRPr lang="en-US"/>
            </a:p>
          </p:txBody>
        </p:sp>
        <p:sp>
          <p:nvSpPr>
            <p:cNvPr id="4143" name="Text Box 53"/>
            <p:cNvSpPr txBox="1">
              <a:spLocks noChangeArrowheads="1"/>
            </p:cNvSpPr>
            <p:nvPr/>
          </p:nvSpPr>
          <p:spPr bwMode="auto">
            <a:xfrm>
              <a:off x="6675443" y="1764303"/>
              <a:ext cx="878747" cy="353935"/>
            </a:xfrm>
            <a:prstGeom prst="rect">
              <a:avLst/>
            </a:prstGeom>
            <a:noFill/>
            <a:ln w="9525">
              <a:noFill/>
              <a:miter lim="800000"/>
              <a:headEnd/>
              <a:tailEnd/>
            </a:ln>
          </p:spPr>
          <p:txBody>
            <a:bodyPr wrap="none" lIns="91430" tIns="45716" rIns="91430" bIns="45716">
              <a:spAutoFit/>
            </a:bodyPr>
            <a:lstStyle/>
            <a:p>
              <a:r>
                <a:rPr lang="en-US" sz="1700" dirty="0"/>
                <a:t>Page 0</a:t>
              </a:r>
            </a:p>
          </p:txBody>
        </p:sp>
        <p:sp>
          <p:nvSpPr>
            <p:cNvPr id="4144" name="Rectangle 54"/>
            <p:cNvSpPr>
              <a:spLocks noChangeArrowheads="1"/>
            </p:cNvSpPr>
            <p:nvPr/>
          </p:nvSpPr>
          <p:spPr bwMode="auto">
            <a:xfrm>
              <a:off x="5915025" y="2161575"/>
              <a:ext cx="2514600" cy="457201"/>
            </a:xfrm>
            <a:prstGeom prst="rect">
              <a:avLst/>
            </a:prstGeom>
            <a:solidFill>
              <a:schemeClr val="accent2">
                <a:lumMod val="20000"/>
                <a:lumOff val="80000"/>
              </a:schemeClr>
            </a:solidFill>
            <a:ln w="9525">
              <a:solidFill>
                <a:schemeClr val="tx1"/>
              </a:solidFill>
              <a:miter lim="800000"/>
              <a:headEnd/>
              <a:tailEnd/>
            </a:ln>
          </p:spPr>
          <p:txBody>
            <a:bodyPr wrap="none" lIns="91430" tIns="45716" rIns="91430" bIns="45716" anchor="ctr"/>
            <a:lstStyle/>
            <a:p>
              <a:endParaRPr lang="en-US"/>
            </a:p>
          </p:txBody>
        </p:sp>
        <p:sp>
          <p:nvSpPr>
            <p:cNvPr id="4145" name="Text Box 55"/>
            <p:cNvSpPr txBox="1">
              <a:spLocks noChangeArrowheads="1"/>
            </p:cNvSpPr>
            <p:nvPr/>
          </p:nvSpPr>
          <p:spPr bwMode="auto">
            <a:xfrm>
              <a:off x="6675443" y="2220050"/>
              <a:ext cx="878747" cy="353935"/>
            </a:xfrm>
            <a:prstGeom prst="rect">
              <a:avLst/>
            </a:prstGeom>
            <a:noFill/>
            <a:ln w="9525">
              <a:noFill/>
              <a:miter lim="800000"/>
              <a:headEnd/>
              <a:tailEnd/>
            </a:ln>
          </p:spPr>
          <p:txBody>
            <a:bodyPr wrap="none" lIns="91430" tIns="45716" rIns="91430" bIns="45716">
              <a:spAutoFit/>
            </a:bodyPr>
            <a:lstStyle/>
            <a:p>
              <a:r>
                <a:rPr lang="en-US" sz="1700" dirty="0"/>
                <a:t>Page 3</a:t>
              </a:r>
            </a:p>
          </p:txBody>
        </p:sp>
        <p:sp>
          <p:nvSpPr>
            <p:cNvPr id="4146" name="Rectangle 56"/>
            <p:cNvSpPr>
              <a:spLocks noChangeArrowheads="1"/>
            </p:cNvSpPr>
            <p:nvPr/>
          </p:nvSpPr>
          <p:spPr bwMode="auto">
            <a:xfrm>
              <a:off x="5915025" y="2602186"/>
              <a:ext cx="2514600" cy="457201"/>
            </a:xfrm>
            <a:prstGeom prst="rect">
              <a:avLst/>
            </a:prstGeom>
            <a:solidFill>
              <a:schemeClr val="accent5">
                <a:lumMod val="75000"/>
              </a:schemeClr>
            </a:solidFill>
            <a:ln w="9525">
              <a:solidFill>
                <a:schemeClr val="tx1"/>
              </a:solidFill>
              <a:miter lim="800000"/>
              <a:headEnd/>
              <a:tailEnd/>
            </a:ln>
          </p:spPr>
          <p:txBody>
            <a:bodyPr wrap="none" lIns="91430" tIns="45716" rIns="91430" bIns="45716" anchor="ctr"/>
            <a:lstStyle/>
            <a:p>
              <a:endParaRPr lang="en-US"/>
            </a:p>
          </p:txBody>
        </p:sp>
        <p:sp>
          <p:nvSpPr>
            <p:cNvPr id="4147" name="Text Box 57"/>
            <p:cNvSpPr txBox="1">
              <a:spLocks noChangeArrowheads="1"/>
            </p:cNvSpPr>
            <p:nvPr/>
          </p:nvSpPr>
          <p:spPr bwMode="auto">
            <a:xfrm>
              <a:off x="6629815" y="2660285"/>
              <a:ext cx="1000575" cy="353935"/>
            </a:xfrm>
            <a:prstGeom prst="rect">
              <a:avLst/>
            </a:prstGeom>
            <a:noFill/>
            <a:ln w="9525">
              <a:noFill/>
              <a:miter lim="800000"/>
              <a:headEnd/>
              <a:tailEnd/>
            </a:ln>
          </p:spPr>
          <p:txBody>
            <a:bodyPr wrap="none" lIns="91430" tIns="45716" rIns="91430" bIns="45716">
              <a:spAutoFit/>
            </a:bodyPr>
            <a:lstStyle/>
            <a:p>
              <a:r>
                <a:rPr lang="en-US" sz="1700" dirty="0"/>
                <a:t>Page 13</a:t>
              </a:r>
            </a:p>
          </p:txBody>
        </p:sp>
        <p:sp>
          <p:nvSpPr>
            <p:cNvPr id="4148" name="Rectangle 58"/>
            <p:cNvSpPr>
              <a:spLocks noChangeArrowheads="1"/>
            </p:cNvSpPr>
            <p:nvPr/>
          </p:nvSpPr>
          <p:spPr bwMode="auto">
            <a:xfrm>
              <a:off x="5915025" y="3060367"/>
              <a:ext cx="2514600" cy="457201"/>
            </a:xfrm>
            <a:prstGeom prst="rect">
              <a:avLst/>
            </a:prstGeom>
            <a:solidFill>
              <a:srgbClr val="FFFF00"/>
            </a:solidFill>
            <a:ln w="9525">
              <a:solidFill>
                <a:schemeClr val="tx1"/>
              </a:solidFill>
              <a:miter lim="800000"/>
              <a:headEnd/>
              <a:tailEnd/>
            </a:ln>
          </p:spPr>
          <p:txBody>
            <a:bodyPr wrap="none" lIns="91430" tIns="45716" rIns="91430" bIns="45716" anchor="ctr"/>
            <a:lstStyle/>
            <a:p>
              <a:endParaRPr lang="en-US"/>
            </a:p>
          </p:txBody>
        </p:sp>
        <p:sp>
          <p:nvSpPr>
            <p:cNvPr id="4149" name="Text Box 59"/>
            <p:cNvSpPr txBox="1">
              <a:spLocks noChangeArrowheads="1"/>
            </p:cNvSpPr>
            <p:nvPr/>
          </p:nvSpPr>
          <p:spPr bwMode="auto">
            <a:xfrm>
              <a:off x="6690729" y="3129358"/>
              <a:ext cx="878747" cy="353935"/>
            </a:xfrm>
            <a:prstGeom prst="rect">
              <a:avLst/>
            </a:prstGeom>
            <a:noFill/>
            <a:ln w="9525">
              <a:noFill/>
              <a:miter lim="800000"/>
              <a:headEnd/>
              <a:tailEnd/>
            </a:ln>
          </p:spPr>
          <p:txBody>
            <a:bodyPr wrap="none" lIns="91430" tIns="45716" rIns="91430" bIns="45716">
              <a:spAutoFit/>
            </a:bodyPr>
            <a:lstStyle/>
            <a:p>
              <a:r>
                <a:rPr lang="en-US" sz="1700" dirty="0"/>
                <a:t>Page 1</a:t>
              </a:r>
            </a:p>
          </p:txBody>
        </p:sp>
        <p:sp>
          <p:nvSpPr>
            <p:cNvPr id="4150" name="Line 60"/>
            <p:cNvSpPr>
              <a:spLocks noChangeShapeType="1"/>
            </p:cNvSpPr>
            <p:nvPr/>
          </p:nvSpPr>
          <p:spPr bwMode="auto">
            <a:xfrm>
              <a:off x="4430713" y="1417638"/>
              <a:ext cx="1524000" cy="5334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sp>
          <p:nvSpPr>
            <p:cNvPr id="4151" name="Line 61"/>
            <p:cNvSpPr>
              <a:spLocks noChangeShapeType="1"/>
            </p:cNvSpPr>
            <p:nvPr/>
          </p:nvSpPr>
          <p:spPr bwMode="auto">
            <a:xfrm flipV="1">
              <a:off x="4430713" y="2408238"/>
              <a:ext cx="1524000" cy="457201"/>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sp>
          <p:nvSpPr>
            <p:cNvPr id="4152" name="Line 62"/>
            <p:cNvSpPr>
              <a:spLocks noChangeShapeType="1"/>
            </p:cNvSpPr>
            <p:nvPr/>
          </p:nvSpPr>
          <p:spPr bwMode="auto">
            <a:xfrm flipV="1">
              <a:off x="4430713" y="2941638"/>
              <a:ext cx="1447800" cy="24384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sp>
          <p:nvSpPr>
            <p:cNvPr id="4153" name="Line 63"/>
            <p:cNvSpPr>
              <a:spLocks noChangeShapeType="1"/>
            </p:cNvSpPr>
            <p:nvPr/>
          </p:nvSpPr>
          <p:spPr bwMode="auto">
            <a:xfrm>
              <a:off x="4430713" y="1951038"/>
              <a:ext cx="1447800" cy="1371600"/>
            </a:xfrm>
            <a:prstGeom prst="line">
              <a:avLst/>
            </a:prstGeom>
            <a:noFill/>
            <a:ln w="9525">
              <a:solidFill>
                <a:schemeClr val="tx1"/>
              </a:solidFill>
              <a:prstDash val="dash"/>
              <a:round/>
              <a:headEnd/>
              <a:tailEnd type="triangle" w="lg" len="lg"/>
            </a:ln>
          </p:spPr>
          <p:txBody>
            <a:bodyPr wrap="none" lIns="91430" tIns="45716" rIns="91430" bIns="45716" anchor="ctr"/>
            <a:lstStyle/>
            <a:p>
              <a:endParaRPr lang="ar-EG"/>
            </a:p>
          </p:txBody>
        </p:sp>
      </p:grpSp>
      <p:sp>
        <p:nvSpPr>
          <p:cNvPr id="4" name="Oval 3"/>
          <p:cNvSpPr/>
          <p:nvPr/>
        </p:nvSpPr>
        <p:spPr bwMode="auto">
          <a:xfrm>
            <a:off x="3059112" y="4247856"/>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7" name="Oval 66"/>
          <p:cNvSpPr/>
          <p:nvPr/>
        </p:nvSpPr>
        <p:spPr bwMode="auto">
          <a:xfrm>
            <a:off x="3059112" y="4607734"/>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8" name="Oval 67"/>
          <p:cNvSpPr/>
          <p:nvPr/>
        </p:nvSpPr>
        <p:spPr bwMode="auto">
          <a:xfrm>
            <a:off x="3078374" y="4935969"/>
            <a:ext cx="81242" cy="10460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3" name="8-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0814" y="394965"/>
            <a:ext cx="609600" cy="609600"/>
          </a:xfrm>
          <a:prstGeom prst="rect">
            <a:avLst/>
          </a:prstGeom>
        </p:spPr>
      </p:pic>
    </p:spTree>
    <p:extLst>
      <p:ext uri="{BB962C8B-B14F-4D97-AF65-F5344CB8AC3E}">
        <p14:creationId xmlns:p14="http://schemas.microsoft.com/office/powerpoint/2010/main" val="3810774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
          <p:cNvSpPr txBox="1">
            <a:spLocks noChangeArrowheads="1"/>
          </p:cNvSpPr>
          <p:nvPr/>
        </p:nvSpPr>
        <p:spPr bwMode="auto">
          <a:xfrm>
            <a:off x="-192263" y="1556863"/>
            <a:ext cx="814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How will the system keep track of variable partitions?</a:t>
            </a:r>
          </a:p>
        </p:txBody>
      </p:sp>
      <p:sp>
        <p:nvSpPr>
          <p:cNvPr id="7" name="Text Box 94"/>
          <p:cNvSpPr txBox="1">
            <a:spLocks noChangeArrowheads="1"/>
          </p:cNvSpPr>
          <p:nvPr/>
        </p:nvSpPr>
        <p:spPr bwMode="auto">
          <a:xfrm>
            <a:off x="101425" y="2075233"/>
            <a:ext cx="4115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Two possible approaches:</a:t>
            </a:r>
          </a:p>
        </p:txBody>
      </p:sp>
      <p:sp>
        <p:nvSpPr>
          <p:cNvPr id="8" name="Text Box 95"/>
          <p:cNvSpPr txBox="1">
            <a:spLocks noChangeArrowheads="1"/>
          </p:cNvSpPr>
          <p:nvPr/>
        </p:nvSpPr>
        <p:spPr bwMode="auto">
          <a:xfrm>
            <a:off x="671225" y="2688370"/>
            <a:ext cx="1734899" cy="461665"/>
          </a:xfrm>
          <a:prstGeom prst="rect">
            <a:avLst/>
          </a:prstGeom>
          <a:noFill/>
          <a:ln w="9525">
            <a:noFill/>
            <a:miter lim="800000"/>
            <a:headEnd/>
            <a:tailEnd/>
          </a:ln>
        </p:spPr>
        <p:txBody>
          <a:bodyPr wrap="none">
            <a:spAutoFit/>
          </a:bodyPr>
          <a:lstStyle/>
          <a:p>
            <a:pPr marL="377979" indent="-377979" algn="just" fontAlgn="auto">
              <a:spcBef>
                <a:spcPts val="0"/>
              </a:spcBef>
              <a:spcAft>
                <a:spcPts val="0"/>
              </a:spcAft>
              <a:buFont typeface="Courier New" panose="02070309020205020404" pitchFamily="49" charset="0"/>
              <a:buChar char="o"/>
              <a:defRPr/>
            </a:pPr>
            <a:r>
              <a:rPr lang="en-US" sz="2400" dirty="0">
                <a:latin typeface="Calibri" panose="020F0502020204030204" pitchFamily="34" charset="0"/>
                <a:cs typeface="Arial" charset="0"/>
              </a:rPr>
              <a:t> </a:t>
            </a:r>
            <a:r>
              <a:rPr lang="en-US" sz="2400" u="sng" dirty="0">
                <a:solidFill>
                  <a:srgbClr val="000000"/>
                </a:solidFill>
                <a:highlight>
                  <a:srgbClr val="FFFF00"/>
                </a:highlight>
                <a:latin typeface="Calibri" panose="020F0502020204030204" pitchFamily="34" charset="0"/>
              </a:rPr>
              <a:t>Bit Maps</a:t>
            </a:r>
            <a:endParaRPr lang="en-US" sz="2400" u="sng" dirty="0">
              <a:latin typeface="Calibri" panose="020F0502020204030204" pitchFamily="34" charset="0"/>
              <a:cs typeface="Arial" charset="0"/>
            </a:endParaRPr>
          </a:p>
        </p:txBody>
      </p:sp>
      <p:sp>
        <p:nvSpPr>
          <p:cNvPr id="13" name="Text Box 97"/>
          <p:cNvSpPr txBox="1">
            <a:spLocks noChangeArrowheads="1"/>
          </p:cNvSpPr>
          <p:nvPr/>
        </p:nvSpPr>
        <p:spPr bwMode="auto">
          <a:xfrm>
            <a:off x="731927" y="3265198"/>
            <a:ext cx="8740875" cy="830997"/>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2400" dirty="0">
                <a:latin typeface="Calibri" panose="020F0502020204030204" pitchFamily="34" charset="0"/>
                <a:cs typeface="Arial" charset="0"/>
              </a:rPr>
              <a:t>Divide memory into small allocation units.  Store the state of each unit (free/ allocated) in one bit in a memory map.</a:t>
            </a:r>
          </a:p>
        </p:txBody>
      </p:sp>
      <p:sp>
        <p:nvSpPr>
          <p:cNvPr id="16" name="Rectangle 15"/>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grpSp>
        <p:nvGrpSpPr>
          <p:cNvPr id="17" name="Group 16"/>
          <p:cNvGrpSpPr/>
          <p:nvPr/>
        </p:nvGrpSpPr>
        <p:grpSpPr>
          <a:xfrm>
            <a:off x="309583" y="7067681"/>
            <a:ext cx="9437373" cy="396877"/>
            <a:chOff x="292620" y="6222297"/>
            <a:chExt cx="8561414" cy="360040"/>
          </a:xfrm>
        </p:grpSpPr>
        <p:sp>
          <p:nvSpPr>
            <p:cNvPr id="18" name="Rectangle 17"/>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12" name="Memory_Management_2-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1128" y="461639"/>
            <a:ext cx="609600" cy="609600"/>
          </a:xfrm>
          <a:prstGeom prst="rect">
            <a:avLst/>
          </a:prstGeom>
        </p:spPr>
      </p:pic>
      <p:sp>
        <p:nvSpPr>
          <p:cNvPr id="14" name="Text Box 98"/>
          <p:cNvSpPr txBox="1">
            <a:spLocks noChangeArrowheads="1"/>
          </p:cNvSpPr>
          <p:nvPr/>
        </p:nvSpPr>
        <p:spPr bwMode="auto">
          <a:xfrm>
            <a:off x="731927" y="4177784"/>
            <a:ext cx="7643671" cy="461665"/>
          </a:xfrm>
          <a:prstGeom prst="rect">
            <a:avLst/>
          </a:prstGeom>
          <a:noFill/>
          <a:ln w="9525">
            <a:noFill/>
            <a:miter lim="800000"/>
            <a:headEnd/>
            <a:tailEnd/>
          </a:ln>
        </p:spPr>
        <p:txBody>
          <a:bodyPr>
            <a:spAutoFit/>
          </a:bodyPr>
          <a:lstStyle/>
          <a:p>
            <a:pPr algn="just" fontAlgn="auto">
              <a:spcBef>
                <a:spcPts val="0"/>
              </a:spcBef>
              <a:spcAft>
                <a:spcPts val="0"/>
              </a:spcAft>
              <a:defRPr/>
            </a:pPr>
            <a:r>
              <a:rPr lang="en-US" sz="2400" dirty="0">
                <a:latin typeface="Calibri" panose="020F0502020204030204" pitchFamily="34" charset="0"/>
                <a:cs typeface="Arial" charset="0"/>
              </a:rPr>
              <a:t>The choice of the unit size is a critical decision.</a:t>
            </a:r>
          </a:p>
        </p:txBody>
      </p:sp>
    </p:spTree>
    <p:extLst>
      <p:ext uri="{BB962C8B-B14F-4D97-AF65-F5344CB8AC3E}">
        <p14:creationId xmlns:p14="http://schemas.microsoft.com/office/powerpoint/2010/main" val="1028358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8"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58912" y="1036637"/>
            <a:ext cx="5410200" cy="2775124"/>
            <a:chOff x="1458912" y="1303678"/>
            <a:chExt cx="5410200" cy="2775124"/>
          </a:xfrm>
        </p:grpSpPr>
        <p:sp>
          <p:nvSpPr>
            <p:cNvPr id="2" name="Rectangle 1"/>
            <p:cNvSpPr/>
            <p:nvPr/>
          </p:nvSpPr>
          <p:spPr bwMode="auto">
            <a:xfrm>
              <a:off x="1458912" y="2027237"/>
              <a:ext cx="5410200" cy="609600"/>
            </a:xfrm>
            <a:prstGeom prst="rect">
              <a:avLst/>
            </a:prstGeom>
            <a:solidFill>
              <a:schemeClr val="accent1">
                <a:lumMod val="60000"/>
                <a:lumOff val="40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3" name="Rectangle 2"/>
            <p:cNvSpPr/>
            <p:nvPr/>
          </p:nvSpPr>
          <p:spPr bwMode="auto">
            <a:xfrm>
              <a:off x="1458912" y="2027237"/>
              <a:ext cx="13716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4" name="Left Brace 3"/>
            <p:cNvSpPr/>
            <p:nvPr/>
          </p:nvSpPr>
          <p:spPr bwMode="auto">
            <a:xfrm rot="16200000">
              <a:off x="1820862" y="2579687"/>
              <a:ext cx="647700" cy="1371600"/>
            </a:xfrm>
            <a:prstGeom prst="leftBrace">
              <a:avLst>
                <a:gd name="adj1" fmla="val 0"/>
                <a:gd name="adj2" fmla="val 50000"/>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6" name="TextBox 5"/>
            <p:cNvSpPr txBox="1"/>
            <p:nvPr/>
          </p:nvSpPr>
          <p:spPr>
            <a:xfrm>
              <a:off x="1661246" y="1303678"/>
              <a:ext cx="966932" cy="646331"/>
            </a:xfrm>
            <a:prstGeom prst="rect">
              <a:avLst/>
            </a:prstGeom>
            <a:noFill/>
          </p:spPr>
          <p:txBody>
            <a:bodyPr wrap="none" rtlCol="0">
              <a:spAutoFit/>
            </a:bodyPr>
            <a:lstStyle/>
            <a:p>
              <a:r>
                <a:rPr lang="en-US" dirty="0" smtClean="0">
                  <a:latin typeface="Calibri" panose="020F0502020204030204" pitchFamily="34" charset="0"/>
                </a:rPr>
                <a:t>Page</a:t>
              </a:r>
            </a:p>
            <a:p>
              <a:r>
                <a:rPr lang="en-US" dirty="0" smtClean="0">
                  <a:latin typeface="Calibri" panose="020F0502020204030204" pitchFamily="34" charset="0"/>
                </a:rPr>
                <a:t>number</a:t>
              </a:r>
              <a:endParaRPr lang="en-GB" dirty="0">
                <a:latin typeface="Calibri" panose="020F0502020204030204" pitchFamily="34" charset="0"/>
              </a:endParaRPr>
            </a:p>
          </p:txBody>
        </p:sp>
        <p:sp>
          <p:nvSpPr>
            <p:cNvPr id="7" name="TextBox 6"/>
            <p:cNvSpPr txBox="1"/>
            <p:nvPr/>
          </p:nvSpPr>
          <p:spPr>
            <a:xfrm>
              <a:off x="3830384" y="1442177"/>
              <a:ext cx="1869038" cy="369332"/>
            </a:xfrm>
            <a:prstGeom prst="rect">
              <a:avLst/>
            </a:prstGeom>
            <a:noFill/>
          </p:spPr>
          <p:txBody>
            <a:bodyPr wrap="none" rtlCol="0">
              <a:spAutoFit/>
            </a:bodyPr>
            <a:lstStyle/>
            <a:p>
              <a:r>
                <a:rPr lang="en-US" dirty="0" smtClean="0">
                  <a:latin typeface="Calibri" panose="020F0502020204030204" pitchFamily="34" charset="0"/>
                </a:rPr>
                <a:t>Offset inside page</a:t>
              </a:r>
              <a:endParaRPr lang="en-GB" dirty="0">
                <a:latin typeface="Calibri" panose="020F0502020204030204" pitchFamily="34" charset="0"/>
              </a:endParaRPr>
            </a:p>
          </p:txBody>
        </p:sp>
        <p:sp>
          <p:nvSpPr>
            <p:cNvPr id="8" name="Left Brace 7"/>
            <p:cNvSpPr/>
            <p:nvPr/>
          </p:nvSpPr>
          <p:spPr bwMode="auto">
            <a:xfrm rot="16200000">
              <a:off x="4525962" y="1246187"/>
              <a:ext cx="647700" cy="4038600"/>
            </a:xfrm>
            <a:prstGeom prst="leftBrace">
              <a:avLst>
                <a:gd name="adj1" fmla="val 0"/>
                <a:gd name="adj2" fmla="val 50000"/>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9" name="TextBox 8"/>
            <p:cNvSpPr txBox="1"/>
            <p:nvPr/>
          </p:nvSpPr>
          <p:spPr>
            <a:xfrm>
              <a:off x="4443290" y="3709470"/>
              <a:ext cx="813043" cy="369332"/>
            </a:xfrm>
            <a:prstGeom prst="rect">
              <a:avLst/>
            </a:prstGeom>
            <a:noFill/>
          </p:spPr>
          <p:txBody>
            <a:bodyPr wrap="none" rtlCol="0">
              <a:spAutoFit/>
            </a:bodyPr>
            <a:lstStyle/>
            <a:p>
              <a:r>
                <a:rPr lang="en-US" dirty="0" smtClean="0">
                  <a:latin typeface="Calibri" panose="020F0502020204030204" pitchFamily="34" charset="0"/>
                </a:rPr>
                <a:t>12 bits</a:t>
              </a:r>
              <a:endParaRPr lang="en-GB" dirty="0">
                <a:latin typeface="Calibri" panose="020F0502020204030204" pitchFamily="34" charset="0"/>
              </a:endParaRPr>
            </a:p>
          </p:txBody>
        </p:sp>
        <p:sp>
          <p:nvSpPr>
            <p:cNvPr id="10" name="TextBox 9"/>
            <p:cNvSpPr txBox="1"/>
            <p:nvPr/>
          </p:nvSpPr>
          <p:spPr>
            <a:xfrm>
              <a:off x="1814663" y="3709470"/>
              <a:ext cx="696024" cy="369332"/>
            </a:xfrm>
            <a:prstGeom prst="rect">
              <a:avLst/>
            </a:prstGeom>
            <a:noFill/>
          </p:spPr>
          <p:txBody>
            <a:bodyPr wrap="none" rtlCol="0">
              <a:spAutoFit/>
            </a:bodyPr>
            <a:lstStyle/>
            <a:p>
              <a:r>
                <a:rPr lang="en-US" dirty="0" smtClean="0">
                  <a:latin typeface="Calibri" panose="020F0502020204030204" pitchFamily="34" charset="0"/>
                </a:rPr>
                <a:t>4 bits</a:t>
              </a:r>
              <a:endParaRPr lang="en-GB" dirty="0">
                <a:latin typeface="Calibri" panose="020F0502020204030204" pitchFamily="34"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502056" y="4313237"/>
                <a:ext cx="8695509" cy="830997"/>
              </a:xfrm>
              <a:prstGeom prst="rect">
                <a:avLst/>
              </a:prstGeom>
              <a:noFill/>
            </p:spPr>
            <p:txBody>
              <a:bodyPr wrap="square" rtlCol="0">
                <a:spAutoFit/>
              </a:bodyPr>
              <a:lstStyle/>
              <a:p>
                <a:pPr algn="just"/>
                <a:r>
                  <a:rPr lang="en-US" sz="2400" dirty="0" smtClean="0">
                    <a:latin typeface="Calibri" panose="020F0502020204030204" pitchFamily="34" charset="0"/>
                  </a:rPr>
                  <a:t>In general, if address space is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𝑚</m:t>
                        </m:r>
                      </m:sup>
                    </m:sSup>
                  </m:oMath>
                </a14:m>
                <a:r>
                  <a:rPr lang="en-GB" sz="2400" dirty="0" smtClean="0">
                    <a:latin typeface="Calibri" panose="020F0502020204030204" pitchFamily="34" charset="0"/>
                  </a:rPr>
                  <a:t>, and page size is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𝑛</m:t>
                        </m:r>
                      </m:sup>
                    </m:sSup>
                  </m:oMath>
                </a14:m>
                <a:r>
                  <a:rPr lang="en-GB" sz="2400" dirty="0" smtClean="0">
                    <a:latin typeface="Calibri" panose="020F0502020204030204" pitchFamily="34" charset="0"/>
                  </a:rPr>
                  <a:t>, the address of </a:t>
                </a:r>
                <a14:m>
                  <m:oMath xmlns:m="http://schemas.openxmlformats.org/officeDocument/2006/math">
                    <m:r>
                      <a:rPr lang="en-GB" sz="2400" i="1" dirty="0" smtClean="0">
                        <a:latin typeface="Cambria Math" panose="02040503050406030204" pitchFamily="18" charset="0"/>
                      </a:rPr>
                      <m:t>𝑚</m:t>
                    </m:r>
                  </m:oMath>
                </a14:m>
                <a:r>
                  <a:rPr lang="en-GB" sz="2400" dirty="0" smtClean="0">
                    <a:latin typeface="Calibri" panose="020F0502020204030204" pitchFamily="34" charset="0"/>
                  </a:rPr>
                  <a:t> bits can be viewed as consisting of two fields:  </a:t>
                </a:r>
                <a:endParaRPr lang="en-GB" sz="2400" dirty="0">
                  <a:latin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056" y="4313237"/>
                <a:ext cx="8695509" cy="830997"/>
              </a:xfrm>
              <a:prstGeom prst="rect">
                <a:avLst/>
              </a:prstGeom>
              <a:blipFill rotWithShape="0">
                <a:blip r:embed="rId5"/>
                <a:stretch>
                  <a:fillRect l="-1051" t="-5882" r="-1051"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73381" y="5328368"/>
                <a:ext cx="7181261"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latin typeface="Calibri" panose="020F0502020204030204" pitchFamily="34" charset="0"/>
                  </a:rPr>
                  <a:t>Most significant </a:t>
                </a:r>
                <a14:m>
                  <m:oMath xmlns:m="http://schemas.openxmlformats.org/officeDocument/2006/math">
                    <m:r>
                      <a:rPr lang="en-US" sz="2400" i="1" dirty="0" smtClean="0">
                        <a:latin typeface="Cambria Math" panose="02040503050406030204" pitchFamily="18" charset="0"/>
                      </a:rPr>
                      <m:t>𝑚</m:t>
                    </m:r>
                    <m:r>
                      <a:rPr lang="en-US" sz="2400" i="1" dirty="0" smtClean="0">
                        <a:latin typeface="Cambria Math" panose="02040503050406030204" pitchFamily="18" charset="0"/>
                      </a:rPr>
                      <m:t>−</m:t>
                    </m:r>
                    <m:r>
                      <a:rPr lang="en-US" sz="2400" i="1" dirty="0" smtClean="0">
                        <a:latin typeface="Cambria Math" panose="02040503050406030204" pitchFamily="18" charset="0"/>
                      </a:rPr>
                      <m:t>𝑛</m:t>
                    </m:r>
                  </m:oMath>
                </a14:m>
                <a:r>
                  <a:rPr lang="en-US" sz="2400" dirty="0" smtClean="0">
                    <a:latin typeface="Calibri" panose="020F0502020204030204" pitchFamily="34" charset="0"/>
                  </a:rPr>
                  <a:t> bits contain the page number.</a:t>
                </a:r>
                <a:endParaRPr lang="en-GB" sz="2400" dirty="0">
                  <a:latin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73381" y="5328368"/>
                <a:ext cx="7181261" cy="461665"/>
              </a:xfrm>
              <a:prstGeom prst="rect">
                <a:avLst/>
              </a:prstGeom>
              <a:blipFill rotWithShape="0">
                <a:blip r:embed="rId6"/>
                <a:stretch>
                  <a:fillRect l="-679" t="-10526" r="-849" b="-30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73381" y="5974167"/>
                <a:ext cx="7482561"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latin typeface="Calibri" panose="020F0502020204030204" pitchFamily="34" charset="0"/>
                  </a:rPr>
                  <a:t>Least significant </a:t>
                </a:r>
                <a14:m>
                  <m:oMath xmlns:m="http://schemas.openxmlformats.org/officeDocument/2006/math">
                    <m:r>
                      <a:rPr lang="en-US" sz="2400" i="1" dirty="0" smtClean="0">
                        <a:latin typeface="Cambria Math" panose="02040503050406030204" pitchFamily="18" charset="0"/>
                      </a:rPr>
                      <m:t>𝑛</m:t>
                    </m:r>
                  </m:oMath>
                </a14:m>
                <a:r>
                  <a:rPr lang="en-US" sz="2400" dirty="0" smtClean="0">
                    <a:latin typeface="Calibri" panose="020F0502020204030204" pitchFamily="34" charset="0"/>
                  </a:rPr>
                  <a:t> bits contain an offset inside the page.</a:t>
                </a:r>
                <a:endParaRPr lang="en-GB" sz="2400" dirty="0">
                  <a:latin typeface="Calibri" panose="020F0502020204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73381" y="5974167"/>
                <a:ext cx="7482561" cy="461665"/>
              </a:xfrm>
              <a:prstGeom prst="rect">
                <a:avLst/>
              </a:prstGeom>
              <a:blipFill rotWithShape="0">
                <a:blip r:embed="rId7"/>
                <a:stretch>
                  <a:fillRect l="-896" t="-10526" r="-896" b="-30263"/>
                </a:stretch>
              </a:blipFill>
            </p:spPr>
            <p:txBody>
              <a:bodyPr/>
              <a:lstStyle/>
              <a:p>
                <a:r>
                  <a:rPr lang="en-GB">
                    <a:noFill/>
                  </a:rPr>
                  <a:t> </a:t>
                </a:r>
              </a:p>
            </p:txBody>
          </p:sp>
        </mc:Fallback>
      </mc:AlternateContent>
      <p:pic>
        <p:nvPicPr>
          <p:cNvPr id="5" name="8-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78912" y="355301"/>
            <a:ext cx="609600" cy="609600"/>
          </a:xfrm>
          <a:prstGeom prst="rect">
            <a:avLst/>
          </a:prstGeom>
        </p:spPr>
      </p:pic>
    </p:spTree>
    <p:extLst>
      <p:ext uri="{BB962C8B-B14F-4D97-AF65-F5344CB8AC3E}">
        <p14:creationId xmlns:p14="http://schemas.microsoft.com/office/powerpoint/2010/main" val="2579144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7</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83" name="Rectangle 107"/>
          <p:cNvSpPr>
            <a:spLocks noChangeArrowheads="1"/>
          </p:cNvSpPr>
          <p:nvPr/>
        </p:nvSpPr>
        <p:spPr bwMode="auto">
          <a:xfrm>
            <a:off x="6364097" y="2671152"/>
            <a:ext cx="890951"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4" name="Text Box 106"/>
          <p:cNvSpPr txBox="1">
            <a:spLocks noChangeArrowheads="1"/>
          </p:cNvSpPr>
          <p:nvPr/>
        </p:nvSpPr>
        <p:spPr bwMode="auto">
          <a:xfrm>
            <a:off x="6238355" y="2688436"/>
            <a:ext cx="1032881" cy="410244"/>
          </a:xfrm>
          <a:prstGeom prst="rect">
            <a:avLst/>
          </a:prstGeom>
          <a:solidFill>
            <a:schemeClr val="bg1"/>
          </a:solidFill>
          <a:ln w="9525">
            <a:solidFill>
              <a:schemeClr val="tx1"/>
            </a:solidFill>
            <a:miter lim="800000"/>
            <a:headEnd/>
            <a:tailEnd/>
          </a:ln>
        </p:spPr>
        <p:txBody>
          <a:bodyPr wrap="square" lIns="91432" tIns="45716" rIns="91432" bIns="45716">
            <a:spAutoFit/>
          </a:bodyPr>
          <a:lstStyle/>
          <a:p>
            <a:r>
              <a:rPr lang="en-US" sz="2000" dirty="0">
                <a:latin typeface="Calibri" panose="020F0502020204030204" pitchFamily="34" charset="0"/>
              </a:rPr>
              <a:t>frame #</a:t>
            </a:r>
          </a:p>
        </p:txBody>
      </p:sp>
      <p:sp>
        <p:nvSpPr>
          <p:cNvPr id="85" name="Rectangle 103"/>
          <p:cNvSpPr>
            <a:spLocks noChangeArrowheads="1"/>
          </p:cNvSpPr>
          <p:nvPr/>
        </p:nvSpPr>
        <p:spPr bwMode="auto">
          <a:xfrm>
            <a:off x="868179" y="2671152"/>
            <a:ext cx="890951"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6" name="Rectangle 108"/>
          <p:cNvSpPr>
            <a:spLocks noChangeArrowheads="1"/>
          </p:cNvSpPr>
          <p:nvPr/>
        </p:nvSpPr>
        <p:spPr bwMode="auto">
          <a:xfrm>
            <a:off x="7271236" y="2671152"/>
            <a:ext cx="1410672"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7" name="Rectangle 104"/>
          <p:cNvSpPr>
            <a:spLocks noChangeArrowheads="1"/>
          </p:cNvSpPr>
          <p:nvPr/>
        </p:nvSpPr>
        <p:spPr bwMode="auto">
          <a:xfrm>
            <a:off x="1760852" y="2671152"/>
            <a:ext cx="1410672"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8" name="Text Box 93"/>
          <p:cNvSpPr txBox="1">
            <a:spLocks noChangeArrowheads="1"/>
          </p:cNvSpPr>
          <p:nvPr/>
        </p:nvSpPr>
        <p:spPr bwMode="auto">
          <a:xfrm>
            <a:off x="334200" y="1432225"/>
            <a:ext cx="8927472" cy="830989"/>
          </a:xfrm>
          <a:prstGeom prst="rect">
            <a:avLst/>
          </a:prstGeom>
          <a:noFill/>
          <a:ln w="9525">
            <a:noFill/>
            <a:miter lim="800000"/>
            <a:headEnd/>
            <a:tailEnd/>
          </a:ln>
        </p:spPr>
        <p:txBody>
          <a:bodyPr wrap="square" lIns="91432" tIns="45716" rIns="91432" bIns="45716">
            <a:spAutoFit/>
          </a:bodyPr>
          <a:lstStyle/>
          <a:p>
            <a:pPr algn="just"/>
            <a:r>
              <a:rPr lang="en-US" sz="2400" dirty="0">
                <a:latin typeface="Calibri" panose="020F0502020204030204" pitchFamily="34" charset="0"/>
              </a:rPr>
              <a:t>Virtual addresses are translated into physical addresses using a </a:t>
            </a:r>
            <a:r>
              <a:rPr lang="en-US" sz="2400" i="1" dirty="0">
                <a:latin typeface="Calibri" panose="020F0502020204030204" pitchFamily="34" charset="0"/>
              </a:rPr>
              <a:t>page table</a:t>
            </a:r>
            <a:r>
              <a:rPr lang="en-US" sz="2400" dirty="0">
                <a:latin typeface="Calibri" panose="020F0502020204030204" pitchFamily="34" charset="0"/>
              </a:rPr>
              <a:t>.</a:t>
            </a:r>
          </a:p>
        </p:txBody>
      </p:sp>
      <p:sp>
        <p:nvSpPr>
          <p:cNvPr id="90" name="Text Box 101"/>
          <p:cNvSpPr txBox="1">
            <a:spLocks noChangeArrowheads="1"/>
          </p:cNvSpPr>
          <p:nvPr/>
        </p:nvSpPr>
        <p:spPr bwMode="auto">
          <a:xfrm>
            <a:off x="2008483" y="2698579"/>
            <a:ext cx="784942"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offset</a:t>
            </a:r>
          </a:p>
        </p:txBody>
      </p:sp>
      <p:sp>
        <p:nvSpPr>
          <p:cNvPr id="91" name="Text Box 102"/>
          <p:cNvSpPr txBox="1">
            <a:spLocks noChangeArrowheads="1"/>
          </p:cNvSpPr>
          <p:nvPr/>
        </p:nvSpPr>
        <p:spPr bwMode="auto">
          <a:xfrm>
            <a:off x="900455" y="2683296"/>
            <a:ext cx="867915" cy="400101"/>
          </a:xfrm>
          <a:prstGeom prst="rect">
            <a:avLst/>
          </a:prstGeom>
          <a:solidFill>
            <a:schemeClr val="bg1"/>
          </a:solidFill>
          <a:ln w="9525">
            <a:noFill/>
            <a:miter lim="800000"/>
            <a:headEnd/>
            <a:tailEnd/>
          </a:ln>
        </p:spPr>
        <p:txBody>
          <a:bodyPr wrap="none" lIns="91432" tIns="45716" rIns="91432" bIns="45716">
            <a:spAutoFit/>
          </a:bodyPr>
          <a:lstStyle/>
          <a:p>
            <a:r>
              <a:rPr lang="en-US" sz="2000" dirty="0">
                <a:latin typeface="Calibri" panose="020F0502020204030204" pitchFamily="34" charset="0"/>
              </a:rPr>
              <a:t>Page #</a:t>
            </a:r>
          </a:p>
        </p:txBody>
      </p:sp>
      <p:sp>
        <p:nvSpPr>
          <p:cNvPr id="92" name="Text Box 105"/>
          <p:cNvSpPr txBox="1">
            <a:spLocks noChangeArrowheads="1"/>
          </p:cNvSpPr>
          <p:nvPr/>
        </p:nvSpPr>
        <p:spPr bwMode="auto">
          <a:xfrm>
            <a:off x="7512703" y="2681294"/>
            <a:ext cx="784942"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offset</a:t>
            </a:r>
          </a:p>
        </p:txBody>
      </p:sp>
      <p:sp>
        <p:nvSpPr>
          <p:cNvPr id="93" name="Line 110"/>
          <p:cNvSpPr>
            <a:spLocks noChangeShapeType="1"/>
          </p:cNvSpPr>
          <p:nvPr/>
        </p:nvSpPr>
        <p:spPr bwMode="auto">
          <a:xfrm flipV="1">
            <a:off x="2577557" y="2378335"/>
            <a:ext cx="0" cy="292818"/>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94" name="Line 112"/>
          <p:cNvSpPr>
            <a:spLocks noChangeShapeType="1"/>
          </p:cNvSpPr>
          <p:nvPr/>
        </p:nvSpPr>
        <p:spPr bwMode="auto">
          <a:xfrm>
            <a:off x="7700523" y="2378335"/>
            <a:ext cx="0" cy="292818"/>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95" name="Rectangle 113"/>
          <p:cNvSpPr>
            <a:spLocks noChangeArrowheads="1"/>
          </p:cNvSpPr>
          <p:nvPr/>
        </p:nvSpPr>
        <p:spPr bwMode="auto">
          <a:xfrm>
            <a:off x="3468507" y="3549606"/>
            <a:ext cx="2598606" cy="2122928"/>
          </a:xfrm>
          <a:prstGeom prst="rect">
            <a:avLst/>
          </a:prstGeom>
          <a:no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96" name="Rectangle 114"/>
          <p:cNvSpPr>
            <a:spLocks noChangeArrowheads="1"/>
          </p:cNvSpPr>
          <p:nvPr/>
        </p:nvSpPr>
        <p:spPr bwMode="auto">
          <a:xfrm>
            <a:off x="3494751" y="4264299"/>
            <a:ext cx="1911116"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97" name="Text Box 115"/>
          <p:cNvSpPr txBox="1">
            <a:spLocks noChangeArrowheads="1"/>
          </p:cNvSpPr>
          <p:nvPr/>
        </p:nvSpPr>
        <p:spPr bwMode="auto">
          <a:xfrm>
            <a:off x="3973767" y="4291727"/>
            <a:ext cx="990511"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frame #</a:t>
            </a:r>
          </a:p>
        </p:txBody>
      </p:sp>
      <p:sp>
        <p:nvSpPr>
          <p:cNvPr id="98" name="Text Box 116"/>
          <p:cNvSpPr txBox="1">
            <a:spLocks noChangeArrowheads="1"/>
          </p:cNvSpPr>
          <p:nvPr/>
        </p:nvSpPr>
        <p:spPr bwMode="auto">
          <a:xfrm>
            <a:off x="5497005" y="4274584"/>
            <a:ext cx="458764"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v</a:t>
            </a:r>
            <a:r>
              <a:rPr lang="en-US" sz="2000" dirty="0" smtClean="0">
                <a:latin typeface="Calibri" panose="020F0502020204030204" pitchFamily="34" charset="0"/>
              </a:rPr>
              <a:t>/</a:t>
            </a:r>
            <a:r>
              <a:rPr lang="en-US" sz="2000" dirty="0" err="1" smtClean="0">
                <a:latin typeface="Calibri" panose="020F0502020204030204" pitchFamily="34" charset="0"/>
              </a:rPr>
              <a:t>i</a:t>
            </a:r>
            <a:endParaRPr lang="en-US" sz="2000" dirty="0">
              <a:latin typeface="Calibri" panose="020F0502020204030204" pitchFamily="34" charset="0"/>
            </a:endParaRPr>
          </a:p>
        </p:txBody>
      </p:sp>
      <p:sp>
        <p:nvSpPr>
          <p:cNvPr id="99" name="Rectangle 118"/>
          <p:cNvSpPr>
            <a:spLocks noChangeArrowheads="1"/>
          </p:cNvSpPr>
          <p:nvPr/>
        </p:nvSpPr>
        <p:spPr bwMode="auto">
          <a:xfrm>
            <a:off x="5406796" y="4264299"/>
            <a:ext cx="687490" cy="439227"/>
          </a:xfrm>
          <a:prstGeom prst="rect">
            <a:avLst/>
          </a:prstGeom>
          <a:no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100" name="Line 120"/>
          <p:cNvSpPr>
            <a:spLocks noChangeShapeType="1"/>
          </p:cNvSpPr>
          <p:nvPr/>
        </p:nvSpPr>
        <p:spPr bwMode="auto">
          <a:xfrm>
            <a:off x="1241131" y="3110379"/>
            <a:ext cx="0" cy="1390884"/>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1" name="Line 121"/>
          <p:cNvSpPr>
            <a:spLocks noChangeShapeType="1"/>
          </p:cNvSpPr>
          <p:nvPr/>
        </p:nvSpPr>
        <p:spPr bwMode="auto">
          <a:xfrm>
            <a:off x="1241131" y="4501263"/>
            <a:ext cx="2227377" cy="0"/>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102" name="Line 122"/>
          <p:cNvSpPr>
            <a:spLocks noChangeShapeType="1"/>
          </p:cNvSpPr>
          <p:nvPr/>
        </p:nvSpPr>
        <p:spPr bwMode="auto">
          <a:xfrm>
            <a:off x="6045979" y="4501263"/>
            <a:ext cx="689348" cy="0"/>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3" name="Line 123"/>
          <p:cNvSpPr>
            <a:spLocks noChangeShapeType="1"/>
          </p:cNvSpPr>
          <p:nvPr/>
        </p:nvSpPr>
        <p:spPr bwMode="auto">
          <a:xfrm flipV="1">
            <a:off x="6735326" y="3110379"/>
            <a:ext cx="0" cy="1390884"/>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104" name="Text Box 124"/>
          <p:cNvSpPr txBox="1">
            <a:spLocks noChangeArrowheads="1"/>
          </p:cNvSpPr>
          <p:nvPr/>
        </p:nvSpPr>
        <p:spPr bwMode="auto">
          <a:xfrm>
            <a:off x="4111041" y="3110379"/>
            <a:ext cx="1290273" cy="400101"/>
          </a:xfrm>
          <a:prstGeom prst="rect">
            <a:avLst/>
          </a:prstGeom>
          <a:noFill/>
          <a:ln w="9525" algn="ctr">
            <a:noFill/>
            <a:miter lim="800000"/>
            <a:headEnd/>
            <a:tailEnd/>
          </a:ln>
        </p:spPr>
        <p:txBody>
          <a:bodyPr wrap="none" lIns="91432" tIns="45716" rIns="91432" bIns="45716">
            <a:spAutoFit/>
          </a:bodyPr>
          <a:lstStyle/>
          <a:p>
            <a:r>
              <a:rPr lang="en-US" sz="2000">
                <a:latin typeface="Calibri" panose="020F0502020204030204" pitchFamily="34" charset="0"/>
              </a:rPr>
              <a:t>Page Table</a:t>
            </a:r>
          </a:p>
        </p:txBody>
      </p:sp>
      <p:sp>
        <p:nvSpPr>
          <p:cNvPr id="105" name="Text Box 125"/>
          <p:cNvSpPr txBox="1">
            <a:spLocks noChangeArrowheads="1"/>
          </p:cNvSpPr>
          <p:nvPr/>
        </p:nvSpPr>
        <p:spPr bwMode="auto">
          <a:xfrm>
            <a:off x="7707091" y="3256787"/>
            <a:ext cx="1019622" cy="707878"/>
          </a:xfrm>
          <a:prstGeom prst="rect">
            <a:avLst/>
          </a:prstGeom>
          <a:noFill/>
          <a:ln w="9525" algn="ctr">
            <a:noFill/>
            <a:miter lim="800000"/>
            <a:headEnd/>
            <a:tailEnd/>
          </a:ln>
        </p:spPr>
        <p:txBody>
          <a:bodyPr wrap="none" lIns="91432" tIns="45716" rIns="91432" bIns="45716">
            <a:spAutoFit/>
          </a:bodyPr>
          <a:lstStyle/>
          <a:p>
            <a:r>
              <a:rPr lang="en-US" sz="2000">
                <a:latin typeface="Calibri" panose="020F0502020204030204" pitchFamily="34" charset="0"/>
              </a:rPr>
              <a:t>Physical</a:t>
            </a:r>
          </a:p>
          <a:p>
            <a:r>
              <a:rPr lang="en-US" sz="2000">
                <a:latin typeface="Calibri" panose="020F0502020204030204" pitchFamily="34" charset="0"/>
              </a:rPr>
              <a:t>Address</a:t>
            </a:r>
          </a:p>
        </p:txBody>
      </p:sp>
      <p:sp>
        <p:nvSpPr>
          <p:cNvPr id="106" name="Text Box 126"/>
          <p:cNvSpPr txBox="1">
            <a:spLocks noChangeArrowheads="1"/>
          </p:cNvSpPr>
          <p:nvPr/>
        </p:nvSpPr>
        <p:spPr bwMode="auto">
          <a:xfrm>
            <a:off x="1538495" y="3256787"/>
            <a:ext cx="1019622" cy="707878"/>
          </a:xfrm>
          <a:prstGeom prst="rect">
            <a:avLst/>
          </a:prstGeom>
          <a:noFill/>
          <a:ln w="9525" algn="ctr">
            <a:noFill/>
            <a:miter lim="800000"/>
            <a:headEnd/>
            <a:tailEnd/>
          </a:ln>
        </p:spPr>
        <p:txBody>
          <a:bodyPr wrap="none" lIns="91432" tIns="45716" rIns="91432" bIns="45716">
            <a:spAutoFit/>
          </a:bodyPr>
          <a:lstStyle/>
          <a:p>
            <a:r>
              <a:rPr lang="en-US" sz="2000" dirty="0">
                <a:latin typeface="Calibri" panose="020F0502020204030204" pitchFamily="34" charset="0"/>
              </a:rPr>
              <a:t>Virtual</a:t>
            </a:r>
          </a:p>
          <a:p>
            <a:r>
              <a:rPr lang="en-US" sz="2000" dirty="0">
                <a:latin typeface="Calibri" panose="020F0502020204030204" pitchFamily="34" charset="0"/>
              </a:rPr>
              <a:t>Address</a:t>
            </a:r>
          </a:p>
        </p:txBody>
      </p:sp>
      <p:sp>
        <p:nvSpPr>
          <p:cNvPr id="107" name="Line 127"/>
          <p:cNvSpPr>
            <a:spLocks noChangeShapeType="1"/>
          </p:cNvSpPr>
          <p:nvPr/>
        </p:nvSpPr>
        <p:spPr bwMode="auto">
          <a:xfrm>
            <a:off x="2577557" y="2378334"/>
            <a:ext cx="5122966" cy="0"/>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8" name="Oval 128"/>
          <p:cNvSpPr>
            <a:spLocks noChangeArrowheads="1"/>
          </p:cNvSpPr>
          <p:nvPr/>
        </p:nvSpPr>
        <p:spPr bwMode="auto">
          <a:xfrm>
            <a:off x="4730688" y="4940490"/>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09" name="Oval 129"/>
          <p:cNvSpPr>
            <a:spLocks noChangeArrowheads="1"/>
          </p:cNvSpPr>
          <p:nvPr/>
        </p:nvSpPr>
        <p:spPr bwMode="auto">
          <a:xfrm>
            <a:off x="4730688" y="5160104"/>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10" name="Oval 130"/>
          <p:cNvSpPr>
            <a:spLocks noChangeArrowheads="1"/>
          </p:cNvSpPr>
          <p:nvPr/>
        </p:nvSpPr>
        <p:spPr bwMode="auto">
          <a:xfrm flipH="1" flipV="1">
            <a:off x="4730688" y="3988832"/>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11" name="Oval 131"/>
          <p:cNvSpPr>
            <a:spLocks noChangeArrowheads="1"/>
          </p:cNvSpPr>
          <p:nvPr/>
        </p:nvSpPr>
        <p:spPr bwMode="auto">
          <a:xfrm>
            <a:off x="4730688" y="3769219"/>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pic>
        <p:nvPicPr>
          <p:cNvPr id="2" name="8-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33" y="461639"/>
            <a:ext cx="609600" cy="609600"/>
          </a:xfrm>
          <a:prstGeom prst="rect">
            <a:avLst/>
          </a:prstGeom>
        </p:spPr>
      </p:pic>
    </p:spTree>
    <p:extLst>
      <p:ext uri="{BB962C8B-B14F-4D97-AF65-F5344CB8AC3E}">
        <p14:creationId xmlns:p14="http://schemas.microsoft.com/office/powerpoint/2010/main" val="1274815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5</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1" name="Text Box 129"/>
          <p:cNvSpPr txBox="1">
            <a:spLocks noChangeArrowheads="1"/>
          </p:cNvSpPr>
          <p:nvPr/>
        </p:nvSpPr>
        <p:spPr bwMode="auto">
          <a:xfrm>
            <a:off x="484793" y="1489052"/>
            <a:ext cx="9009197" cy="1200329"/>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Processes generate addresses in a range much larger than the available memory size (</a:t>
            </a:r>
            <a:r>
              <a:rPr lang="en-US" sz="2400" i="1" dirty="0">
                <a:solidFill>
                  <a:schemeClr val="bg1">
                    <a:lumMod val="75000"/>
                  </a:schemeClr>
                </a:solidFill>
                <a:latin typeface="Calibri" pitchFamily="34" charset="0"/>
                <a:cs typeface="Calibri" pitchFamily="34" charset="0"/>
              </a:rPr>
              <a:t>virtual address space</a:t>
            </a:r>
            <a:r>
              <a:rPr lang="en-US" sz="2400" dirty="0" smtClean="0">
                <a:solidFill>
                  <a:schemeClr val="bg1">
                    <a:lumMod val="75000"/>
                  </a:schemeClr>
                </a:solidFill>
                <a:latin typeface="Calibri" pitchFamily="34" charset="0"/>
                <a:cs typeface="Calibri" pitchFamily="34" charset="0"/>
              </a:rPr>
              <a:t>).  Processes are thus not limited by the available RAM size.</a:t>
            </a:r>
            <a:endParaRPr lang="en-US" sz="2400" dirty="0">
              <a:solidFill>
                <a:schemeClr val="bg1">
                  <a:lumMod val="75000"/>
                </a:schemeClr>
              </a:solidFill>
              <a:latin typeface="Calibri" pitchFamily="34" charset="0"/>
              <a:cs typeface="Calibri" pitchFamily="34" charset="0"/>
            </a:endParaRPr>
          </a:p>
        </p:txBody>
      </p:sp>
      <p:sp>
        <p:nvSpPr>
          <p:cNvPr id="22" name="Text Box 132"/>
          <p:cNvSpPr txBox="1">
            <a:spLocks noChangeArrowheads="1"/>
          </p:cNvSpPr>
          <p:nvPr/>
        </p:nvSpPr>
        <p:spPr bwMode="auto">
          <a:xfrm>
            <a:off x="494703" y="2814379"/>
            <a:ext cx="8531225" cy="461665"/>
          </a:xfrm>
          <a:prstGeom prst="rect">
            <a:avLst/>
          </a:prstGeom>
          <a:noFill/>
          <a:ln w="9525">
            <a:noFill/>
            <a:miter lim="800000"/>
            <a:headEnd/>
            <a:tailEnd/>
          </a:ln>
        </p:spPr>
        <p:txBody>
          <a:bodyPr>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Virtual address space is divided into </a:t>
            </a:r>
            <a:r>
              <a:rPr lang="en-US" sz="2400" i="1" dirty="0">
                <a:solidFill>
                  <a:schemeClr val="bg1">
                    <a:lumMod val="75000"/>
                  </a:schemeClr>
                </a:solidFill>
                <a:latin typeface="Calibri" pitchFamily="34" charset="0"/>
                <a:cs typeface="Calibri" pitchFamily="34" charset="0"/>
              </a:rPr>
              <a:t>pages</a:t>
            </a:r>
            <a:r>
              <a:rPr lang="en-US" sz="2400" dirty="0">
                <a:solidFill>
                  <a:schemeClr val="bg1">
                    <a:lumMod val="75000"/>
                  </a:schemeClr>
                </a:solidFill>
                <a:latin typeface="Calibri" pitchFamily="34" charset="0"/>
                <a:cs typeface="Calibri" pitchFamily="34" charset="0"/>
              </a:rPr>
              <a:t>.</a:t>
            </a:r>
          </a:p>
        </p:txBody>
      </p:sp>
      <p:sp>
        <p:nvSpPr>
          <p:cNvPr id="23" name="Text Box 133"/>
          <p:cNvSpPr txBox="1">
            <a:spLocks noChangeArrowheads="1"/>
          </p:cNvSpPr>
          <p:nvPr/>
        </p:nvSpPr>
        <p:spPr bwMode="auto">
          <a:xfrm>
            <a:off x="484792" y="3410551"/>
            <a:ext cx="9009197" cy="830997"/>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Only currently accessed pages are </a:t>
            </a:r>
            <a:r>
              <a:rPr lang="en-US" sz="2400" i="1" dirty="0">
                <a:solidFill>
                  <a:schemeClr val="bg1">
                    <a:lumMod val="75000"/>
                  </a:schemeClr>
                </a:solidFill>
                <a:latin typeface="Calibri" pitchFamily="34" charset="0"/>
                <a:cs typeface="Calibri" pitchFamily="34" charset="0"/>
              </a:rPr>
              <a:t>swapped</a:t>
            </a:r>
            <a:r>
              <a:rPr lang="en-US" sz="2400" dirty="0">
                <a:solidFill>
                  <a:schemeClr val="bg1">
                    <a:lumMod val="75000"/>
                  </a:schemeClr>
                </a:solidFill>
                <a:latin typeface="Calibri" pitchFamily="34" charset="0"/>
                <a:cs typeface="Calibri" pitchFamily="34" charset="0"/>
              </a:rPr>
              <a:t> into memory.  Other pages reside on </a:t>
            </a:r>
            <a:r>
              <a:rPr lang="en-US" sz="2400" dirty="0" smtClean="0">
                <a:solidFill>
                  <a:schemeClr val="bg1">
                    <a:lumMod val="75000"/>
                  </a:schemeClr>
                </a:solidFill>
                <a:latin typeface="Calibri" pitchFamily="34" charset="0"/>
                <a:cs typeface="Calibri" pitchFamily="34" charset="0"/>
              </a:rPr>
              <a:t>mass storage (demand paging).</a:t>
            </a:r>
            <a:endParaRPr lang="en-US" sz="2400" dirty="0">
              <a:solidFill>
                <a:schemeClr val="bg1">
                  <a:lumMod val="75000"/>
                </a:schemeClr>
              </a:solidFill>
              <a:latin typeface="Calibri" pitchFamily="34" charset="0"/>
              <a:cs typeface="Calibri" pitchFamily="34" charset="0"/>
            </a:endParaRPr>
          </a:p>
        </p:txBody>
      </p:sp>
      <p:sp>
        <p:nvSpPr>
          <p:cNvPr id="24" name="Text Box 134"/>
          <p:cNvSpPr txBox="1">
            <a:spLocks noChangeArrowheads="1"/>
          </p:cNvSpPr>
          <p:nvPr/>
        </p:nvSpPr>
        <p:spPr bwMode="auto">
          <a:xfrm>
            <a:off x="494703" y="4378855"/>
            <a:ext cx="8999286" cy="830997"/>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latin typeface="Calibri" pitchFamily="34" charset="0"/>
                <a:cs typeface="Calibri" pitchFamily="34" charset="0"/>
              </a:rPr>
              <a:t> Swapping of pages in and out of memory is done </a:t>
            </a:r>
            <a:r>
              <a:rPr lang="en-US" sz="2400" i="1" dirty="0">
                <a:latin typeface="Calibri" pitchFamily="34" charset="0"/>
                <a:cs typeface="Calibri" pitchFamily="34" charset="0"/>
              </a:rPr>
              <a:t>by the operating system</a:t>
            </a:r>
            <a:r>
              <a:rPr lang="en-US" sz="2400" dirty="0">
                <a:latin typeface="Calibri" pitchFamily="34" charset="0"/>
                <a:cs typeface="Calibri" pitchFamily="34" charset="0"/>
              </a:rPr>
              <a:t> and is transparent to the user.</a:t>
            </a:r>
          </a:p>
        </p:txBody>
      </p:sp>
      <p:pic>
        <p:nvPicPr>
          <p:cNvPr id="2" name="8-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33" y="536546"/>
            <a:ext cx="609600" cy="609600"/>
          </a:xfrm>
          <a:prstGeom prst="rect">
            <a:avLst/>
          </a:prstGeom>
        </p:spPr>
      </p:pic>
    </p:spTree>
    <p:extLst>
      <p:ext uri="{BB962C8B-B14F-4D97-AF65-F5344CB8AC3E}">
        <p14:creationId xmlns:p14="http://schemas.microsoft.com/office/powerpoint/2010/main" val="3167213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5</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1" name="Text Box 129"/>
          <p:cNvSpPr txBox="1">
            <a:spLocks noChangeArrowheads="1"/>
          </p:cNvSpPr>
          <p:nvPr/>
        </p:nvSpPr>
        <p:spPr bwMode="auto">
          <a:xfrm>
            <a:off x="484793" y="1489052"/>
            <a:ext cx="9009197" cy="1200329"/>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Processes generate addresses in a range much larger than the available memory size (</a:t>
            </a:r>
            <a:r>
              <a:rPr lang="en-US" sz="2400" i="1" dirty="0">
                <a:solidFill>
                  <a:schemeClr val="bg1">
                    <a:lumMod val="75000"/>
                  </a:schemeClr>
                </a:solidFill>
                <a:latin typeface="Calibri" pitchFamily="34" charset="0"/>
                <a:cs typeface="Calibri" pitchFamily="34" charset="0"/>
              </a:rPr>
              <a:t>virtual address space</a:t>
            </a:r>
            <a:r>
              <a:rPr lang="en-US" sz="2400" dirty="0" smtClean="0">
                <a:solidFill>
                  <a:schemeClr val="bg1">
                    <a:lumMod val="75000"/>
                  </a:schemeClr>
                </a:solidFill>
                <a:latin typeface="Calibri" pitchFamily="34" charset="0"/>
                <a:cs typeface="Calibri" pitchFamily="34" charset="0"/>
              </a:rPr>
              <a:t>).  Processes are thus not limited by the available RAM size.</a:t>
            </a:r>
            <a:endParaRPr lang="en-US" sz="2400" dirty="0">
              <a:solidFill>
                <a:schemeClr val="bg1">
                  <a:lumMod val="75000"/>
                </a:schemeClr>
              </a:solidFill>
              <a:latin typeface="Calibri" pitchFamily="34" charset="0"/>
              <a:cs typeface="Calibri" pitchFamily="34" charset="0"/>
            </a:endParaRPr>
          </a:p>
        </p:txBody>
      </p:sp>
      <p:sp>
        <p:nvSpPr>
          <p:cNvPr id="22" name="Text Box 132"/>
          <p:cNvSpPr txBox="1">
            <a:spLocks noChangeArrowheads="1"/>
          </p:cNvSpPr>
          <p:nvPr/>
        </p:nvSpPr>
        <p:spPr bwMode="auto">
          <a:xfrm>
            <a:off x="494703" y="2814379"/>
            <a:ext cx="8531225" cy="461665"/>
          </a:xfrm>
          <a:prstGeom prst="rect">
            <a:avLst/>
          </a:prstGeom>
          <a:noFill/>
          <a:ln w="9525">
            <a:noFill/>
            <a:miter lim="800000"/>
            <a:headEnd/>
            <a:tailEnd/>
          </a:ln>
        </p:spPr>
        <p:txBody>
          <a:bodyPr>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Virtual address space is divided into </a:t>
            </a:r>
            <a:r>
              <a:rPr lang="en-US" sz="2400" i="1" dirty="0">
                <a:solidFill>
                  <a:schemeClr val="bg1">
                    <a:lumMod val="75000"/>
                  </a:schemeClr>
                </a:solidFill>
                <a:latin typeface="Calibri" pitchFamily="34" charset="0"/>
                <a:cs typeface="Calibri" pitchFamily="34" charset="0"/>
              </a:rPr>
              <a:t>pages</a:t>
            </a:r>
            <a:r>
              <a:rPr lang="en-US" sz="2400" dirty="0">
                <a:solidFill>
                  <a:schemeClr val="bg1">
                    <a:lumMod val="75000"/>
                  </a:schemeClr>
                </a:solidFill>
                <a:latin typeface="Calibri" pitchFamily="34" charset="0"/>
                <a:cs typeface="Calibri" pitchFamily="34" charset="0"/>
              </a:rPr>
              <a:t>.</a:t>
            </a:r>
          </a:p>
        </p:txBody>
      </p:sp>
      <p:sp>
        <p:nvSpPr>
          <p:cNvPr id="23" name="Text Box 133"/>
          <p:cNvSpPr txBox="1">
            <a:spLocks noChangeArrowheads="1"/>
          </p:cNvSpPr>
          <p:nvPr/>
        </p:nvSpPr>
        <p:spPr bwMode="auto">
          <a:xfrm>
            <a:off x="484792" y="3410551"/>
            <a:ext cx="9009197" cy="830997"/>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Only currently accessed pages are </a:t>
            </a:r>
            <a:r>
              <a:rPr lang="en-US" sz="2400" i="1" dirty="0">
                <a:solidFill>
                  <a:schemeClr val="bg1">
                    <a:lumMod val="75000"/>
                  </a:schemeClr>
                </a:solidFill>
                <a:latin typeface="Calibri" pitchFamily="34" charset="0"/>
                <a:cs typeface="Calibri" pitchFamily="34" charset="0"/>
              </a:rPr>
              <a:t>swapped</a:t>
            </a:r>
            <a:r>
              <a:rPr lang="en-US" sz="2400" dirty="0">
                <a:solidFill>
                  <a:schemeClr val="bg1">
                    <a:lumMod val="75000"/>
                  </a:schemeClr>
                </a:solidFill>
                <a:latin typeface="Calibri" pitchFamily="34" charset="0"/>
                <a:cs typeface="Calibri" pitchFamily="34" charset="0"/>
              </a:rPr>
              <a:t> into memory.  Other pages reside on </a:t>
            </a:r>
            <a:r>
              <a:rPr lang="en-US" sz="2400" dirty="0" smtClean="0">
                <a:solidFill>
                  <a:schemeClr val="bg1">
                    <a:lumMod val="75000"/>
                  </a:schemeClr>
                </a:solidFill>
                <a:latin typeface="Calibri" pitchFamily="34" charset="0"/>
                <a:cs typeface="Calibri" pitchFamily="34" charset="0"/>
              </a:rPr>
              <a:t>mass storage (demand paging).</a:t>
            </a:r>
            <a:endParaRPr lang="en-US" sz="2400" dirty="0">
              <a:solidFill>
                <a:schemeClr val="bg1">
                  <a:lumMod val="75000"/>
                </a:schemeClr>
              </a:solidFill>
              <a:latin typeface="Calibri" pitchFamily="34" charset="0"/>
              <a:cs typeface="Calibri" pitchFamily="34" charset="0"/>
            </a:endParaRPr>
          </a:p>
        </p:txBody>
      </p:sp>
      <p:sp>
        <p:nvSpPr>
          <p:cNvPr id="24" name="Text Box 134"/>
          <p:cNvSpPr txBox="1">
            <a:spLocks noChangeArrowheads="1"/>
          </p:cNvSpPr>
          <p:nvPr/>
        </p:nvSpPr>
        <p:spPr bwMode="auto">
          <a:xfrm>
            <a:off x="494703" y="4378855"/>
            <a:ext cx="8999286" cy="830997"/>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solidFill>
                  <a:schemeClr val="bg1">
                    <a:lumMod val="75000"/>
                  </a:schemeClr>
                </a:solidFill>
                <a:latin typeface="Calibri" pitchFamily="34" charset="0"/>
                <a:cs typeface="Calibri" pitchFamily="34" charset="0"/>
              </a:rPr>
              <a:t> Swapping of pages in and out of memory is done </a:t>
            </a:r>
            <a:r>
              <a:rPr lang="en-US" sz="2400" i="1" dirty="0">
                <a:solidFill>
                  <a:schemeClr val="bg1">
                    <a:lumMod val="75000"/>
                  </a:schemeClr>
                </a:solidFill>
                <a:latin typeface="Calibri" pitchFamily="34" charset="0"/>
                <a:cs typeface="Calibri" pitchFamily="34" charset="0"/>
              </a:rPr>
              <a:t>by the operating system</a:t>
            </a:r>
            <a:r>
              <a:rPr lang="en-US" sz="2400" dirty="0">
                <a:solidFill>
                  <a:schemeClr val="bg1">
                    <a:lumMod val="75000"/>
                  </a:schemeClr>
                </a:solidFill>
                <a:latin typeface="Calibri" pitchFamily="34" charset="0"/>
                <a:cs typeface="Calibri" pitchFamily="34" charset="0"/>
              </a:rPr>
              <a:t> and is transparent to the user.</a:t>
            </a:r>
          </a:p>
        </p:txBody>
      </p:sp>
      <p:sp>
        <p:nvSpPr>
          <p:cNvPr id="25" name="Text Box 135"/>
          <p:cNvSpPr txBox="1">
            <a:spLocks noChangeArrowheads="1"/>
          </p:cNvSpPr>
          <p:nvPr/>
        </p:nvSpPr>
        <p:spPr bwMode="auto">
          <a:xfrm>
            <a:off x="514297" y="5307088"/>
            <a:ext cx="8979692" cy="1200329"/>
          </a:xfrm>
          <a:prstGeom prst="rect">
            <a:avLst/>
          </a:prstGeom>
          <a:noFill/>
          <a:ln w="9525">
            <a:noFill/>
            <a:miter lim="800000"/>
            <a:headEnd/>
            <a:tailEnd/>
          </a:ln>
        </p:spPr>
        <p:txBody>
          <a:bodyPr wrap="square">
            <a:spAutoFit/>
          </a:bodyPr>
          <a:lstStyle/>
          <a:p>
            <a:pPr algn="just">
              <a:buFont typeface="Courier New" pitchFamily="49" charset="0"/>
              <a:buChar char="o"/>
            </a:pPr>
            <a:r>
              <a:rPr lang="en-US" sz="2400" dirty="0">
                <a:latin typeface="Calibri" pitchFamily="34" charset="0"/>
                <a:cs typeface="Calibri" pitchFamily="34" charset="0"/>
              </a:rPr>
              <a:t> For efficient operation, virtual memory must be supported by the </a:t>
            </a:r>
            <a:r>
              <a:rPr lang="en-US" sz="2400" dirty="0" smtClean="0">
                <a:latin typeface="Calibri" pitchFamily="34" charset="0"/>
                <a:cs typeface="Calibri" pitchFamily="34" charset="0"/>
              </a:rPr>
              <a:t>hardware which translates virtual addresses to physical addresses using  parts of process page table cached in the TLB.</a:t>
            </a:r>
            <a:endParaRPr lang="en-US" sz="2400" dirty="0">
              <a:latin typeface="Calibri" pitchFamily="34" charset="0"/>
              <a:cs typeface="Calibri" pitchFamily="34" charset="0"/>
            </a:endParaRPr>
          </a:p>
        </p:txBody>
      </p:sp>
      <p:pic>
        <p:nvPicPr>
          <p:cNvPr id="2" name="8-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59642" y="494715"/>
            <a:ext cx="609600" cy="609600"/>
          </a:xfrm>
          <a:prstGeom prst="rect">
            <a:avLst/>
          </a:prstGeom>
        </p:spPr>
      </p:pic>
    </p:spTree>
    <p:extLst>
      <p:ext uri="{BB962C8B-B14F-4D97-AF65-F5344CB8AC3E}">
        <p14:creationId xmlns:p14="http://schemas.microsoft.com/office/powerpoint/2010/main" val="2418395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7</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83" name="Rectangle 107"/>
          <p:cNvSpPr>
            <a:spLocks noChangeArrowheads="1"/>
          </p:cNvSpPr>
          <p:nvPr/>
        </p:nvSpPr>
        <p:spPr bwMode="auto">
          <a:xfrm>
            <a:off x="6364097" y="2671152"/>
            <a:ext cx="890951"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4" name="Text Box 106"/>
          <p:cNvSpPr txBox="1">
            <a:spLocks noChangeArrowheads="1"/>
          </p:cNvSpPr>
          <p:nvPr/>
        </p:nvSpPr>
        <p:spPr bwMode="auto">
          <a:xfrm>
            <a:off x="6238355" y="2673827"/>
            <a:ext cx="1032881" cy="410244"/>
          </a:xfrm>
          <a:prstGeom prst="rect">
            <a:avLst/>
          </a:prstGeom>
          <a:solidFill>
            <a:schemeClr val="bg1"/>
          </a:solidFill>
          <a:ln w="9525">
            <a:solidFill>
              <a:schemeClr val="tx1"/>
            </a:solidFill>
            <a:miter lim="800000"/>
            <a:headEnd/>
            <a:tailEnd/>
          </a:ln>
        </p:spPr>
        <p:txBody>
          <a:bodyPr wrap="square" lIns="91432" tIns="45716" rIns="91432" bIns="45716">
            <a:spAutoFit/>
          </a:bodyPr>
          <a:lstStyle/>
          <a:p>
            <a:r>
              <a:rPr lang="en-US" sz="2000" dirty="0">
                <a:latin typeface="Calibri" panose="020F0502020204030204" pitchFamily="34" charset="0"/>
              </a:rPr>
              <a:t>frame #</a:t>
            </a:r>
          </a:p>
        </p:txBody>
      </p:sp>
      <p:sp>
        <p:nvSpPr>
          <p:cNvPr id="85" name="Rectangle 103"/>
          <p:cNvSpPr>
            <a:spLocks noChangeArrowheads="1"/>
          </p:cNvSpPr>
          <p:nvPr/>
        </p:nvSpPr>
        <p:spPr bwMode="auto">
          <a:xfrm>
            <a:off x="868179" y="2671152"/>
            <a:ext cx="890951"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6" name="Rectangle 108"/>
          <p:cNvSpPr>
            <a:spLocks noChangeArrowheads="1"/>
          </p:cNvSpPr>
          <p:nvPr/>
        </p:nvSpPr>
        <p:spPr bwMode="auto">
          <a:xfrm>
            <a:off x="7271236" y="2671152"/>
            <a:ext cx="1410672"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7" name="Rectangle 104"/>
          <p:cNvSpPr>
            <a:spLocks noChangeArrowheads="1"/>
          </p:cNvSpPr>
          <p:nvPr/>
        </p:nvSpPr>
        <p:spPr bwMode="auto">
          <a:xfrm>
            <a:off x="1760852" y="2671152"/>
            <a:ext cx="1410672"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8" name="Text Box 93"/>
          <p:cNvSpPr txBox="1">
            <a:spLocks noChangeArrowheads="1"/>
          </p:cNvSpPr>
          <p:nvPr/>
        </p:nvSpPr>
        <p:spPr bwMode="auto">
          <a:xfrm>
            <a:off x="334200" y="1432225"/>
            <a:ext cx="8927472" cy="830989"/>
          </a:xfrm>
          <a:prstGeom prst="rect">
            <a:avLst/>
          </a:prstGeom>
          <a:noFill/>
          <a:ln w="9525">
            <a:noFill/>
            <a:miter lim="800000"/>
            <a:headEnd/>
            <a:tailEnd/>
          </a:ln>
        </p:spPr>
        <p:txBody>
          <a:bodyPr wrap="square" lIns="91432" tIns="45716" rIns="91432" bIns="45716">
            <a:spAutoFit/>
          </a:bodyPr>
          <a:lstStyle/>
          <a:p>
            <a:pPr algn="just"/>
            <a:r>
              <a:rPr lang="en-US" sz="2400" dirty="0">
                <a:latin typeface="Calibri" panose="020F0502020204030204" pitchFamily="34" charset="0"/>
              </a:rPr>
              <a:t>Virtual addresses are translated into physical addresses using a </a:t>
            </a:r>
            <a:r>
              <a:rPr lang="en-US" sz="2400" dirty="0">
                <a:solidFill>
                  <a:srgbClr val="000000"/>
                </a:solidFill>
                <a:highlight>
                  <a:srgbClr val="FFFF00"/>
                </a:highlight>
                <a:latin typeface="Calibri" panose="020F0502020204030204" pitchFamily="34" charset="0"/>
              </a:rPr>
              <a:t>page table</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90" name="Text Box 101"/>
          <p:cNvSpPr txBox="1">
            <a:spLocks noChangeArrowheads="1"/>
          </p:cNvSpPr>
          <p:nvPr/>
        </p:nvSpPr>
        <p:spPr bwMode="auto">
          <a:xfrm>
            <a:off x="2008483" y="2698579"/>
            <a:ext cx="784942"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offset</a:t>
            </a:r>
          </a:p>
        </p:txBody>
      </p:sp>
      <p:sp>
        <p:nvSpPr>
          <p:cNvPr id="91" name="Text Box 102"/>
          <p:cNvSpPr txBox="1">
            <a:spLocks noChangeArrowheads="1"/>
          </p:cNvSpPr>
          <p:nvPr/>
        </p:nvSpPr>
        <p:spPr bwMode="auto">
          <a:xfrm>
            <a:off x="879696" y="2698579"/>
            <a:ext cx="867915" cy="400101"/>
          </a:xfrm>
          <a:prstGeom prst="rect">
            <a:avLst/>
          </a:prstGeom>
          <a:solidFill>
            <a:schemeClr val="bg1"/>
          </a:solidFill>
          <a:ln w="9525">
            <a:noFill/>
            <a:miter lim="800000"/>
            <a:headEnd/>
            <a:tailEnd/>
          </a:ln>
        </p:spPr>
        <p:txBody>
          <a:bodyPr wrap="none" lIns="91432" tIns="45716" rIns="91432" bIns="45716">
            <a:spAutoFit/>
          </a:bodyPr>
          <a:lstStyle/>
          <a:p>
            <a:r>
              <a:rPr lang="en-US" sz="2000" dirty="0">
                <a:latin typeface="Calibri" panose="020F0502020204030204" pitchFamily="34" charset="0"/>
              </a:rPr>
              <a:t>Page #</a:t>
            </a:r>
          </a:p>
        </p:txBody>
      </p:sp>
      <p:sp>
        <p:nvSpPr>
          <p:cNvPr id="92" name="Text Box 105"/>
          <p:cNvSpPr txBox="1">
            <a:spLocks noChangeArrowheads="1"/>
          </p:cNvSpPr>
          <p:nvPr/>
        </p:nvSpPr>
        <p:spPr bwMode="auto">
          <a:xfrm>
            <a:off x="7512703" y="2681294"/>
            <a:ext cx="784942"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offset</a:t>
            </a:r>
          </a:p>
        </p:txBody>
      </p:sp>
      <p:sp>
        <p:nvSpPr>
          <p:cNvPr id="93" name="Line 110"/>
          <p:cNvSpPr>
            <a:spLocks noChangeShapeType="1"/>
          </p:cNvSpPr>
          <p:nvPr/>
        </p:nvSpPr>
        <p:spPr bwMode="auto">
          <a:xfrm flipV="1">
            <a:off x="2577557" y="2378335"/>
            <a:ext cx="0" cy="292818"/>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94" name="Line 112"/>
          <p:cNvSpPr>
            <a:spLocks noChangeShapeType="1"/>
          </p:cNvSpPr>
          <p:nvPr/>
        </p:nvSpPr>
        <p:spPr bwMode="auto">
          <a:xfrm>
            <a:off x="7700523" y="2378335"/>
            <a:ext cx="0" cy="292818"/>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95" name="Rectangle 113"/>
          <p:cNvSpPr>
            <a:spLocks noChangeArrowheads="1"/>
          </p:cNvSpPr>
          <p:nvPr/>
        </p:nvSpPr>
        <p:spPr bwMode="auto">
          <a:xfrm>
            <a:off x="3468507" y="3549606"/>
            <a:ext cx="2598606" cy="2122928"/>
          </a:xfrm>
          <a:prstGeom prst="rect">
            <a:avLst/>
          </a:prstGeom>
          <a:no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96" name="Rectangle 114"/>
          <p:cNvSpPr>
            <a:spLocks noChangeArrowheads="1"/>
          </p:cNvSpPr>
          <p:nvPr/>
        </p:nvSpPr>
        <p:spPr bwMode="auto">
          <a:xfrm>
            <a:off x="3461527" y="4264299"/>
            <a:ext cx="1911116"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97" name="Text Box 115"/>
          <p:cNvSpPr txBox="1">
            <a:spLocks noChangeArrowheads="1"/>
          </p:cNvSpPr>
          <p:nvPr/>
        </p:nvSpPr>
        <p:spPr bwMode="auto">
          <a:xfrm>
            <a:off x="3973767" y="4291727"/>
            <a:ext cx="990511"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frame #</a:t>
            </a:r>
          </a:p>
        </p:txBody>
      </p:sp>
      <p:sp>
        <p:nvSpPr>
          <p:cNvPr id="98" name="Text Box 116"/>
          <p:cNvSpPr txBox="1">
            <a:spLocks noChangeArrowheads="1"/>
          </p:cNvSpPr>
          <p:nvPr/>
        </p:nvSpPr>
        <p:spPr bwMode="auto">
          <a:xfrm>
            <a:off x="5466501" y="4281734"/>
            <a:ext cx="458764"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v</a:t>
            </a:r>
            <a:r>
              <a:rPr lang="en-US" sz="2000" dirty="0" smtClean="0">
                <a:latin typeface="Calibri" panose="020F0502020204030204" pitchFamily="34" charset="0"/>
              </a:rPr>
              <a:t>/</a:t>
            </a:r>
            <a:r>
              <a:rPr lang="en-US" sz="2000" dirty="0" err="1" smtClean="0">
                <a:latin typeface="Calibri" panose="020F0502020204030204" pitchFamily="34" charset="0"/>
              </a:rPr>
              <a:t>i</a:t>
            </a:r>
            <a:endParaRPr lang="en-US" sz="2000" dirty="0">
              <a:latin typeface="Calibri" panose="020F0502020204030204" pitchFamily="34" charset="0"/>
            </a:endParaRPr>
          </a:p>
        </p:txBody>
      </p:sp>
      <p:sp>
        <p:nvSpPr>
          <p:cNvPr id="99" name="Rectangle 118"/>
          <p:cNvSpPr>
            <a:spLocks noChangeArrowheads="1"/>
          </p:cNvSpPr>
          <p:nvPr/>
        </p:nvSpPr>
        <p:spPr bwMode="auto">
          <a:xfrm>
            <a:off x="5389262" y="4246740"/>
            <a:ext cx="687490" cy="439227"/>
          </a:xfrm>
          <a:prstGeom prst="rect">
            <a:avLst/>
          </a:prstGeom>
          <a:no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100" name="Line 120"/>
          <p:cNvSpPr>
            <a:spLocks noChangeShapeType="1"/>
          </p:cNvSpPr>
          <p:nvPr/>
        </p:nvSpPr>
        <p:spPr bwMode="auto">
          <a:xfrm>
            <a:off x="1241131" y="3110379"/>
            <a:ext cx="0" cy="1390884"/>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1" name="Line 121"/>
          <p:cNvSpPr>
            <a:spLocks noChangeShapeType="1"/>
          </p:cNvSpPr>
          <p:nvPr/>
        </p:nvSpPr>
        <p:spPr bwMode="auto">
          <a:xfrm>
            <a:off x="1241131" y="4501263"/>
            <a:ext cx="2227377" cy="0"/>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102" name="Line 122"/>
          <p:cNvSpPr>
            <a:spLocks noChangeShapeType="1"/>
          </p:cNvSpPr>
          <p:nvPr/>
        </p:nvSpPr>
        <p:spPr bwMode="auto">
          <a:xfrm>
            <a:off x="6067113" y="4501263"/>
            <a:ext cx="668213" cy="0"/>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3" name="Line 123"/>
          <p:cNvSpPr>
            <a:spLocks noChangeShapeType="1"/>
          </p:cNvSpPr>
          <p:nvPr/>
        </p:nvSpPr>
        <p:spPr bwMode="auto">
          <a:xfrm flipV="1">
            <a:off x="6735326" y="3110379"/>
            <a:ext cx="0" cy="1390884"/>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104" name="Text Box 124"/>
          <p:cNvSpPr txBox="1">
            <a:spLocks noChangeArrowheads="1"/>
          </p:cNvSpPr>
          <p:nvPr/>
        </p:nvSpPr>
        <p:spPr bwMode="auto">
          <a:xfrm>
            <a:off x="4111041" y="3110379"/>
            <a:ext cx="1290273" cy="400101"/>
          </a:xfrm>
          <a:prstGeom prst="rect">
            <a:avLst/>
          </a:prstGeom>
          <a:noFill/>
          <a:ln w="9525" algn="ctr">
            <a:noFill/>
            <a:miter lim="800000"/>
            <a:headEnd/>
            <a:tailEnd/>
          </a:ln>
        </p:spPr>
        <p:txBody>
          <a:bodyPr wrap="none" lIns="91432" tIns="45716" rIns="91432" bIns="45716">
            <a:spAutoFit/>
          </a:bodyPr>
          <a:lstStyle/>
          <a:p>
            <a:r>
              <a:rPr lang="en-US" sz="2000">
                <a:latin typeface="Calibri" panose="020F0502020204030204" pitchFamily="34" charset="0"/>
              </a:rPr>
              <a:t>Page Table</a:t>
            </a:r>
          </a:p>
        </p:txBody>
      </p:sp>
      <p:sp>
        <p:nvSpPr>
          <p:cNvPr id="105" name="Text Box 125"/>
          <p:cNvSpPr txBox="1">
            <a:spLocks noChangeArrowheads="1"/>
          </p:cNvSpPr>
          <p:nvPr/>
        </p:nvSpPr>
        <p:spPr bwMode="auto">
          <a:xfrm>
            <a:off x="7707091" y="3256787"/>
            <a:ext cx="1019622" cy="707878"/>
          </a:xfrm>
          <a:prstGeom prst="rect">
            <a:avLst/>
          </a:prstGeom>
          <a:noFill/>
          <a:ln w="9525" algn="ctr">
            <a:noFill/>
            <a:miter lim="800000"/>
            <a:headEnd/>
            <a:tailEnd/>
          </a:ln>
        </p:spPr>
        <p:txBody>
          <a:bodyPr wrap="none" lIns="91432" tIns="45716" rIns="91432" bIns="45716">
            <a:spAutoFit/>
          </a:bodyPr>
          <a:lstStyle/>
          <a:p>
            <a:r>
              <a:rPr lang="en-US" sz="2000">
                <a:latin typeface="Calibri" panose="020F0502020204030204" pitchFamily="34" charset="0"/>
              </a:rPr>
              <a:t>Physical</a:t>
            </a:r>
          </a:p>
          <a:p>
            <a:r>
              <a:rPr lang="en-US" sz="2000">
                <a:latin typeface="Calibri" panose="020F0502020204030204" pitchFamily="34" charset="0"/>
              </a:rPr>
              <a:t>Address</a:t>
            </a:r>
          </a:p>
        </p:txBody>
      </p:sp>
      <p:sp>
        <p:nvSpPr>
          <p:cNvPr id="106" name="Text Box 126"/>
          <p:cNvSpPr txBox="1">
            <a:spLocks noChangeArrowheads="1"/>
          </p:cNvSpPr>
          <p:nvPr/>
        </p:nvSpPr>
        <p:spPr bwMode="auto">
          <a:xfrm>
            <a:off x="1538495" y="3256787"/>
            <a:ext cx="1019622" cy="707878"/>
          </a:xfrm>
          <a:prstGeom prst="rect">
            <a:avLst/>
          </a:prstGeom>
          <a:noFill/>
          <a:ln w="9525" algn="ctr">
            <a:noFill/>
            <a:miter lim="800000"/>
            <a:headEnd/>
            <a:tailEnd/>
          </a:ln>
        </p:spPr>
        <p:txBody>
          <a:bodyPr wrap="none" lIns="91432" tIns="45716" rIns="91432" bIns="45716">
            <a:spAutoFit/>
          </a:bodyPr>
          <a:lstStyle/>
          <a:p>
            <a:r>
              <a:rPr lang="en-US" sz="2000" dirty="0">
                <a:latin typeface="Calibri" panose="020F0502020204030204" pitchFamily="34" charset="0"/>
              </a:rPr>
              <a:t>Virtual</a:t>
            </a:r>
          </a:p>
          <a:p>
            <a:r>
              <a:rPr lang="en-US" sz="2000" dirty="0">
                <a:latin typeface="Calibri" panose="020F0502020204030204" pitchFamily="34" charset="0"/>
              </a:rPr>
              <a:t>Address</a:t>
            </a:r>
          </a:p>
        </p:txBody>
      </p:sp>
      <p:sp>
        <p:nvSpPr>
          <p:cNvPr id="107" name="Line 127"/>
          <p:cNvSpPr>
            <a:spLocks noChangeShapeType="1"/>
          </p:cNvSpPr>
          <p:nvPr/>
        </p:nvSpPr>
        <p:spPr bwMode="auto">
          <a:xfrm>
            <a:off x="2577557" y="2378334"/>
            <a:ext cx="5122966" cy="0"/>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8" name="Oval 128"/>
          <p:cNvSpPr>
            <a:spLocks noChangeArrowheads="1"/>
          </p:cNvSpPr>
          <p:nvPr/>
        </p:nvSpPr>
        <p:spPr bwMode="auto">
          <a:xfrm>
            <a:off x="4730688" y="4940490"/>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09" name="Oval 129"/>
          <p:cNvSpPr>
            <a:spLocks noChangeArrowheads="1"/>
          </p:cNvSpPr>
          <p:nvPr/>
        </p:nvSpPr>
        <p:spPr bwMode="auto">
          <a:xfrm>
            <a:off x="4730688" y="5160104"/>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10" name="Oval 130"/>
          <p:cNvSpPr>
            <a:spLocks noChangeArrowheads="1"/>
          </p:cNvSpPr>
          <p:nvPr/>
        </p:nvSpPr>
        <p:spPr bwMode="auto">
          <a:xfrm flipH="1" flipV="1">
            <a:off x="4730688" y="3988832"/>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11" name="Oval 131"/>
          <p:cNvSpPr>
            <a:spLocks noChangeArrowheads="1"/>
          </p:cNvSpPr>
          <p:nvPr/>
        </p:nvSpPr>
        <p:spPr bwMode="auto">
          <a:xfrm>
            <a:off x="4730688" y="3769219"/>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pic>
        <p:nvPicPr>
          <p:cNvPr id="2" name="8-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18676" y="518199"/>
            <a:ext cx="609600" cy="609600"/>
          </a:xfrm>
          <a:prstGeom prst="rect">
            <a:avLst/>
          </a:prstGeom>
        </p:spPr>
      </p:pic>
    </p:spTree>
    <p:extLst>
      <p:ext uri="{BB962C8B-B14F-4D97-AF65-F5344CB8AC3E}">
        <p14:creationId xmlns:p14="http://schemas.microsoft.com/office/powerpoint/2010/main" val="5726778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7</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83" name="Rectangle 107"/>
          <p:cNvSpPr>
            <a:spLocks noChangeArrowheads="1"/>
          </p:cNvSpPr>
          <p:nvPr/>
        </p:nvSpPr>
        <p:spPr bwMode="auto">
          <a:xfrm>
            <a:off x="6364097" y="2671152"/>
            <a:ext cx="890951"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4" name="Text Box 106"/>
          <p:cNvSpPr txBox="1">
            <a:spLocks noChangeArrowheads="1"/>
          </p:cNvSpPr>
          <p:nvPr/>
        </p:nvSpPr>
        <p:spPr bwMode="auto">
          <a:xfrm>
            <a:off x="6238355" y="2673827"/>
            <a:ext cx="1032881" cy="410244"/>
          </a:xfrm>
          <a:prstGeom prst="rect">
            <a:avLst/>
          </a:prstGeom>
          <a:solidFill>
            <a:schemeClr val="bg1"/>
          </a:solidFill>
          <a:ln w="9525">
            <a:solidFill>
              <a:schemeClr val="tx1"/>
            </a:solidFill>
            <a:miter lim="800000"/>
            <a:headEnd/>
            <a:tailEnd/>
          </a:ln>
        </p:spPr>
        <p:txBody>
          <a:bodyPr wrap="square" lIns="91432" tIns="45716" rIns="91432" bIns="45716">
            <a:spAutoFit/>
          </a:bodyPr>
          <a:lstStyle/>
          <a:p>
            <a:r>
              <a:rPr lang="en-US" sz="2000" dirty="0">
                <a:latin typeface="Calibri" panose="020F0502020204030204" pitchFamily="34" charset="0"/>
              </a:rPr>
              <a:t>frame #</a:t>
            </a:r>
          </a:p>
        </p:txBody>
      </p:sp>
      <p:sp>
        <p:nvSpPr>
          <p:cNvPr id="85" name="Rectangle 103"/>
          <p:cNvSpPr>
            <a:spLocks noChangeArrowheads="1"/>
          </p:cNvSpPr>
          <p:nvPr/>
        </p:nvSpPr>
        <p:spPr bwMode="auto">
          <a:xfrm>
            <a:off x="868179" y="2671152"/>
            <a:ext cx="890951"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6" name="Rectangle 108"/>
          <p:cNvSpPr>
            <a:spLocks noChangeArrowheads="1"/>
          </p:cNvSpPr>
          <p:nvPr/>
        </p:nvSpPr>
        <p:spPr bwMode="auto">
          <a:xfrm>
            <a:off x="7271236" y="2671152"/>
            <a:ext cx="1410672"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7" name="Rectangle 104"/>
          <p:cNvSpPr>
            <a:spLocks noChangeArrowheads="1"/>
          </p:cNvSpPr>
          <p:nvPr/>
        </p:nvSpPr>
        <p:spPr bwMode="auto">
          <a:xfrm>
            <a:off x="1760852" y="2671152"/>
            <a:ext cx="1410672"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88" name="Text Box 93"/>
          <p:cNvSpPr txBox="1">
            <a:spLocks noChangeArrowheads="1"/>
          </p:cNvSpPr>
          <p:nvPr/>
        </p:nvSpPr>
        <p:spPr bwMode="auto">
          <a:xfrm>
            <a:off x="334200" y="1432225"/>
            <a:ext cx="8927472" cy="830989"/>
          </a:xfrm>
          <a:prstGeom prst="rect">
            <a:avLst/>
          </a:prstGeom>
          <a:noFill/>
          <a:ln w="9525">
            <a:noFill/>
            <a:miter lim="800000"/>
            <a:headEnd/>
            <a:tailEnd/>
          </a:ln>
        </p:spPr>
        <p:txBody>
          <a:bodyPr wrap="square" lIns="91432" tIns="45716" rIns="91432" bIns="45716">
            <a:spAutoFit/>
          </a:bodyPr>
          <a:lstStyle/>
          <a:p>
            <a:pPr algn="just"/>
            <a:r>
              <a:rPr lang="en-US" sz="2400" dirty="0">
                <a:latin typeface="Calibri" panose="020F0502020204030204" pitchFamily="34" charset="0"/>
              </a:rPr>
              <a:t>Virtual addresses are translated into physical addresses using a </a:t>
            </a:r>
            <a:r>
              <a:rPr lang="en-US" sz="2400" dirty="0">
                <a:solidFill>
                  <a:srgbClr val="000000"/>
                </a:solidFill>
                <a:highlight>
                  <a:srgbClr val="FFFF00"/>
                </a:highlight>
                <a:latin typeface="Calibri" panose="020F0502020204030204" pitchFamily="34" charset="0"/>
              </a:rPr>
              <a:t>page table</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90" name="Text Box 101"/>
          <p:cNvSpPr txBox="1">
            <a:spLocks noChangeArrowheads="1"/>
          </p:cNvSpPr>
          <p:nvPr/>
        </p:nvSpPr>
        <p:spPr bwMode="auto">
          <a:xfrm>
            <a:off x="2008483" y="2698579"/>
            <a:ext cx="784942"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offset</a:t>
            </a:r>
          </a:p>
        </p:txBody>
      </p:sp>
      <p:sp>
        <p:nvSpPr>
          <p:cNvPr id="91" name="Text Box 102"/>
          <p:cNvSpPr txBox="1">
            <a:spLocks noChangeArrowheads="1"/>
          </p:cNvSpPr>
          <p:nvPr/>
        </p:nvSpPr>
        <p:spPr bwMode="auto">
          <a:xfrm>
            <a:off x="879696" y="2698579"/>
            <a:ext cx="867915" cy="400101"/>
          </a:xfrm>
          <a:prstGeom prst="rect">
            <a:avLst/>
          </a:prstGeom>
          <a:solidFill>
            <a:schemeClr val="bg1"/>
          </a:solidFill>
          <a:ln w="9525">
            <a:noFill/>
            <a:miter lim="800000"/>
            <a:headEnd/>
            <a:tailEnd/>
          </a:ln>
        </p:spPr>
        <p:txBody>
          <a:bodyPr wrap="none" lIns="91432" tIns="45716" rIns="91432" bIns="45716">
            <a:spAutoFit/>
          </a:bodyPr>
          <a:lstStyle/>
          <a:p>
            <a:r>
              <a:rPr lang="en-US" sz="2000" dirty="0">
                <a:latin typeface="Calibri" panose="020F0502020204030204" pitchFamily="34" charset="0"/>
              </a:rPr>
              <a:t>Page #</a:t>
            </a:r>
          </a:p>
        </p:txBody>
      </p:sp>
      <p:sp>
        <p:nvSpPr>
          <p:cNvPr id="92" name="Text Box 105"/>
          <p:cNvSpPr txBox="1">
            <a:spLocks noChangeArrowheads="1"/>
          </p:cNvSpPr>
          <p:nvPr/>
        </p:nvSpPr>
        <p:spPr bwMode="auto">
          <a:xfrm>
            <a:off x="7512703" y="2681294"/>
            <a:ext cx="784942"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offset</a:t>
            </a:r>
          </a:p>
        </p:txBody>
      </p:sp>
      <p:sp>
        <p:nvSpPr>
          <p:cNvPr id="93" name="Line 110"/>
          <p:cNvSpPr>
            <a:spLocks noChangeShapeType="1"/>
          </p:cNvSpPr>
          <p:nvPr/>
        </p:nvSpPr>
        <p:spPr bwMode="auto">
          <a:xfrm flipV="1">
            <a:off x="2577557" y="2378335"/>
            <a:ext cx="0" cy="292818"/>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94" name="Line 112"/>
          <p:cNvSpPr>
            <a:spLocks noChangeShapeType="1"/>
          </p:cNvSpPr>
          <p:nvPr/>
        </p:nvSpPr>
        <p:spPr bwMode="auto">
          <a:xfrm>
            <a:off x="7700523" y="2378335"/>
            <a:ext cx="0" cy="292818"/>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95" name="Rectangle 113"/>
          <p:cNvSpPr>
            <a:spLocks noChangeArrowheads="1"/>
          </p:cNvSpPr>
          <p:nvPr/>
        </p:nvSpPr>
        <p:spPr bwMode="auto">
          <a:xfrm>
            <a:off x="3468507" y="3549606"/>
            <a:ext cx="2598606" cy="2122928"/>
          </a:xfrm>
          <a:prstGeom prst="rect">
            <a:avLst/>
          </a:prstGeom>
          <a:no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96" name="Rectangle 114"/>
          <p:cNvSpPr>
            <a:spLocks noChangeArrowheads="1"/>
          </p:cNvSpPr>
          <p:nvPr/>
        </p:nvSpPr>
        <p:spPr bwMode="auto">
          <a:xfrm>
            <a:off x="3461527" y="4264299"/>
            <a:ext cx="1911116" cy="439228"/>
          </a:xfrm>
          <a:prstGeom prst="rect">
            <a:avLst/>
          </a:prstGeom>
          <a:solidFill>
            <a:schemeClr val="bg1"/>
          </a:solid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97" name="Text Box 115"/>
          <p:cNvSpPr txBox="1">
            <a:spLocks noChangeArrowheads="1"/>
          </p:cNvSpPr>
          <p:nvPr/>
        </p:nvSpPr>
        <p:spPr bwMode="auto">
          <a:xfrm>
            <a:off x="3973767" y="4291727"/>
            <a:ext cx="990511"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frame #</a:t>
            </a:r>
          </a:p>
        </p:txBody>
      </p:sp>
      <p:sp>
        <p:nvSpPr>
          <p:cNvPr id="98" name="Text Box 116"/>
          <p:cNvSpPr txBox="1">
            <a:spLocks noChangeArrowheads="1"/>
          </p:cNvSpPr>
          <p:nvPr/>
        </p:nvSpPr>
        <p:spPr bwMode="auto">
          <a:xfrm>
            <a:off x="5466501" y="4281734"/>
            <a:ext cx="458764" cy="400101"/>
          </a:xfrm>
          <a:prstGeom prst="rect">
            <a:avLst/>
          </a:prstGeom>
          <a:noFill/>
          <a:ln w="9525">
            <a:noFill/>
            <a:miter lim="800000"/>
            <a:headEnd/>
            <a:tailEnd/>
          </a:ln>
        </p:spPr>
        <p:txBody>
          <a:bodyPr wrap="none" lIns="91432" tIns="45716" rIns="91432" bIns="45716">
            <a:spAutoFit/>
          </a:bodyPr>
          <a:lstStyle/>
          <a:p>
            <a:r>
              <a:rPr lang="en-US" sz="2000" dirty="0">
                <a:latin typeface="Calibri" panose="020F0502020204030204" pitchFamily="34" charset="0"/>
              </a:rPr>
              <a:t>v</a:t>
            </a:r>
            <a:r>
              <a:rPr lang="en-US" sz="2000" dirty="0" smtClean="0">
                <a:latin typeface="Calibri" panose="020F0502020204030204" pitchFamily="34" charset="0"/>
              </a:rPr>
              <a:t>/</a:t>
            </a:r>
            <a:r>
              <a:rPr lang="en-US" sz="2000" dirty="0" err="1" smtClean="0">
                <a:latin typeface="Calibri" panose="020F0502020204030204" pitchFamily="34" charset="0"/>
              </a:rPr>
              <a:t>i</a:t>
            </a:r>
            <a:endParaRPr lang="en-US" sz="2000" dirty="0">
              <a:latin typeface="Calibri" panose="020F0502020204030204" pitchFamily="34" charset="0"/>
            </a:endParaRPr>
          </a:p>
        </p:txBody>
      </p:sp>
      <p:sp>
        <p:nvSpPr>
          <p:cNvPr id="99" name="Rectangle 118"/>
          <p:cNvSpPr>
            <a:spLocks noChangeArrowheads="1"/>
          </p:cNvSpPr>
          <p:nvPr/>
        </p:nvSpPr>
        <p:spPr bwMode="auto">
          <a:xfrm>
            <a:off x="5389262" y="4246740"/>
            <a:ext cx="687490" cy="439227"/>
          </a:xfrm>
          <a:prstGeom prst="rect">
            <a:avLst/>
          </a:prstGeom>
          <a:noFill/>
          <a:ln w="9525">
            <a:solidFill>
              <a:schemeClr val="tx1"/>
            </a:solidFill>
            <a:miter lim="800000"/>
            <a:headEnd/>
            <a:tailEnd/>
          </a:ln>
        </p:spPr>
        <p:txBody>
          <a:bodyPr wrap="none" lIns="91432" tIns="45716" rIns="91432" bIns="45716" anchor="ctr"/>
          <a:lstStyle/>
          <a:p>
            <a:endParaRPr lang="en-US" sz="2000">
              <a:latin typeface="Calibri" panose="020F0502020204030204" pitchFamily="34" charset="0"/>
            </a:endParaRPr>
          </a:p>
        </p:txBody>
      </p:sp>
      <p:sp>
        <p:nvSpPr>
          <p:cNvPr id="100" name="Line 120"/>
          <p:cNvSpPr>
            <a:spLocks noChangeShapeType="1"/>
          </p:cNvSpPr>
          <p:nvPr/>
        </p:nvSpPr>
        <p:spPr bwMode="auto">
          <a:xfrm>
            <a:off x="1241131" y="3110379"/>
            <a:ext cx="0" cy="1390884"/>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1" name="Line 121"/>
          <p:cNvSpPr>
            <a:spLocks noChangeShapeType="1"/>
          </p:cNvSpPr>
          <p:nvPr/>
        </p:nvSpPr>
        <p:spPr bwMode="auto">
          <a:xfrm>
            <a:off x="1241131" y="4501263"/>
            <a:ext cx="2227377" cy="0"/>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102" name="Line 122"/>
          <p:cNvSpPr>
            <a:spLocks noChangeShapeType="1"/>
          </p:cNvSpPr>
          <p:nvPr/>
        </p:nvSpPr>
        <p:spPr bwMode="auto">
          <a:xfrm>
            <a:off x="6067113" y="4501263"/>
            <a:ext cx="668213" cy="0"/>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3" name="Line 123"/>
          <p:cNvSpPr>
            <a:spLocks noChangeShapeType="1"/>
          </p:cNvSpPr>
          <p:nvPr/>
        </p:nvSpPr>
        <p:spPr bwMode="auto">
          <a:xfrm flipV="1">
            <a:off x="6735326" y="3110379"/>
            <a:ext cx="0" cy="1390884"/>
          </a:xfrm>
          <a:prstGeom prst="line">
            <a:avLst/>
          </a:prstGeom>
          <a:noFill/>
          <a:ln w="38100">
            <a:solidFill>
              <a:schemeClr val="tx1"/>
            </a:solidFill>
            <a:round/>
            <a:headEnd/>
            <a:tailEnd type="triangle" w="med" len="med"/>
          </a:ln>
        </p:spPr>
        <p:txBody>
          <a:bodyPr wrap="none" lIns="91432" tIns="45716" rIns="91432" bIns="45716" anchor="ctr"/>
          <a:lstStyle/>
          <a:p>
            <a:endParaRPr lang="ar-EG" sz="2000">
              <a:latin typeface="Calibri" panose="020F0502020204030204" pitchFamily="34" charset="0"/>
            </a:endParaRPr>
          </a:p>
        </p:txBody>
      </p:sp>
      <p:sp>
        <p:nvSpPr>
          <p:cNvPr id="104" name="Text Box 124"/>
          <p:cNvSpPr txBox="1">
            <a:spLocks noChangeArrowheads="1"/>
          </p:cNvSpPr>
          <p:nvPr/>
        </p:nvSpPr>
        <p:spPr bwMode="auto">
          <a:xfrm>
            <a:off x="4111041" y="3110379"/>
            <a:ext cx="1290273" cy="400101"/>
          </a:xfrm>
          <a:prstGeom prst="rect">
            <a:avLst/>
          </a:prstGeom>
          <a:noFill/>
          <a:ln w="9525" algn="ctr">
            <a:noFill/>
            <a:miter lim="800000"/>
            <a:headEnd/>
            <a:tailEnd/>
          </a:ln>
        </p:spPr>
        <p:txBody>
          <a:bodyPr wrap="none" lIns="91432" tIns="45716" rIns="91432" bIns="45716">
            <a:spAutoFit/>
          </a:bodyPr>
          <a:lstStyle/>
          <a:p>
            <a:r>
              <a:rPr lang="en-US" sz="2000">
                <a:latin typeface="Calibri" panose="020F0502020204030204" pitchFamily="34" charset="0"/>
              </a:rPr>
              <a:t>Page Table</a:t>
            </a:r>
          </a:p>
        </p:txBody>
      </p:sp>
      <p:sp>
        <p:nvSpPr>
          <p:cNvPr id="105" name="Text Box 125"/>
          <p:cNvSpPr txBox="1">
            <a:spLocks noChangeArrowheads="1"/>
          </p:cNvSpPr>
          <p:nvPr/>
        </p:nvSpPr>
        <p:spPr bwMode="auto">
          <a:xfrm>
            <a:off x="7707091" y="3256787"/>
            <a:ext cx="1019622" cy="707878"/>
          </a:xfrm>
          <a:prstGeom prst="rect">
            <a:avLst/>
          </a:prstGeom>
          <a:noFill/>
          <a:ln w="9525" algn="ctr">
            <a:noFill/>
            <a:miter lim="800000"/>
            <a:headEnd/>
            <a:tailEnd/>
          </a:ln>
        </p:spPr>
        <p:txBody>
          <a:bodyPr wrap="none" lIns="91432" tIns="45716" rIns="91432" bIns="45716">
            <a:spAutoFit/>
          </a:bodyPr>
          <a:lstStyle/>
          <a:p>
            <a:r>
              <a:rPr lang="en-US" sz="2000">
                <a:latin typeface="Calibri" panose="020F0502020204030204" pitchFamily="34" charset="0"/>
              </a:rPr>
              <a:t>Physical</a:t>
            </a:r>
          </a:p>
          <a:p>
            <a:r>
              <a:rPr lang="en-US" sz="2000">
                <a:latin typeface="Calibri" panose="020F0502020204030204" pitchFamily="34" charset="0"/>
              </a:rPr>
              <a:t>Address</a:t>
            </a:r>
          </a:p>
        </p:txBody>
      </p:sp>
      <p:sp>
        <p:nvSpPr>
          <p:cNvPr id="106" name="Text Box 126"/>
          <p:cNvSpPr txBox="1">
            <a:spLocks noChangeArrowheads="1"/>
          </p:cNvSpPr>
          <p:nvPr/>
        </p:nvSpPr>
        <p:spPr bwMode="auto">
          <a:xfrm>
            <a:off x="1538495" y="3256787"/>
            <a:ext cx="1019622" cy="707878"/>
          </a:xfrm>
          <a:prstGeom prst="rect">
            <a:avLst/>
          </a:prstGeom>
          <a:noFill/>
          <a:ln w="9525" algn="ctr">
            <a:noFill/>
            <a:miter lim="800000"/>
            <a:headEnd/>
            <a:tailEnd/>
          </a:ln>
        </p:spPr>
        <p:txBody>
          <a:bodyPr wrap="none" lIns="91432" tIns="45716" rIns="91432" bIns="45716">
            <a:spAutoFit/>
          </a:bodyPr>
          <a:lstStyle/>
          <a:p>
            <a:r>
              <a:rPr lang="en-US" sz="2000" dirty="0">
                <a:latin typeface="Calibri" panose="020F0502020204030204" pitchFamily="34" charset="0"/>
              </a:rPr>
              <a:t>Virtual</a:t>
            </a:r>
          </a:p>
          <a:p>
            <a:r>
              <a:rPr lang="en-US" sz="2000" dirty="0">
                <a:latin typeface="Calibri" panose="020F0502020204030204" pitchFamily="34" charset="0"/>
              </a:rPr>
              <a:t>Address</a:t>
            </a:r>
          </a:p>
        </p:txBody>
      </p:sp>
      <p:sp>
        <p:nvSpPr>
          <p:cNvPr id="107" name="Line 127"/>
          <p:cNvSpPr>
            <a:spLocks noChangeShapeType="1"/>
          </p:cNvSpPr>
          <p:nvPr/>
        </p:nvSpPr>
        <p:spPr bwMode="auto">
          <a:xfrm>
            <a:off x="2577557" y="2378334"/>
            <a:ext cx="5122966" cy="0"/>
          </a:xfrm>
          <a:prstGeom prst="line">
            <a:avLst/>
          </a:prstGeom>
          <a:noFill/>
          <a:ln w="38100">
            <a:solidFill>
              <a:schemeClr val="tx1"/>
            </a:solidFill>
            <a:round/>
            <a:headEnd/>
            <a:tailEnd/>
          </a:ln>
        </p:spPr>
        <p:txBody>
          <a:bodyPr wrap="none" lIns="91432" tIns="45716" rIns="91432" bIns="45716" anchor="ctr"/>
          <a:lstStyle/>
          <a:p>
            <a:endParaRPr lang="ar-EG" sz="2000">
              <a:latin typeface="Calibri" panose="020F0502020204030204" pitchFamily="34" charset="0"/>
            </a:endParaRPr>
          </a:p>
        </p:txBody>
      </p:sp>
      <p:sp>
        <p:nvSpPr>
          <p:cNvPr id="108" name="Oval 128"/>
          <p:cNvSpPr>
            <a:spLocks noChangeArrowheads="1"/>
          </p:cNvSpPr>
          <p:nvPr/>
        </p:nvSpPr>
        <p:spPr bwMode="auto">
          <a:xfrm>
            <a:off x="4730688" y="4940490"/>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09" name="Oval 129"/>
          <p:cNvSpPr>
            <a:spLocks noChangeArrowheads="1"/>
          </p:cNvSpPr>
          <p:nvPr/>
        </p:nvSpPr>
        <p:spPr bwMode="auto">
          <a:xfrm>
            <a:off x="4730688" y="5160104"/>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10" name="Oval 130"/>
          <p:cNvSpPr>
            <a:spLocks noChangeArrowheads="1"/>
          </p:cNvSpPr>
          <p:nvPr/>
        </p:nvSpPr>
        <p:spPr bwMode="auto">
          <a:xfrm flipH="1" flipV="1">
            <a:off x="4730688" y="3988832"/>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111" name="Oval 131"/>
          <p:cNvSpPr>
            <a:spLocks noChangeArrowheads="1"/>
          </p:cNvSpPr>
          <p:nvPr/>
        </p:nvSpPr>
        <p:spPr bwMode="auto">
          <a:xfrm>
            <a:off x="4730688" y="3769219"/>
            <a:ext cx="74246" cy="73204"/>
          </a:xfrm>
          <a:prstGeom prst="ellipse">
            <a:avLst/>
          </a:prstGeom>
          <a:solidFill>
            <a:schemeClr val="tx1"/>
          </a:solidFill>
          <a:ln w="9525">
            <a:solidFill>
              <a:schemeClr val="tx1"/>
            </a:solidFill>
            <a:round/>
            <a:headEnd/>
            <a:tailEnd/>
          </a:ln>
        </p:spPr>
        <p:txBody>
          <a:bodyPr wrap="none" lIns="91432" tIns="45716" rIns="91432" bIns="45716" anchor="ctr"/>
          <a:lstStyle/>
          <a:p>
            <a:endParaRPr lang="en-US" sz="2000">
              <a:latin typeface="Calibri" panose="020F0502020204030204" pitchFamily="34" charset="0"/>
            </a:endParaRPr>
          </a:p>
        </p:txBody>
      </p:sp>
      <p:sp>
        <p:nvSpPr>
          <p:cNvPr id="36" name="Text Box 97"/>
          <p:cNvSpPr txBox="1">
            <a:spLocks noChangeArrowheads="1"/>
          </p:cNvSpPr>
          <p:nvPr/>
        </p:nvSpPr>
        <p:spPr bwMode="auto">
          <a:xfrm>
            <a:off x="346272" y="5965350"/>
            <a:ext cx="9067799" cy="830989"/>
          </a:xfrm>
          <a:prstGeom prst="rect">
            <a:avLst/>
          </a:prstGeom>
          <a:noFill/>
          <a:ln w="9525">
            <a:noFill/>
            <a:miter lim="800000"/>
            <a:headEnd/>
            <a:tailEnd/>
          </a:ln>
        </p:spPr>
        <p:txBody>
          <a:bodyPr wrap="square" lIns="91432" tIns="45716" rIns="91432" bIns="45716">
            <a:spAutoFit/>
          </a:bodyPr>
          <a:lstStyle/>
          <a:p>
            <a:pPr algn="just"/>
            <a:r>
              <a:rPr lang="en-US" sz="2400" dirty="0">
                <a:latin typeface="Calibri" panose="020F0502020204030204" pitchFamily="34" charset="0"/>
              </a:rPr>
              <a:t>To handle large memory sizes the above basic approach is modified, e.g. using two level tables.</a:t>
            </a:r>
          </a:p>
        </p:txBody>
      </p:sp>
      <p:pic>
        <p:nvPicPr>
          <p:cNvPr id="2" name="8-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6872" y="496514"/>
            <a:ext cx="609600" cy="609600"/>
          </a:xfrm>
          <a:prstGeom prst="rect">
            <a:avLst/>
          </a:prstGeom>
        </p:spPr>
      </p:pic>
    </p:spTree>
    <p:extLst>
      <p:ext uri="{BB962C8B-B14F-4D97-AF65-F5344CB8AC3E}">
        <p14:creationId xmlns:p14="http://schemas.microsoft.com/office/powerpoint/2010/main" val="2648850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35112" y="2941637"/>
            <a:ext cx="66294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1523812" y="2941637"/>
            <a:ext cx="44309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1523812" y="2941637"/>
            <a:ext cx="22973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5" name="Left Brace 4"/>
          <p:cNvSpPr/>
          <p:nvPr/>
        </p:nvSpPr>
        <p:spPr bwMode="auto">
          <a:xfrm rot="16200000">
            <a:off x="2495362" y="2753883"/>
            <a:ext cx="647700" cy="2590800"/>
          </a:xfrm>
          <a:prstGeom prst="leftBrace">
            <a:avLst>
              <a:gd name="adj1" fmla="val 0"/>
              <a:gd name="adj2" fmla="val 50000"/>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6" name="TextBox 5"/>
          <p:cNvSpPr txBox="1"/>
          <p:nvPr/>
        </p:nvSpPr>
        <p:spPr>
          <a:xfrm>
            <a:off x="2412690" y="4544059"/>
            <a:ext cx="813043" cy="369332"/>
          </a:xfrm>
          <a:prstGeom prst="rect">
            <a:avLst/>
          </a:prstGeom>
          <a:noFill/>
        </p:spPr>
        <p:txBody>
          <a:bodyPr wrap="none" rtlCol="0">
            <a:spAutoFit/>
          </a:bodyPr>
          <a:lstStyle/>
          <a:p>
            <a:r>
              <a:rPr lang="en-US" dirty="0" smtClean="0">
                <a:latin typeface="Calibri" panose="020F0502020204030204" pitchFamily="34" charset="0"/>
              </a:rPr>
              <a:t>10 bits</a:t>
            </a:r>
            <a:endParaRPr lang="en-GB" dirty="0">
              <a:latin typeface="Calibri" panose="020F0502020204030204" pitchFamily="34" charset="0"/>
            </a:endParaRPr>
          </a:p>
        </p:txBody>
      </p:sp>
      <p:sp>
        <p:nvSpPr>
          <p:cNvPr id="7" name="Left Brace 6"/>
          <p:cNvSpPr/>
          <p:nvPr/>
        </p:nvSpPr>
        <p:spPr bwMode="auto">
          <a:xfrm rot="16200000">
            <a:off x="4550522" y="2964541"/>
            <a:ext cx="647700" cy="2160681"/>
          </a:xfrm>
          <a:prstGeom prst="leftBrace">
            <a:avLst>
              <a:gd name="adj1" fmla="val 0"/>
              <a:gd name="adj2" fmla="val 50000"/>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8" name="TextBox 7"/>
          <p:cNvSpPr txBox="1"/>
          <p:nvPr/>
        </p:nvSpPr>
        <p:spPr>
          <a:xfrm>
            <a:off x="4599889" y="4510585"/>
            <a:ext cx="813043" cy="369332"/>
          </a:xfrm>
          <a:prstGeom prst="rect">
            <a:avLst/>
          </a:prstGeom>
          <a:noFill/>
        </p:spPr>
        <p:txBody>
          <a:bodyPr wrap="none" rtlCol="0">
            <a:spAutoFit/>
          </a:bodyPr>
          <a:lstStyle/>
          <a:p>
            <a:r>
              <a:rPr lang="en-US" dirty="0" smtClean="0">
                <a:latin typeface="Calibri" panose="020F0502020204030204" pitchFamily="34" charset="0"/>
              </a:rPr>
              <a:t>10 bits</a:t>
            </a:r>
            <a:endParaRPr lang="en-GB" dirty="0">
              <a:latin typeface="Calibri" panose="020F0502020204030204" pitchFamily="34" charset="0"/>
            </a:endParaRPr>
          </a:p>
        </p:txBody>
      </p:sp>
      <p:sp>
        <p:nvSpPr>
          <p:cNvPr id="9" name="Left Brace 8"/>
          <p:cNvSpPr/>
          <p:nvPr/>
        </p:nvSpPr>
        <p:spPr bwMode="auto">
          <a:xfrm rot="16200000">
            <a:off x="6725713" y="2954433"/>
            <a:ext cx="647700" cy="2189701"/>
          </a:xfrm>
          <a:prstGeom prst="leftBrace">
            <a:avLst>
              <a:gd name="adj1" fmla="val 0"/>
              <a:gd name="adj2" fmla="val 50000"/>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anose="020F0502020204030204" pitchFamily="34" charset="0"/>
              <a:cs typeface="Arial" charset="0"/>
            </a:endParaRPr>
          </a:p>
        </p:txBody>
      </p:sp>
      <p:sp>
        <p:nvSpPr>
          <p:cNvPr id="10" name="TextBox 9"/>
          <p:cNvSpPr txBox="1"/>
          <p:nvPr/>
        </p:nvSpPr>
        <p:spPr>
          <a:xfrm>
            <a:off x="6668960" y="4544059"/>
            <a:ext cx="839586" cy="369332"/>
          </a:xfrm>
          <a:prstGeom prst="rect">
            <a:avLst/>
          </a:prstGeom>
          <a:noFill/>
        </p:spPr>
        <p:txBody>
          <a:bodyPr wrap="square" rtlCol="0">
            <a:spAutoFit/>
          </a:bodyPr>
          <a:lstStyle/>
          <a:p>
            <a:r>
              <a:rPr lang="en-US" dirty="0" smtClean="0">
                <a:latin typeface="Calibri" panose="020F0502020204030204" pitchFamily="34" charset="0"/>
              </a:rPr>
              <a:t>12 bits</a:t>
            </a:r>
            <a:endParaRPr lang="en-GB" dirty="0">
              <a:latin typeface="Calibri" panose="020F0502020204030204" pitchFamily="34" charset="0"/>
            </a:endParaRPr>
          </a:p>
        </p:txBody>
      </p:sp>
      <p:sp>
        <p:nvSpPr>
          <p:cNvPr id="11" name="TextBox 10"/>
          <p:cNvSpPr txBox="1"/>
          <p:nvPr/>
        </p:nvSpPr>
        <p:spPr>
          <a:xfrm>
            <a:off x="6956686" y="1800411"/>
            <a:ext cx="956551" cy="923330"/>
          </a:xfrm>
          <a:prstGeom prst="rect">
            <a:avLst/>
          </a:prstGeom>
          <a:noFill/>
        </p:spPr>
        <p:txBody>
          <a:bodyPr wrap="square" rtlCol="0">
            <a:spAutoFit/>
          </a:bodyPr>
          <a:lstStyle/>
          <a:p>
            <a:r>
              <a:rPr lang="en-US" dirty="0" smtClean="0"/>
              <a:t>Offset inside page</a:t>
            </a:r>
            <a:endParaRPr lang="en-GB" dirty="0"/>
          </a:p>
        </p:txBody>
      </p:sp>
      <p:sp>
        <p:nvSpPr>
          <p:cNvPr id="12" name="TextBox 11"/>
          <p:cNvSpPr txBox="1"/>
          <p:nvPr/>
        </p:nvSpPr>
        <p:spPr>
          <a:xfrm>
            <a:off x="3942065" y="2140192"/>
            <a:ext cx="1864614" cy="369332"/>
          </a:xfrm>
          <a:prstGeom prst="rect">
            <a:avLst/>
          </a:prstGeom>
          <a:noFill/>
        </p:spPr>
        <p:txBody>
          <a:bodyPr wrap="none" rtlCol="0">
            <a:spAutoFit/>
          </a:bodyPr>
          <a:lstStyle/>
          <a:p>
            <a:r>
              <a:rPr lang="en-US" dirty="0" smtClean="0"/>
              <a:t>Page table entry</a:t>
            </a:r>
            <a:endParaRPr lang="en-GB" dirty="0"/>
          </a:p>
        </p:txBody>
      </p:sp>
      <p:sp>
        <p:nvSpPr>
          <p:cNvPr id="13" name="TextBox 12"/>
          <p:cNvSpPr txBox="1"/>
          <p:nvPr/>
        </p:nvSpPr>
        <p:spPr>
          <a:xfrm>
            <a:off x="1881187" y="2140192"/>
            <a:ext cx="1582549" cy="369332"/>
          </a:xfrm>
          <a:prstGeom prst="rect">
            <a:avLst/>
          </a:prstGeom>
          <a:noFill/>
        </p:spPr>
        <p:txBody>
          <a:bodyPr wrap="none" rtlCol="0">
            <a:spAutoFit/>
          </a:bodyPr>
          <a:lstStyle/>
          <a:p>
            <a:r>
              <a:rPr lang="en-US" dirty="0" smtClean="0"/>
              <a:t>Table number</a:t>
            </a:r>
            <a:endParaRPr lang="en-GB" dirty="0"/>
          </a:p>
        </p:txBody>
      </p:sp>
      <p:pic>
        <p:nvPicPr>
          <p:cNvPr id="14" name="8-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2712" y="350837"/>
            <a:ext cx="609600" cy="609600"/>
          </a:xfrm>
          <a:prstGeom prst="rect">
            <a:avLst/>
          </a:prstGeom>
        </p:spPr>
      </p:pic>
    </p:spTree>
    <p:extLst>
      <p:ext uri="{BB962C8B-B14F-4D97-AF65-F5344CB8AC3E}">
        <p14:creationId xmlns:p14="http://schemas.microsoft.com/office/powerpoint/2010/main" val="2070893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51"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8</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38" name="Picture 2" descr="C:\Users\Hany\Downloads\CH09\fg9_05.jpg"/>
          <p:cNvPicPr>
            <a:picLocks noChangeAspect="1" noChangeArrowheads="1"/>
          </p:cNvPicPr>
          <p:nvPr/>
        </p:nvPicPr>
        <p:blipFill>
          <a:blip r:embed="rId5" cstate="print"/>
          <a:srcRect/>
          <a:stretch>
            <a:fillRect/>
          </a:stretch>
        </p:blipFill>
        <p:spPr bwMode="auto">
          <a:xfrm>
            <a:off x="1916112" y="1489052"/>
            <a:ext cx="5562600" cy="5403669"/>
          </a:xfrm>
          <a:prstGeom prst="rect">
            <a:avLst/>
          </a:prstGeom>
          <a:noFill/>
        </p:spPr>
      </p:pic>
      <p:sp>
        <p:nvSpPr>
          <p:cNvPr id="9" name="TextBox 8"/>
          <p:cNvSpPr txBox="1"/>
          <p:nvPr/>
        </p:nvSpPr>
        <p:spPr>
          <a:xfrm>
            <a:off x="7307772" y="6679588"/>
            <a:ext cx="2385589" cy="329770"/>
          </a:xfrm>
          <a:prstGeom prst="rect">
            <a:avLst/>
          </a:prstGeom>
          <a:noFill/>
        </p:spPr>
        <p:txBody>
          <a:bodyPr wrap="none" rtlCol="0">
            <a:spAutoFit/>
          </a:bodyPr>
          <a:lstStyle/>
          <a:p>
            <a:r>
              <a:rPr lang="en-US" sz="1543" dirty="0"/>
              <a:t>Source: </a:t>
            </a:r>
            <a:r>
              <a:rPr lang="en-US" sz="1543" dirty="0" smtClean="0"/>
              <a:t>[</a:t>
            </a:r>
            <a:r>
              <a:rPr lang="en-US" sz="1543" dirty="0" err="1" smtClean="0"/>
              <a:t>Silberschatz</a:t>
            </a:r>
            <a:r>
              <a:rPr lang="en-US" sz="1543" dirty="0" smtClean="0"/>
              <a:t> 18]</a:t>
            </a:r>
            <a:endParaRPr lang="en-GB" sz="1543" dirty="0"/>
          </a:p>
        </p:txBody>
      </p:sp>
      <p:pic>
        <p:nvPicPr>
          <p:cNvPr id="2" name="8-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74633" y="536546"/>
            <a:ext cx="609600" cy="609600"/>
          </a:xfrm>
          <a:prstGeom prst="rect">
            <a:avLst/>
          </a:prstGeom>
        </p:spPr>
      </p:pic>
    </p:spTree>
    <p:extLst>
      <p:ext uri="{BB962C8B-B14F-4D97-AF65-F5344CB8AC3E}">
        <p14:creationId xmlns:p14="http://schemas.microsoft.com/office/powerpoint/2010/main" val="357270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9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9</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Box 8"/>
          <p:cNvSpPr txBox="1"/>
          <p:nvPr/>
        </p:nvSpPr>
        <p:spPr>
          <a:xfrm>
            <a:off x="518837" y="1417637"/>
            <a:ext cx="8972859"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When program accesses a memory address in a page which is not present in RAM, a “</a:t>
            </a:r>
            <a:r>
              <a:rPr lang="en-US" sz="2400" dirty="0">
                <a:solidFill>
                  <a:srgbClr val="000000"/>
                </a:solidFill>
                <a:highlight>
                  <a:srgbClr val="FFFF00"/>
                </a:highlight>
                <a:latin typeface="Calibri" panose="020F0502020204030204" pitchFamily="34" charset="0"/>
                <a:cs typeface="Calibri" panose="020F0502020204030204" pitchFamily="34" charset="0"/>
              </a:rPr>
              <a:t>page fault</a:t>
            </a:r>
            <a:r>
              <a:rPr lang="en-US" sz="2400" dirty="0" smtClean="0">
                <a:latin typeface="Calibri" pitchFamily="34" charset="0"/>
                <a:cs typeface="Calibri" pitchFamily="34" charset="0"/>
              </a:rPr>
              <a:t>” occurs, typically causing an interrupt.</a:t>
            </a:r>
            <a:endParaRPr lang="ar-EG" sz="2400" dirty="0">
              <a:latin typeface="Calibri" pitchFamily="34" charset="0"/>
            </a:endParaRPr>
          </a:p>
        </p:txBody>
      </p:sp>
      <p:pic>
        <p:nvPicPr>
          <p:cNvPr id="2" name="8-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33" y="536546"/>
            <a:ext cx="609600" cy="609600"/>
          </a:xfrm>
          <a:prstGeom prst="rect">
            <a:avLst/>
          </a:prstGeom>
        </p:spPr>
      </p:pic>
    </p:spTree>
    <p:extLst>
      <p:ext uri="{BB962C8B-B14F-4D97-AF65-F5344CB8AC3E}">
        <p14:creationId xmlns:p14="http://schemas.microsoft.com/office/powerpoint/2010/main" val="2227137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9</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Box 8"/>
          <p:cNvSpPr txBox="1"/>
          <p:nvPr/>
        </p:nvSpPr>
        <p:spPr>
          <a:xfrm>
            <a:off x="518837" y="1417637"/>
            <a:ext cx="8972859" cy="830997"/>
          </a:xfrm>
          <a:prstGeom prst="rect">
            <a:avLst/>
          </a:prstGeom>
          <a:noFill/>
        </p:spPr>
        <p:txBody>
          <a:bodyPr wrap="square" rtlCol="1">
            <a:spAutoFit/>
          </a:bodyPr>
          <a:lstStyle/>
          <a:p>
            <a:pPr algn="just"/>
            <a:r>
              <a:rPr lang="en-US" sz="2400" dirty="0" smtClean="0">
                <a:solidFill>
                  <a:schemeClr val="bg1">
                    <a:lumMod val="75000"/>
                  </a:schemeClr>
                </a:solidFill>
                <a:latin typeface="Calibri" pitchFamily="34" charset="0"/>
                <a:cs typeface="Calibri" pitchFamily="34" charset="0"/>
              </a:rPr>
              <a:t>When program accesses a memory address in a page which is not present in RAM, a “page fault” occurs, typically causing an interrupt.</a:t>
            </a:r>
            <a:endParaRPr lang="ar-EG" sz="2400" dirty="0">
              <a:solidFill>
                <a:schemeClr val="bg1">
                  <a:lumMod val="75000"/>
                </a:schemeClr>
              </a:solidFill>
              <a:latin typeface="Calibri" pitchFamily="34" charset="0"/>
            </a:endParaRPr>
          </a:p>
        </p:txBody>
      </p:sp>
      <p:sp>
        <p:nvSpPr>
          <p:cNvPr id="10" name="TextBox 9"/>
          <p:cNvSpPr txBox="1"/>
          <p:nvPr/>
        </p:nvSpPr>
        <p:spPr>
          <a:xfrm>
            <a:off x="537194" y="2408237"/>
            <a:ext cx="8846517"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In response to this interrupt, the operating system executes the following sequence:</a:t>
            </a:r>
            <a:endParaRPr lang="ar-EG" sz="2400" dirty="0">
              <a:latin typeface="Calibri" pitchFamily="34" charset="0"/>
            </a:endParaRPr>
          </a:p>
        </p:txBody>
      </p:sp>
      <p:sp>
        <p:nvSpPr>
          <p:cNvPr id="11" name="TextBox 10"/>
          <p:cNvSpPr txBox="1"/>
          <p:nvPr/>
        </p:nvSpPr>
        <p:spPr>
          <a:xfrm>
            <a:off x="696911" y="3398837"/>
            <a:ext cx="8686800"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 It looks for an empty RAM frame.  If no one exists, it selects a page and swaps it to disk to empty a frame.</a:t>
            </a:r>
            <a:endParaRPr lang="ar-EG" sz="2400" dirty="0">
              <a:latin typeface="Calibri" pitchFamily="34" charset="0"/>
            </a:endParaRPr>
          </a:p>
        </p:txBody>
      </p:sp>
      <p:pic>
        <p:nvPicPr>
          <p:cNvPr id="2" name="8-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11137" y="485661"/>
            <a:ext cx="609600" cy="609600"/>
          </a:xfrm>
          <a:prstGeom prst="rect">
            <a:avLst/>
          </a:prstGeom>
        </p:spPr>
      </p:pic>
    </p:spTree>
    <p:extLst>
      <p:ext uri="{BB962C8B-B14F-4D97-AF65-F5344CB8AC3E}">
        <p14:creationId xmlns:p14="http://schemas.microsoft.com/office/powerpoint/2010/main" val="4061936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pic>
        <p:nvPicPr>
          <p:cNvPr id="2" name="Picture 1"/>
          <p:cNvPicPr>
            <a:picLocks noChangeAspect="1"/>
          </p:cNvPicPr>
          <p:nvPr/>
        </p:nvPicPr>
        <p:blipFill>
          <a:blip r:embed="rId5"/>
          <a:stretch>
            <a:fillRect/>
          </a:stretch>
        </p:blipFill>
        <p:spPr>
          <a:xfrm>
            <a:off x="615938" y="1309023"/>
            <a:ext cx="7884626" cy="5371943"/>
          </a:xfrm>
          <a:prstGeom prst="rect">
            <a:avLst/>
          </a:prstGeom>
        </p:spPr>
      </p:pic>
      <p:sp>
        <p:nvSpPr>
          <p:cNvPr id="3" name="TextBox 2"/>
          <p:cNvSpPr txBox="1"/>
          <p:nvPr/>
        </p:nvSpPr>
        <p:spPr>
          <a:xfrm>
            <a:off x="7991452" y="2121221"/>
            <a:ext cx="1018227" cy="369332"/>
          </a:xfrm>
          <a:prstGeom prst="rect">
            <a:avLst/>
          </a:prstGeom>
          <a:noFill/>
        </p:spPr>
        <p:txBody>
          <a:bodyPr wrap="none" rtlCol="0">
            <a:spAutoFit/>
          </a:bodyPr>
          <a:lstStyle/>
          <a:p>
            <a:r>
              <a:rPr lang="en-US" dirty="0" smtClean="0"/>
              <a:t>Memory</a:t>
            </a:r>
            <a:endParaRPr lang="en-GB" dirty="0"/>
          </a:p>
        </p:txBody>
      </p:sp>
      <p:sp>
        <p:nvSpPr>
          <p:cNvPr id="4" name="TextBox 3"/>
          <p:cNvSpPr txBox="1"/>
          <p:nvPr/>
        </p:nvSpPr>
        <p:spPr>
          <a:xfrm>
            <a:off x="2665011" y="3204399"/>
            <a:ext cx="966931" cy="369332"/>
          </a:xfrm>
          <a:prstGeom prst="rect">
            <a:avLst/>
          </a:prstGeom>
          <a:noFill/>
        </p:spPr>
        <p:txBody>
          <a:bodyPr wrap="none" rtlCol="0">
            <a:spAutoFit/>
          </a:bodyPr>
          <a:lstStyle/>
          <a:p>
            <a:r>
              <a:rPr lang="en-US" dirty="0" smtClean="0"/>
              <a:t>Bit map</a:t>
            </a:r>
            <a:endParaRPr lang="en-GB" dirty="0"/>
          </a:p>
        </p:txBody>
      </p:sp>
      <p:sp>
        <p:nvSpPr>
          <p:cNvPr id="5" name="TextBox 4"/>
          <p:cNvSpPr txBox="1"/>
          <p:nvPr/>
        </p:nvSpPr>
        <p:spPr>
          <a:xfrm>
            <a:off x="7681744" y="4964562"/>
            <a:ext cx="1210588" cy="369332"/>
          </a:xfrm>
          <a:prstGeom prst="rect">
            <a:avLst/>
          </a:prstGeom>
          <a:noFill/>
        </p:spPr>
        <p:txBody>
          <a:bodyPr wrap="none" rtlCol="0">
            <a:spAutoFit/>
          </a:bodyPr>
          <a:lstStyle/>
          <a:p>
            <a:r>
              <a:rPr lang="en-US" dirty="0" smtClean="0"/>
              <a:t>Linked list</a:t>
            </a:r>
            <a:endParaRPr lang="en-GB" dirty="0"/>
          </a:p>
        </p:txBody>
      </p:sp>
      <p:sp>
        <p:nvSpPr>
          <p:cNvPr id="18" name="TextBox 17"/>
          <p:cNvSpPr txBox="1"/>
          <p:nvPr/>
        </p:nvSpPr>
        <p:spPr>
          <a:xfrm>
            <a:off x="7328352" y="6679588"/>
            <a:ext cx="2344424" cy="329770"/>
          </a:xfrm>
          <a:prstGeom prst="rect">
            <a:avLst/>
          </a:prstGeom>
          <a:noFill/>
        </p:spPr>
        <p:txBody>
          <a:bodyPr wrap="none" rtlCol="0">
            <a:spAutoFit/>
          </a:bodyPr>
          <a:lstStyle/>
          <a:p>
            <a:r>
              <a:rPr lang="en-US" sz="1543" dirty="0"/>
              <a:t>Source: [Tanenbaum 15]</a:t>
            </a:r>
            <a:endParaRPr lang="en-GB" sz="1543" dirty="0"/>
          </a:p>
        </p:txBody>
      </p:sp>
      <p:grpSp>
        <p:nvGrpSpPr>
          <p:cNvPr id="12" name="Group 11"/>
          <p:cNvGrpSpPr/>
          <p:nvPr/>
        </p:nvGrpSpPr>
        <p:grpSpPr>
          <a:xfrm>
            <a:off x="309583" y="7067681"/>
            <a:ext cx="9437373" cy="396877"/>
            <a:chOff x="292620" y="6222297"/>
            <a:chExt cx="8561414" cy="360040"/>
          </a:xfrm>
        </p:grpSpPr>
        <p:sp>
          <p:nvSpPr>
            <p:cNvPr id="13" name="Rectangle 12"/>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225580" y="6222297"/>
              <a:ext cx="1468583" cy="307130"/>
            </a:xfrm>
            <a:prstGeom prst="rect">
              <a:avLst/>
            </a:prstGeom>
            <a:solidFill>
              <a:srgbClr val="7DA9DF"/>
            </a:solidFill>
          </p:spPr>
          <p:txBody>
            <a:bodyPr wrap="none">
              <a:spAutoFit/>
            </a:bodyPr>
            <a:lstStyle/>
            <a:p>
              <a:pPr algn="l"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2</a:t>
              </a:r>
              <a:endParaRPr lang="en-GB" sz="1600" i="1" dirty="0">
                <a:solidFill>
                  <a:schemeClr val="bg1"/>
                </a:solidFill>
                <a:latin typeface="Calibri" panose="020F0502020204030204" pitchFamily="34" charset="0"/>
              </a:endParaRPr>
            </a:p>
          </p:txBody>
        </p:sp>
        <p:sp>
          <p:nvSpPr>
            <p:cNvPr id="15"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 name="Rectangle 5"/>
          <p:cNvSpPr/>
          <p:nvPr/>
        </p:nvSpPr>
        <p:spPr bwMode="auto">
          <a:xfrm>
            <a:off x="615938" y="4465637"/>
            <a:ext cx="8393741" cy="2057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17" name="Memory_Management_2-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92332" y="480739"/>
            <a:ext cx="609600" cy="609600"/>
          </a:xfrm>
          <a:prstGeom prst="rect">
            <a:avLst/>
          </a:prstGeom>
        </p:spPr>
      </p:pic>
    </p:spTree>
    <p:extLst>
      <p:ext uri="{BB962C8B-B14F-4D97-AF65-F5344CB8AC3E}">
        <p14:creationId xmlns:p14="http://schemas.microsoft.com/office/powerpoint/2010/main" val="1976137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5"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9</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Box 8"/>
          <p:cNvSpPr txBox="1"/>
          <p:nvPr/>
        </p:nvSpPr>
        <p:spPr>
          <a:xfrm>
            <a:off x="518837" y="1417637"/>
            <a:ext cx="8972859" cy="830997"/>
          </a:xfrm>
          <a:prstGeom prst="rect">
            <a:avLst/>
          </a:prstGeom>
          <a:noFill/>
        </p:spPr>
        <p:txBody>
          <a:bodyPr wrap="square" rtlCol="1">
            <a:spAutoFit/>
          </a:bodyPr>
          <a:lstStyle/>
          <a:p>
            <a:pPr algn="just"/>
            <a:r>
              <a:rPr lang="en-US" sz="2400" dirty="0" smtClean="0">
                <a:solidFill>
                  <a:schemeClr val="bg1">
                    <a:lumMod val="75000"/>
                  </a:schemeClr>
                </a:solidFill>
                <a:latin typeface="Calibri" pitchFamily="34" charset="0"/>
                <a:cs typeface="Calibri" pitchFamily="34" charset="0"/>
              </a:rPr>
              <a:t>When program accesses a memory address in a page which is not present in RAM, a “page fault” occurs, typically causing an interrupt.</a:t>
            </a:r>
            <a:endParaRPr lang="ar-EG" sz="2400" dirty="0">
              <a:solidFill>
                <a:schemeClr val="bg1">
                  <a:lumMod val="75000"/>
                </a:schemeClr>
              </a:solidFill>
              <a:latin typeface="Calibri" pitchFamily="34" charset="0"/>
            </a:endParaRPr>
          </a:p>
        </p:txBody>
      </p:sp>
      <p:sp>
        <p:nvSpPr>
          <p:cNvPr id="10" name="TextBox 9"/>
          <p:cNvSpPr txBox="1"/>
          <p:nvPr/>
        </p:nvSpPr>
        <p:spPr>
          <a:xfrm>
            <a:off x="537194" y="2408237"/>
            <a:ext cx="8846517"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In response to this interrupt, the operating system executes the following sequence:</a:t>
            </a:r>
            <a:endParaRPr lang="ar-EG" sz="2400" dirty="0">
              <a:latin typeface="Calibri" pitchFamily="34" charset="0"/>
            </a:endParaRPr>
          </a:p>
        </p:txBody>
      </p:sp>
      <p:sp>
        <p:nvSpPr>
          <p:cNvPr id="11" name="TextBox 10"/>
          <p:cNvSpPr txBox="1"/>
          <p:nvPr/>
        </p:nvSpPr>
        <p:spPr>
          <a:xfrm>
            <a:off x="696911" y="3398837"/>
            <a:ext cx="8686800"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 It looks for an empty RAM frame.  If no one exists, it selects a page and swaps it to disk to empty a frame.</a:t>
            </a:r>
            <a:endParaRPr lang="ar-EG" sz="2400" dirty="0">
              <a:latin typeface="Calibri" pitchFamily="34" charset="0"/>
            </a:endParaRPr>
          </a:p>
        </p:txBody>
      </p:sp>
      <p:sp>
        <p:nvSpPr>
          <p:cNvPr id="12" name="TextBox 11"/>
          <p:cNvSpPr txBox="1"/>
          <p:nvPr/>
        </p:nvSpPr>
        <p:spPr>
          <a:xfrm>
            <a:off x="696911" y="4313237"/>
            <a:ext cx="8763000"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 It schedules a disk access to read the required page from the disk.  This page is written into the empty frame.</a:t>
            </a:r>
            <a:endParaRPr lang="ar-EG" sz="2400" dirty="0">
              <a:latin typeface="Calibri" pitchFamily="34" charset="0"/>
            </a:endParaRPr>
          </a:p>
        </p:txBody>
      </p:sp>
      <p:pic>
        <p:nvPicPr>
          <p:cNvPr id="2" name="8-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33" y="504058"/>
            <a:ext cx="609600" cy="609600"/>
          </a:xfrm>
          <a:prstGeom prst="rect">
            <a:avLst/>
          </a:prstGeom>
        </p:spPr>
      </p:pic>
    </p:spTree>
    <p:extLst>
      <p:ext uri="{BB962C8B-B14F-4D97-AF65-F5344CB8AC3E}">
        <p14:creationId xmlns:p14="http://schemas.microsoft.com/office/powerpoint/2010/main" val="3302483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6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9</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Box 8"/>
          <p:cNvSpPr txBox="1"/>
          <p:nvPr/>
        </p:nvSpPr>
        <p:spPr>
          <a:xfrm>
            <a:off x="518837" y="1417637"/>
            <a:ext cx="8972859" cy="830997"/>
          </a:xfrm>
          <a:prstGeom prst="rect">
            <a:avLst/>
          </a:prstGeom>
          <a:noFill/>
        </p:spPr>
        <p:txBody>
          <a:bodyPr wrap="square" rtlCol="1">
            <a:spAutoFit/>
          </a:bodyPr>
          <a:lstStyle/>
          <a:p>
            <a:pPr algn="just"/>
            <a:r>
              <a:rPr lang="en-US" sz="2400" dirty="0" smtClean="0">
                <a:solidFill>
                  <a:schemeClr val="bg1">
                    <a:lumMod val="75000"/>
                  </a:schemeClr>
                </a:solidFill>
                <a:latin typeface="Calibri" pitchFamily="34" charset="0"/>
                <a:cs typeface="Calibri" pitchFamily="34" charset="0"/>
              </a:rPr>
              <a:t>When program accesses a memory address in a page which is not present in RAM, a “page fault” occurs, typically causing an interrupt.</a:t>
            </a:r>
            <a:endParaRPr lang="ar-EG" sz="2400" dirty="0">
              <a:solidFill>
                <a:schemeClr val="bg1">
                  <a:lumMod val="75000"/>
                </a:schemeClr>
              </a:solidFill>
              <a:latin typeface="Calibri" pitchFamily="34" charset="0"/>
            </a:endParaRPr>
          </a:p>
        </p:txBody>
      </p:sp>
      <p:sp>
        <p:nvSpPr>
          <p:cNvPr id="10" name="TextBox 9"/>
          <p:cNvSpPr txBox="1"/>
          <p:nvPr/>
        </p:nvSpPr>
        <p:spPr>
          <a:xfrm>
            <a:off x="537194" y="2408237"/>
            <a:ext cx="8846517"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In response to this interrupt, the operating system executes the following sequence:</a:t>
            </a:r>
            <a:endParaRPr lang="ar-EG" sz="2400" dirty="0">
              <a:latin typeface="Calibri" pitchFamily="34" charset="0"/>
            </a:endParaRPr>
          </a:p>
        </p:txBody>
      </p:sp>
      <p:sp>
        <p:nvSpPr>
          <p:cNvPr id="11" name="TextBox 10"/>
          <p:cNvSpPr txBox="1"/>
          <p:nvPr/>
        </p:nvSpPr>
        <p:spPr>
          <a:xfrm>
            <a:off x="696911" y="3398837"/>
            <a:ext cx="8686800"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 It looks for an empty RAM frame.  If no one exists, it selects a page and swaps it to disk to empty a frame.</a:t>
            </a:r>
            <a:endParaRPr lang="ar-EG" sz="2400" dirty="0">
              <a:latin typeface="Calibri" pitchFamily="34" charset="0"/>
            </a:endParaRPr>
          </a:p>
        </p:txBody>
      </p:sp>
      <p:sp>
        <p:nvSpPr>
          <p:cNvPr id="12" name="TextBox 11"/>
          <p:cNvSpPr txBox="1"/>
          <p:nvPr/>
        </p:nvSpPr>
        <p:spPr>
          <a:xfrm>
            <a:off x="696911" y="4313237"/>
            <a:ext cx="8763000"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 It schedules a disk access to read the required page from the disk.  This page is written into the empty frame.</a:t>
            </a:r>
            <a:endParaRPr lang="ar-EG" sz="2400" dirty="0">
              <a:latin typeface="Calibri" pitchFamily="34" charset="0"/>
            </a:endParaRPr>
          </a:p>
        </p:txBody>
      </p:sp>
      <p:sp>
        <p:nvSpPr>
          <p:cNvPr id="13" name="TextBox 12"/>
          <p:cNvSpPr txBox="1"/>
          <p:nvPr/>
        </p:nvSpPr>
        <p:spPr>
          <a:xfrm>
            <a:off x="620712" y="5761037"/>
            <a:ext cx="8686800" cy="830997"/>
          </a:xfrm>
          <a:prstGeom prst="rect">
            <a:avLst/>
          </a:prstGeom>
          <a:noFill/>
        </p:spPr>
        <p:txBody>
          <a:bodyPr wrap="square" rtlCol="1">
            <a:spAutoFit/>
          </a:bodyPr>
          <a:lstStyle/>
          <a:p>
            <a:pPr algn="just"/>
            <a:r>
              <a:rPr lang="en-US" sz="2400" dirty="0" smtClean="0">
                <a:latin typeface="Calibri" pitchFamily="34" charset="0"/>
                <a:cs typeface="Calibri" pitchFamily="34" charset="0"/>
              </a:rPr>
              <a:t>- The execution of the process is restarted starting from the instruction in which the page fault occurred.</a:t>
            </a:r>
            <a:endParaRPr lang="ar-EG" sz="2400" dirty="0">
              <a:latin typeface="Calibri" pitchFamily="34" charset="0"/>
            </a:endParaRPr>
          </a:p>
        </p:txBody>
      </p:sp>
      <p:sp>
        <p:nvSpPr>
          <p:cNvPr id="14" name="TextBox 13"/>
          <p:cNvSpPr txBox="1"/>
          <p:nvPr/>
        </p:nvSpPr>
        <p:spPr>
          <a:xfrm>
            <a:off x="620712" y="5227637"/>
            <a:ext cx="5388270" cy="461665"/>
          </a:xfrm>
          <a:prstGeom prst="rect">
            <a:avLst/>
          </a:prstGeom>
          <a:noFill/>
        </p:spPr>
        <p:txBody>
          <a:bodyPr wrap="none" rtlCol="1">
            <a:spAutoFit/>
          </a:bodyPr>
          <a:lstStyle/>
          <a:p>
            <a:r>
              <a:rPr lang="en-US" sz="2400" dirty="0" smtClean="0">
                <a:latin typeface="Calibri" pitchFamily="34" charset="0"/>
                <a:cs typeface="Calibri" pitchFamily="34" charset="0"/>
              </a:rPr>
              <a:t>- It modifies the page table(s) accordingly.</a:t>
            </a:r>
            <a:endParaRPr lang="ar-EG" sz="2400" dirty="0">
              <a:latin typeface="Calibri" pitchFamily="34" charset="0"/>
            </a:endParaRPr>
          </a:p>
        </p:txBody>
      </p:sp>
    </p:spTree>
    <p:extLst>
      <p:ext uri="{BB962C8B-B14F-4D97-AF65-F5344CB8AC3E}">
        <p14:creationId xmlns:p14="http://schemas.microsoft.com/office/powerpoint/2010/main" val="1606666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10</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15" name="Picture 2" descr="C:\Users\Hany\Downloads\CH09\fg9_06.jpg"/>
          <p:cNvPicPr>
            <a:picLocks noChangeAspect="1" noChangeArrowheads="1"/>
          </p:cNvPicPr>
          <p:nvPr/>
        </p:nvPicPr>
        <p:blipFill>
          <a:blip r:embed="rId5" cstate="print"/>
          <a:srcRect/>
          <a:stretch>
            <a:fillRect/>
          </a:stretch>
        </p:blipFill>
        <p:spPr bwMode="auto">
          <a:xfrm>
            <a:off x="1396193" y="1427037"/>
            <a:ext cx="6629400" cy="5530814"/>
          </a:xfrm>
          <a:prstGeom prst="rect">
            <a:avLst/>
          </a:prstGeom>
          <a:noFill/>
        </p:spPr>
      </p:pic>
      <p:sp>
        <p:nvSpPr>
          <p:cNvPr id="9" name="TextBox 8"/>
          <p:cNvSpPr txBox="1"/>
          <p:nvPr/>
        </p:nvSpPr>
        <p:spPr>
          <a:xfrm>
            <a:off x="7307772" y="6679588"/>
            <a:ext cx="2385589" cy="329770"/>
          </a:xfrm>
          <a:prstGeom prst="rect">
            <a:avLst/>
          </a:prstGeom>
          <a:noFill/>
        </p:spPr>
        <p:txBody>
          <a:bodyPr wrap="none" rtlCol="0">
            <a:spAutoFit/>
          </a:bodyPr>
          <a:lstStyle/>
          <a:p>
            <a:r>
              <a:rPr lang="en-US" sz="1543" dirty="0"/>
              <a:t>Source: </a:t>
            </a:r>
            <a:r>
              <a:rPr lang="en-US" sz="1543" dirty="0" smtClean="0"/>
              <a:t>[</a:t>
            </a:r>
            <a:r>
              <a:rPr lang="en-US" sz="1543" dirty="0" err="1" smtClean="0"/>
              <a:t>Silberschatz</a:t>
            </a:r>
            <a:r>
              <a:rPr lang="en-US" sz="1543" dirty="0" smtClean="0"/>
              <a:t> 18]</a:t>
            </a:r>
            <a:endParaRPr lang="en-GB" sz="1543" dirty="0"/>
          </a:p>
        </p:txBody>
      </p:sp>
      <p:pic>
        <p:nvPicPr>
          <p:cNvPr id="2" name="8-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26731" y="501901"/>
            <a:ext cx="609600" cy="609600"/>
          </a:xfrm>
          <a:prstGeom prst="rect">
            <a:avLst/>
          </a:prstGeom>
        </p:spPr>
      </p:pic>
    </p:spTree>
    <p:extLst>
      <p:ext uri="{BB962C8B-B14F-4D97-AF65-F5344CB8AC3E}">
        <p14:creationId xmlns:p14="http://schemas.microsoft.com/office/powerpoint/2010/main" val="2998786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 Box 85"/>
          <p:cNvSpPr txBox="1">
            <a:spLocks noChangeArrowheads="1"/>
          </p:cNvSpPr>
          <p:nvPr/>
        </p:nvSpPr>
        <p:spPr bwMode="auto">
          <a:xfrm>
            <a:off x="518083" y="2000636"/>
            <a:ext cx="9023385" cy="830997"/>
          </a:xfrm>
          <a:prstGeom prst="rect">
            <a:avLst/>
          </a:prstGeom>
          <a:noFill/>
          <a:ln w="9525">
            <a:noFill/>
            <a:miter lim="800000"/>
            <a:headEnd/>
            <a:tailEnd/>
          </a:ln>
        </p:spPr>
        <p:txBody>
          <a:bodyPr wrap="square">
            <a:spAutoFit/>
          </a:bodyPr>
          <a:lstStyle/>
          <a:p>
            <a:pPr algn="just"/>
            <a:r>
              <a:rPr lang="en-US" sz="2400" dirty="0">
                <a:latin typeface="Calibri" pitchFamily="34" charset="0"/>
                <a:cs typeface="Calibri" pitchFamily="34" charset="0"/>
              </a:rPr>
              <a:t>If all frames are loaded and a new page is accessed, which page to swap out of physical memory?</a:t>
            </a:r>
          </a:p>
        </p:txBody>
      </p:sp>
      <p:sp>
        <p:nvSpPr>
          <p:cNvPr id="10" name="Rectangle 86"/>
          <p:cNvSpPr>
            <a:spLocks noChangeArrowheads="1"/>
          </p:cNvSpPr>
          <p:nvPr/>
        </p:nvSpPr>
        <p:spPr bwMode="auto">
          <a:xfrm>
            <a:off x="518083" y="1405867"/>
            <a:ext cx="3917739" cy="461665"/>
          </a:xfrm>
          <a:prstGeom prst="rect">
            <a:avLst/>
          </a:prstGeom>
          <a:noFill/>
          <a:ln w="9525">
            <a:noFill/>
            <a:miter lim="800000"/>
            <a:headEnd/>
            <a:tailEnd/>
          </a:ln>
        </p:spPr>
        <p:txBody>
          <a:bodyPr wrap="none">
            <a:spAutoFit/>
          </a:bodyPr>
          <a:lstStyle/>
          <a:p>
            <a:pPr algn="just"/>
            <a:r>
              <a:rPr lang="en-US" sz="2400" u="sng" dirty="0">
                <a:latin typeface="Calibri" pitchFamily="34" charset="0"/>
                <a:cs typeface="Calibri" pitchFamily="34" charset="0"/>
              </a:rPr>
              <a:t>Page Replacement Algorithms</a:t>
            </a:r>
          </a:p>
        </p:txBody>
      </p:sp>
    </p:spTree>
    <p:extLst>
      <p:ext uri="{BB962C8B-B14F-4D97-AF65-F5344CB8AC3E}">
        <p14:creationId xmlns:p14="http://schemas.microsoft.com/office/powerpoint/2010/main" val="419337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 Box 85"/>
          <p:cNvSpPr txBox="1">
            <a:spLocks noChangeArrowheads="1"/>
          </p:cNvSpPr>
          <p:nvPr/>
        </p:nvSpPr>
        <p:spPr bwMode="auto">
          <a:xfrm>
            <a:off x="518083" y="2000636"/>
            <a:ext cx="9023385" cy="830997"/>
          </a:xfrm>
          <a:prstGeom prst="rect">
            <a:avLst/>
          </a:prstGeom>
          <a:noFill/>
          <a:ln w="9525">
            <a:noFill/>
            <a:miter lim="800000"/>
            <a:headEnd/>
            <a:tailEnd/>
          </a:ln>
        </p:spPr>
        <p:txBody>
          <a:bodyPr wrap="square">
            <a:spAutoFit/>
          </a:bodyPr>
          <a:lstStyle/>
          <a:p>
            <a:pPr algn="just"/>
            <a:r>
              <a:rPr lang="en-US" sz="2400" dirty="0">
                <a:latin typeface="Calibri" pitchFamily="34" charset="0"/>
                <a:cs typeface="Calibri" pitchFamily="34" charset="0"/>
              </a:rPr>
              <a:t>If all frames are loaded and a new page is accessed, which page to swap out of physical memory?</a:t>
            </a:r>
          </a:p>
        </p:txBody>
      </p:sp>
      <p:sp>
        <p:nvSpPr>
          <p:cNvPr id="10" name="Rectangle 86"/>
          <p:cNvSpPr>
            <a:spLocks noChangeArrowheads="1"/>
          </p:cNvSpPr>
          <p:nvPr/>
        </p:nvSpPr>
        <p:spPr bwMode="auto">
          <a:xfrm>
            <a:off x="518083" y="1405867"/>
            <a:ext cx="3917739" cy="461665"/>
          </a:xfrm>
          <a:prstGeom prst="rect">
            <a:avLst/>
          </a:prstGeom>
          <a:noFill/>
          <a:ln w="9525">
            <a:noFill/>
            <a:miter lim="800000"/>
            <a:headEnd/>
            <a:tailEnd/>
          </a:ln>
        </p:spPr>
        <p:txBody>
          <a:bodyPr wrap="none">
            <a:spAutoFit/>
          </a:bodyPr>
          <a:lstStyle/>
          <a:p>
            <a:pPr algn="just"/>
            <a:r>
              <a:rPr lang="en-US" sz="2400" u="sng" dirty="0">
                <a:latin typeface="Calibri" pitchFamily="34" charset="0"/>
                <a:cs typeface="Calibri" pitchFamily="34" charset="0"/>
              </a:rPr>
              <a:t>Page Replacement Algorithms</a:t>
            </a:r>
          </a:p>
        </p:txBody>
      </p:sp>
      <p:grpSp>
        <p:nvGrpSpPr>
          <p:cNvPr id="4" name="PPTLabsHighlightTextFragmentsShapeae9a09e0-db13-484c-b5b7-90b48de0372d"/>
          <p:cNvGrpSpPr/>
          <p:nvPr/>
        </p:nvGrpSpPr>
        <p:grpSpPr>
          <a:xfrm>
            <a:off x="586388" y="2971663"/>
            <a:ext cx="8907526" cy="731520"/>
            <a:chOff x="586388" y="2971663"/>
            <a:chExt cx="8907526" cy="731520"/>
          </a:xfrm>
        </p:grpSpPr>
        <p:sp>
          <p:nvSpPr>
            <p:cNvPr id="2" name="PPTLabsHighlightTextFragmentsShaped14c6d65-cdca-49a3-b671-4c5a9073756b"/>
            <p:cNvSpPr/>
            <p:nvPr>
              <p:custDataLst>
                <p:tags r:id="rId3"/>
              </p:custDataLst>
            </p:nvPr>
          </p:nvSpPr>
          <p:spPr bwMode="auto">
            <a:xfrm>
              <a:off x="6385780" y="2971663"/>
              <a:ext cx="3108134" cy="36576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 name="PPTLabsHighlightTextFragmentsShape45736f23-6437-4b14-9296-af9702261d60"/>
            <p:cNvSpPr/>
            <p:nvPr>
              <p:custDataLst>
                <p:tags r:id="rId4"/>
              </p:custDataLst>
            </p:nvPr>
          </p:nvSpPr>
          <p:spPr bwMode="auto">
            <a:xfrm>
              <a:off x="586388" y="3337423"/>
              <a:ext cx="1465009" cy="36576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grpSp>
      <p:sp>
        <p:nvSpPr>
          <p:cNvPr id="11" name="Text Box 87"/>
          <p:cNvSpPr txBox="1">
            <a:spLocks noChangeArrowheads="1"/>
          </p:cNvSpPr>
          <p:nvPr/>
        </p:nvSpPr>
        <p:spPr bwMode="auto">
          <a:xfrm>
            <a:off x="494948" y="2925943"/>
            <a:ext cx="9023384" cy="1200329"/>
          </a:xfrm>
          <a:prstGeom prst="rect">
            <a:avLst/>
          </a:prstGeom>
          <a:noFill/>
          <a:ln w="9525" algn="ctr">
            <a:noFill/>
            <a:miter lim="800000"/>
            <a:headEnd/>
            <a:tailEnd/>
          </a:ln>
        </p:spPr>
        <p:txBody>
          <a:bodyPr wrap="square">
            <a:spAutoFit/>
          </a:bodyPr>
          <a:lstStyle/>
          <a:p>
            <a:pPr algn="just"/>
            <a:r>
              <a:rPr lang="en-US" sz="2400" dirty="0">
                <a:latin typeface="Calibri" pitchFamily="34" charset="0"/>
                <a:cs typeface="Calibri" pitchFamily="34" charset="0"/>
              </a:rPr>
              <a:t>Ideally, the page replacement algorithm must </a:t>
            </a:r>
            <a:r>
              <a:rPr lang="en-US" sz="2400" dirty="0" smtClean="0">
                <a:latin typeface="Calibri" pitchFamily="34" charset="0"/>
                <a:cs typeface="Calibri" pitchFamily="34" charset="0"/>
              </a:rPr>
              <a:t>minimize the number of page faults.</a:t>
            </a:r>
            <a:r>
              <a:rPr lang="ar-EG" sz="2400" dirty="0" smtClean="0">
                <a:latin typeface="Calibri" pitchFamily="34" charset="0"/>
              </a:rPr>
              <a:t> </a:t>
            </a:r>
            <a:r>
              <a:rPr lang="en-US" sz="2400" dirty="0" smtClean="0">
                <a:latin typeface="Calibri" pitchFamily="34" charset="0"/>
                <a:cs typeface="Calibri" pitchFamily="34" charset="0"/>
              </a:rPr>
              <a:t>This </a:t>
            </a:r>
            <a:r>
              <a:rPr lang="en-US" sz="2400" dirty="0">
                <a:latin typeface="Calibri" pitchFamily="34" charset="0"/>
                <a:cs typeface="Calibri" pitchFamily="34" charset="0"/>
              </a:rPr>
              <a:t>can’t be achieved since we cannot predict the demanded pages a priori.</a:t>
            </a:r>
          </a:p>
        </p:txBody>
      </p:sp>
      <p:pic>
        <p:nvPicPr>
          <p:cNvPr id="5" name="8-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26731" y="517707"/>
            <a:ext cx="609600" cy="609600"/>
          </a:xfrm>
          <a:prstGeom prst="rect">
            <a:avLst/>
          </a:prstGeom>
        </p:spPr>
      </p:pic>
    </p:spTree>
    <p:extLst>
      <p:ext uri="{BB962C8B-B14F-4D97-AF65-F5344CB8AC3E}">
        <p14:creationId xmlns:p14="http://schemas.microsoft.com/office/powerpoint/2010/main" val="18422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995"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 Box 85"/>
          <p:cNvSpPr txBox="1">
            <a:spLocks noChangeArrowheads="1"/>
          </p:cNvSpPr>
          <p:nvPr/>
        </p:nvSpPr>
        <p:spPr bwMode="auto">
          <a:xfrm>
            <a:off x="518083" y="2000636"/>
            <a:ext cx="9023385" cy="830997"/>
          </a:xfrm>
          <a:prstGeom prst="rect">
            <a:avLst/>
          </a:prstGeom>
          <a:noFill/>
          <a:ln w="9525">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If all frames are loaded and a new page is accessed, which page to swap out of physical memory?</a:t>
            </a:r>
          </a:p>
        </p:txBody>
      </p:sp>
      <p:sp>
        <p:nvSpPr>
          <p:cNvPr id="10" name="Rectangle 86"/>
          <p:cNvSpPr>
            <a:spLocks noChangeArrowheads="1"/>
          </p:cNvSpPr>
          <p:nvPr/>
        </p:nvSpPr>
        <p:spPr bwMode="auto">
          <a:xfrm>
            <a:off x="518083" y="1405867"/>
            <a:ext cx="3917739" cy="461665"/>
          </a:xfrm>
          <a:prstGeom prst="rect">
            <a:avLst/>
          </a:prstGeom>
          <a:noFill/>
          <a:ln w="9525">
            <a:noFill/>
            <a:miter lim="800000"/>
            <a:headEnd/>
            <a:tailEnd/>
          </a:ln>
        </p:spPr>
        <p:txBody>
          <a:bodyPr wrap="none">
            <a:spAutoFit/>
          </a:bodyPr>
          <a:lstStyle/>
          <a:p>
            <a:pPr algn="just"/>
            <a:r>
              <a:rPr lang="en-US" sz="2400" u="sng" dirty="0">
                <a:solidFill>
                  <a:schemeClr val="bg1">
                    <a:lumMod val="75000"/>
                  </a:schemeClr>
                </a:solidFill>
                <a:latin typeface="Calibri" pitchFamily="34" charset="0"/>
                <a:cs typeface="Calibri" pitchFamily="34" charset="0"/>
              </a:rPr>
              <a:t>Page Replacement Algorithms</a:t>
            </a:r>
          </a:p>
        </p:txBody>
      </p:sp>
      <p:sp>
        <p:nvSpPr>
          <p:cNvPr id="11" name="Text Box 87"/>
          <p:cNvSpPr txBox="1">
            <a:spLocks noChangeArrowheads="1"/>
          </p:cNvSpPr>
          <p:nvPr/>
        </p:nvSpPr>
        <p:spPr bwMode="auto">
          <a:xfrm>
            <a:off x="494948" y="2925943"/>
            <a:ext cx="9023384" cy="1200329"/>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Ideally, the page replacement algorithm must </a:t>
            </a:r>
            <a:r>
              <a:rPr lang="en-US" sz="2400" i="1" dirty="0">
                <a:solidFill>
                  <a:schemeClr val="bg1">
                    <a:lumMod val="75000"/>
                  </a:schemeClr>
                </a:solidFill>
                <a:latin typeface="Calibri" pitchFamily="34" charset="0"/>
                <a:cs typeface="Calibri" pitchFamily="34" charset="0"/>
              </a:rPr>
              <a:t>minimize the number of page faults</a:t>
            </a:r>
            <a:r>
              <a:rPr lang="en-US" sz="2400" dirty="0">
                <a:solidFill>
                  <a:schemeClr val="bg1">
                    <a:lumMod val="75000"/>
                  </a:schemeClr>
                </a:solidFill>
                <a:latin typeface="Calibri" pitchFamily="34" charset="0"/>
                <a:cs typeface="Calibri" pitchFamily="34" charset="0"/>
              </a:rPr>
              <a:t>.</a:t>
            </a:r>
            <a:r>
              <a:rPr lang="ar-EG" sz="2400" dirty="0">
                <a:solidFill>
                  <a:schemeClr val="bg1">
                    <a:lumMod val="75000"/>
                  </a:schemeClr>
                </a:solidFill>
                <a:latin typeface="Calibri" pitchFamily="34" charset="0"/>
              </a:rPr>
              <a:t> </a:t>
            </a:r>
            <a:r>
              <a:rPr lang="en-US" sz="2400" dirty="0" smtClean="0">
                <a:solidFill>
                  <a:schemeClr val="bg1">
                    <a:lumMod val="75000"/>
                  </a:schemeClr>
                </a:solidFill>
                <a:latin typeface="Calibri" pitchFamily="34" charset="0"/>
                <a:cs typeface="Calibri" pitchFamily="34" charset="0"/>
              </a:rPr>
              <a:t>This </a:t>
            </a:r>
            <a:r>
              <a:rPr lang="en-US" sz="2400" dirty="0">
                <a:solidFill>
                  <a:schemeClr val="bg1">
                    <a:lumMod val="75000"/>
                  </a:schemeClr>
                </a:solidFill>
                <a:latin typeface="Calibri" pitchFamily="34" charset="0"/>
                <a:cs typeface="Calibri" pitchFamily="34" charset="0"/>
              </a:rPr>
              <a:t>can’t be achieved since we cannot predict the demanded pages a priori.</a:t>
            </a:r>
          </a:p>
        </p:txBody>
      </p:sp>
      <p:sp>
        <p:nvSpPr>
          <p:cNvPr id="12" name="Rectangle 88"/>
          <p:cNvSpPr>
            <a:spLocks noChangeArrowheads="1"/>
          </p:cNvSpPr>
          <p:nvPr/>
        </p:nvSpPr>
        <p:spPr bwMode="auto">
          <a:xfrm>
            <a:off x="544512" y="4237037"/>
            <a:ext cx="4612353" cy="461665"/>
          </a:xfrm>
          <a:prstGeom prst="rect">
            <a:avLst/>
          </a:prstGeom>
          <a:noFill/>
          <a:ln w="9525">
            <a:noFill/>
            <a:miter lim="800000"/>
            <a:headEnd/>
            <a:tailEnd/>
          </a:ln>
        </p:spPr>
        <p:txBody>
          <a:bodyPr wrap="none">
            <a:spAutoFit/>
          </a:bodyPr>
          <a:lstStyle/>
          <a:p>
            <a:pPr algn="just"/>
            <a:r>
              <a:rPr lang="en-US" sz="2400" u="sng" dirty="0">
                <a:latin typeface="Calibri" pitchFamily="34" charset="0"/>
                <a:cs typeface="Calibri" pitchFamily="34" charset="0"/>
              </a:rPr>
              <a:t>First-in-first-out (FIFO) replacement</a:t>
            </a:r>
          </a:p>
        </p:txBody>
      </p:sp>
      <p:sp>
        <p:nvSpPr>
          <p:cNvPr id="13" name="Text Box 89"/>
          <p:cNvSpPr txBox="1">
            <a:spLocks noChangeArrowheads="1"/>
          </p:cNvSpPr>
          <p:nvPr/>
        </p:nvSpPr>
        <p:spPr bwMode="auto">
          <a:xfrm>
            <a:off x="544512" y="4846637"/>
            <a:ext cx="8458200" cy="461665"/>
          </a:xfrm>
          <a:prstGeom prst="rect">
            <a:avLst/>
          </a:prstGeom>
          <a:noFill/>
          <a:ln w="9525">
            <a:noFill/>
            <a:miter lim="800000"/>
            <a:headEnd/>
            <a:tailEnd/>
          </a:ln>
        </p:spPr>
        <p:txBody>
          <a:bodyPr>
            <a:spAutoFit/>
          </a:bodyPr>
          <a:lstStyle/>
          <a:p>
            <a:pPr algn="just"/>
            <a:r>
              <a:rPr lang="en-US" sz="2400" dirty="0">
                <a:latin typeface="Calibri" pitchFamily="34" charset="0"/>
                <a:cs typeface="Calibri" pitchFamily="34" charset="0"/>
              </a:rPr>
              <a:t>Swap out the page that was first loaded into memory.</a:t>
            </a:r>
          </a:p>
        </p:txBody>
      </p:sp>
      <p:pic>
        <p:nvPicPr>
          <p:cNvPr id="2" name="8-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1868" y="485661"/>
            <a:ext cx="609600" cy="609600"/>
          </a:xfrm>
          <a:prstGeom prst="rect">
            <a:avLst/>
          </a:prstGeom>
        </p:spPr>
      </p:pic>
    </p:spTree>
    <p:extLst>
      <p:ext uri="{BB962C8B-B14F-4D97-AF65-F5344CB8AC3E}">
        <p14:creationId xmlns:p14="http://schemas.microsoft.com/office/powerpoint/2010/main" val="902302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 Box 85"/>
          <p:cNvSpPr txBox="1">
            <a:spLocks noChangeArrowheads="1"/>
          </p:cNvSpPr>
          <p:nvPr/>
        </p:nvSpPr>
        <p:spPr bwMode="auto">
          <a:xfrm>
            <a:off x="518083" y="2000636"/>
            <a:ext cx="9023385" cy="830997"/>
          </a:xfrm>
          <a:prstGeom prst="rect">
            <a:avLst/>
          </a:prstGeom>
          <a:noFill/>
          <a:ln w="9525">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If all frames are loaded and a new page is accessed, which page to swap out of physical memory?</a:t>
            </a:r>
          </a:p>
        </p:txBody>
      </p:sp>
      <p:sp>
        <p:nvSpPr>
          <p:cNvPr id="10" name="Rectangle 86"/>
          <p:cNvSpPr>
            <a:spLocks noChangeArrowheads="1"/>
          </p:cNvSpPr>
          <p:nvPr/>
        </p:nvSpPr>
        <p:spPr bwMode="auto">
          <a:xfrm>
            <a:off x="518083" y="1405867"/>
            <a:ext cx="3917739" cy="461665"/>
          </a:xfrm>
          <a:prstGeom prst="rect">
            <a:avLst/>
          </a:prstGeom>
          <a:noFill/>
          <a:ln w="9525">
            <a:noFill/>
            <a:miter lim="800000"/>
            <a:headEnd/>
            <a:tailEnd/>
          </a:ln>
        </p:spPr>
        <p:txBody>
          <a:bodyPr wrap="none">
            <a:spAutoFit/>
          </a:bodyPr>
          <a:lstStyle/>
          <a:p>
            <a:pPr algn="just"/>
            <a:r>
              <a:rPr lang="en-US" sz="2400" u="sng" dirty="0">
                <a:solidFill>
                  <a:schemeClr val="bg1">
                    <a:lumMod val="75000"/>
                  </a:schemeClr>
                </a:solidFill>
                <a:latin typeface="Calibri" pitchFamily="34" charset="0"/>
                <a:cs typeface="Calibri" pitchFamily="34" charset="0"/>
              </a:rPr>
              <a:t>Page Replacement Algorithms</a:t>
            </a:r>
          </a:p>
        </p:txBody>
      </p:sp>
      <p:sp>
        <p:nvSpPr>
          <p:cNvPr id="11" name="Text Box 87"/>
          <p:cNvSpPr txBox="1">
            <a:spLocks noChangeArrowheads="1"/>
          </p:cNvSpPr>
          <p:nvPr/>
        </p:nvSpPr>
        <p:spPr bwMode="auto">
          <a:xfrm>
            <a:off x="494948" y="2925943"/>
            <a:ext cx="9023384" cy="1200329"/>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Ideally, the page replacement algorithm must </a:t>
            </a:r>
            <a:r>
              <a:rPr lang="en-US" sz="2400" i="1" dirty="0">
                <a:solidFill>
                  <a:schemeClr val="bg1">
                    <a:lumMod val="75000"/>
                  </a:schemeClr>
                </a:solidFill>
                <a:latin typeface="Calibri" pitchFamily="34" charset="0"/>
                <a:cs typeface="Calibri" pitchFamily="34" charset="0"/>
              </a:rPr>
              <a:t>minimize the number of page faults</a:t>
            </a:r>
            <a:r>
              <a:rPr lang="en-US" sz="2400" dirty="0">
                <a:solidFill>
                  <a:schemeClr val="bg1">
                    <a:lumMod val="75000"/>
                  </a:schemeClr>
                </a:solidFill>
                <a:latin typeface="Calibri" pitchFamily="34" charset="0"/>
                <a:cs typeface="Calibri" pitchFamily="34" charset="0"/>
              </a:rPr>
              <a:t>.</a:t>
            </a:r>
            <a:r>
              <a:rPr lang="ar-EG" sz="2400" dirty="0">
                <a:solidFill>
                  <a:schemeClr val="bg1">
                    <a:lumMod val="75000"/>
                  </a:schemeClr>
                </a:solidFill>
                <a:latin typeface="Calibri" pitchFamily="34" charset="0"/>
              </a:rPr>
              <a:t> </a:t>
            </a:r>
            <a:r>
              <a:rPr lang="en-US" sz="2400" dirty="0" smtClean="0">
                <a:solidFill>
                  <a:schemeClr val="bg1">
                    <a:lumMod val="75000"/>
                  </a:schemeClr>
                </a:solidFill>
                <a:latin typeface="Calibri" pitchFamily="34" charset="0"/>
                <a:cs typeface="Calibri" pitchFamily="34" charset="0"/>
              </a:rPr>
              <a:t>This </a:t>
            </a:r>
            <a:r>
              <a:rPr lang="en-US" sz="2400" dirty="0">
                <a:solidFill>
                  <a:schemeClr val="bg1">
                    <a:lumMod val="75000"/>
                  </a:schemeClr>
                </a:solidFill>
                <a:latin typeface="Calibri" pitchFamily="34" charset="0"/>
                <a:cs typeface="Calibri" pitchFamily="34" charset="0"/>
              </a:rPr>
              <a:t>can’t be achieved since we cannot predict the demanded pages a priori.</a:t>
            </a:r>
          </a:p>
        </p:txBody>
      </p:sp>
      <p:sp>
        <p:nvSpPr>
          <p:cNvPr id="12" name="Rectangle 88"/>
          <p:cNvSpPr>
            <a:spLocks noChangeArrowheads="1"/>
          </p:cNvSpPr>
          <p:nvPr/>
        </p:nvSpPr>
        <p:spPr bwMode="auto">
          <a:xfrm>
            <a:off x="544512" y="4237037"/>
            <a:ext cx="4612353" cy="461665"/>
          </a:xfrm>
          <a:prstGeom prst="rect">
            <a:avLst/>
          </a:prstGeom>
          <a:noFill/>
          <a:ln w="9525">
            <a:noFill/>
            <a:miter lim="800000"/>
            <a:headEnd/>
            <a:tailEnd/>
          </a:ln>
        </p:spPr>
        <p:txBody>
          <a:bodyPr wrap="none">
            <a:spAutoFit/>
          </a:bodyPr>
          <a:lstStyle/>
          <a:p>
            <a:pPr algn="just"/>
            <a:r>
              <a:rPr lang="en-US" sz="2400" u="sng" dirty="0">
                <a:latin typeface="Calibri" pitchFamily="34" charset="0"/>
                <a:cs typeface="Calibri" pitchFamily="34" charset="0"/>
              </a:rPr>
              <a:t>First-in-first-out (FIFO) replacement</a:t>
            </a:r>
          </a:p>
        </p:txBody>
      </p:sp>
      <p:sp>
        <p:nvSpPr>
          <p:cNvPr id="13" name="Text Box 89"/>
          <p:cNvSpPr txBox="1">
            <a:spLocks noChangeArrowheads="1"/>
          </p:cNvSpPr>
          <p:nvPr/>
        </p:nvSpPr>
        <p:spPr bwMode="auto">
          <a:xfrm>
            <a:off x="544512" y="4846637"/>
            <a:ext cx="8458200" cy="461665"/>
          </a:xfrm>
          <a:prstGeom prst="rect">
            <a:avLst/>
          </a:prstGeom>
          <a:noFill/>
          <a:ln w="9525">
            <a:noFill/>
            <a:miter lim="800000"/>
            <a:headEnd/>
            <a:tailEnd/>
          </a:ln>
        </p:spPr>
        <p:txBody>
          <a:bodyPr>
            <a:spAutoFit/>
          </a:bodyPr>
          <a:lstStyle/>
          <a:p>
            <a:pPr algn="just"/>
            <a:r>
              <a:rPr lang="en-US" sz="2400" dirty="0">
                <a:latin typeface="Calibri" pitchFamily="34" charset="0"/>
                <a:cs typeface="Calibri" pitchFamily="34" charset="0"/>
              </a:rPr>
              <a:t>Swap out the page that was first loaded into memory.</a:t>
            </a:r>
          </a:p>
        </p:txBody>
      </p:sp>
      <p:sp>
        <p:nvSpPr>
          <p:cNvPr id="14" name="Text Box 90"/>
          <p:cNvSpPr txBox="1">
            <a:spLocks noChangeArrowheads="1"/>
          </p:cNvSpPr>
          <p:nvPr/>
        </p:nvSpPr>
        <p:spPr bwMode="auto">
          <a:xfrm>
            <a:off x="544511" y="5456237"/>
            <a:ext cx="8947185" cy="830997"/>
          </a:xfrm>
          <a:prstGeom prst="rect">
            <a:avLst/>
          </a:prstGeom>
          <a:noFill/>
          <a:ln w="9525">
            <a:noFill/>
            <a:miter lim="800000"/>
            <a:headEnd/>
            <a:tailEnd/>
          </a:ln>
        </p:spPr>
        <p:txBody>
          <a:bodyPr wrap="square">
            <a:spAutoFit/>
          </a:bodyPr>
          <a:lstStyle/>
          <a:p>
            <a:pPr algn="just"/>
            <a:r>
              <a:rPr lang="en-US" sz="2400" dirty="0">
                <a:latin typeface="Calibri" pitchFamily="34" charset="0"/>
                <a:cs typeface="Calibri" pitchFamily="34" charset="0"/>
              </a:rPr>
              <a:t>However, a page that was loaded earlier than others may still be in use.</a:t>
            </a:r>
          </a:p>
        </p:txBody>
      </p:sp>
      <p:pic>
        <p:nvPicPr>
          <p:cNvPr id="2" name="8-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8780" y="461639"/>
            <a:ext cx="609600" cy="609600"/>
          </a:xfrm>
          <a:prstGeom prst="rect">
            <a:avLst/>
          </a:prstGeom>
        </p:spPr>
      </p:pic>
    </p:spTree>
    <p:extLst>
      <p:ext uri="{BB962C8B-B14F-4D97-AF65-F5344CB8AC3E}">
        <p14:creationId xmlns:p14="http://schemas.microsoft.com/office/powerpoint/2010/main" val="9840006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12</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5" name="Rectangle 64"/>
          <p:cNvSpPr>
            <a:spLocks noChangeArrowheads="1"/>
          </p:cNvSpPr>
          <p:nvPr/>
        </p:nvSpPr>
        <p:spPr bwMode="auto">
          <a:xfrm>
            <a:off x="468312" y="1418921"/>
            <a:ext cx="5127301" cy="461665"/>
          </a:xfrm>
          <a:prstGeom prst="rect">
            <a:avLst/>
          </a:prstGeom>
          <a:noFill/>
          <a:ln w="9525">
            <a:noFill/>
            <a:miter lim="800000"/>
            <a:headEnd/>
            <a:tailEnd/>
          </a:ln>
        </p:spPr>
        <p:txBody>
          <a:bodyPr wrap="none">
            <a:spAutoFit/>
          </a:bodyPr>
          <a:lstStyle/>
          <a:p>
            <a:r>
              <a:rPr lang="en-US" sz="2400" u="sng" dirty="0">
                <a:solidFill>
                  <a:srgbClr val="000000"/>
                </a:solidFill>
                <a:highlight>
                  <a:srgbClr val="FFFF00"/>
                </a:highlight>
                <a:latin typeface="Calibri" panose="020F0502020204030204" pitchFamily="34" charset="0"/>
                <a:cs typeface="Calibri" panose="020F0502020204030204" pitchFamily="34" charset="0"/>
              </a:rPr>
              <a:t>Least-Recently-Used (LRU)</a:t>
            </a:r>
            <a:r>
              <a:rPr lang="en-US" sz="2400" u="sng" dirty="0" smtClean="0">
                <a:latin typeface="Calibri" pitchFamily="34" charset="0"/>
                <a:cs typeface="Calibri" pitchFamily="34" charset="0"/>
              </a:rPr>
              <a:t> </a:t>
            </a:r>
            <a:r>
              <a:rPr lang="en-US" sz="2400" u="sng" dirty="0">
                <a:latin typeface="Calibri" pitchFamily="34" charset="0"/>
                <a:cs typeface="Calibri" pitchFamily="34" charset="0"/>
              </a:rPr>
              <a:t>replacement</a:t>
            </a:r>
          </a:p>
        </p:txBody>
      </p:sp>
      <p:sp>
        <p:nvSpPr>
          <p:cNvPr id="16" name="Text Box 65"/>
          <p:cNvSpPr txBox="1">
            <a:spLocks noChangeArrowheads="1"/>
          </p:cNvSpPr>
          <p:nvPr/>
        </p:nvSpPr>
        <p:spPr bwMode="auto">
          <a:xfrm>
            <a:off x="564181" y="1952405"/>
            <a:ext cx="8761121" cy="461665"/>
          </a:xfrm>
          <a:prstGeom prst="rect">
            <a:avLst/>
          </a:prstGeom>
          <a:noFill/>
          <a:ln w="9525">
            <a:noFill/>
            <a:miter lim="800000"/>
            <a:headEnd/>
            <a:tailEnd/>
          </a:ln>
        </p:spPr>
        <p:txBody>
          <a:bodyPr wrap="square">
            <a:spAutoFit/>
          </a:bodyPr>
          <a:lstStyle/>
          <a:p>
            <a:pPr algn="just"/>
            <a:r>
              <a:rPr lang="en-US" sz="2400" dirty="0">
                <a:latin typeface="Calibri" pitchFamily="34" charset="0"/>
                <a:cs typeface="Calibri" pitchFamily="34" charset="0"/>
              </a:rPr>
              <a:t>Swap out the page that has not been accessed for the longest period.</a:t>
            </a:r>
          </a:p>
        </p:txBody>
      </p:sp>
      <p:pic>
        <p:nvPicPr>
          <p:cNvPr id="2" name="8-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19914" y="536546"/>
            <a:ext cx="609600" cy="609600"/>
          </a:xfrm>
          <a:prstGeom prst="rect">
            <a:avLst/>
          </a:prstGeom>
        </p:spPr>
      </p:pic>
    </p:spTree>
    <p:extLst>
      <p:ext uri="{BB962C8B-B14F-4D97-AF65-F5344CB8AC3E}">
        <p14:creationId xmlns:p14="http://schemas.microsoft.com/office/powerpoint/2010/main" val="818487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12</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5" name="Rectangle 64"/>
          <p:cNvSpPr>
            <a:spLocks noChangeArrowheads="1"/>
          </p:cNvSpPr>
          <p:nvPr/>
        </p:nvSpPr>
        <p:spPr bwMode="auto">
          <a:xfrm>
            <a:off x="468312" y="1418921"/>
            <a:ext cx="5127301" cy="461665"/>
          </a:xfrm>
          <a:prstGeom prst="rect">
            <a:avLst/>
          </a:prstGeom>
          <a:noFill/>
          <a:ln w="9525">
            <a:noFill/>
            <a:miter lim="800000"/>
            <a:headEnd/>
            <a:tailEnd/>
          </a:ln>
        </p:spPr>
        <p:txBody>
          <a:bodyPr wrap="none">
            <a:spAutoFit/>
          </a:bodyPr>
          <a:lstStyle/>
          <a:p>
            <a:r>
              <a:rPr lang="en-US" sz="2400" u="sng" dirty="0">
                <a:solidFill>
                  <a:schemeClr val="bg1">
                    <a:lumMod val="75000"/>
                  </a:schemeClr>
                </a:solidFill>
                <a:latin typeface="Calibri" pitchFamily="34" charset="0"/>
                <a:cs typeface="Calibri" pitchFamily="34" charset="0"/>
              </a:rPr>
              <a:t>Least-Recently-Used (LRU) replacement</a:t>
            </a:r>
          </a:p>
        </p:txBody>
      </p:sp>
      <p:sp>
        <p:nvSpPr>
          <p:cNvPr id="16" name="Text Box 65"/>
          <p:cNvSpPr txBox="1">
            <a:spLocks noChangeArrowheads="1"/>
          </p:cNvSpPr>
          <p:nvPr/>
        </p:nvSpPr>
        <p:spPr bwMode="auto">
          <a:xfrm>
            <a:off x="564181" y="1952405"/>
            <a:ext cx="8761121" cy="461665"/>
          </a:xfrm>
          <a:prstGeom prst="rect">
            <a:avLst/>
          </a:prstGeom>
          <a:noFill/>
          <a:ln w="9525">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Swap out the page that has not been accessed for the longest period.</a:t>
            </a:r>
          </a:p>
        </p:txBody>
      </p:sp>
      <p:sp>
        <p:nvSpPr>
          <p:cNvPr id="17" name="Text Box 66"/>
          <p:cNvSpPr txBox="1">
            <a:spLocks noChangeArrowheads="1"/>
          </p:cNvSpPr>
          <p:nvPr/>
        </p:nvSpPr>
        <p:spPr bwMode="auto">
          <a:xfrm>
            <a:off x="564783" y="2647654"/>
            <a:ext cx="1676400" cy="461665"/>
          </a:xfrm>
          <a:prstGeom prst="rect">
            <a:avLst/>
          </a:prstGeom>
          <a:noFill/>
          <a:ln w="9525">
            <a:noFill/>
            <a:miter lim="800000"/>
            <a:headEnd/>
            <a:tailEnd/>
          </a:ln>
        </p:spPr>
        <p:txBody>
          <a:bodyPr>
            <a:spAutoFit/>
          </a:bodyPr>
          <a:lstStyle/>
          <a:p>
            <a:pPr algn="l"/>
            <a:r>
              <a:rPr lang="en-US" sz="2400" u="sng" dirty="0">
                <a:latin typeface="Calibri" pitchFamily="34" charset="0"/>
                <a:cs typeface="Calibri" pitchFamily="34" charset="0"/>
              </a:rPr>
              <a:t>Example:</a:t>
            </a:r>
          </a:p>
        </p:txBody>
      </p:sp>
      <p:graphicFrame>
        <p:nvGraphicFramePr>
          <p:cNvPr id="18" name="Group 135"/>
          <p:cNvGraphicFramePr>
            <a:graphicFrameLocks noGrp="1"/>
          </p:cNvGraphicFramePr>
          <p:nvPr>
            <p:extLst/>
          </p:nvPr>
        </p:nvGraphicFramePr>
        <p:xfrm>
          <a:off x="1458913" y="3322637"/>
          <a:ext cx="6553199" cy="2007604"/>
        </p:xfrm>
        <a:graphic>
          <a:graphicData uri="http://schemas.openxmlformats.org/drawingml/2006/table">
            <a:tbl>
              <a:tblPr/>
              <a:tblGrid>
                <a:gridCol w="914399"/>
                <a:gridCol w="2143760"/>
                <a:gridCol w="2184400"/>
                <a:gridCol w="1310640"/>
              </a:tblGrid>
              <a:tr h="351640">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dirty="0" smtClean="0">
                          <a:ln>
                            <a:noFill/>
                          </a:ln>
                          <a:solidFill>
                            <a:srgbClr val="000000"/>
                          </a:solidFill>
                          <a:effectLst/>
                          <a:latin typeface="Arial" charset="0"/>
                          <a:cs typeface="Arial" charset="0"/>
                        </a:rPr>
                        <a:t>Page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dirty="0" smtClean="0">
                          <a:ln>
                            <a:noFill/>
                          </a:ln>
                          <a:solidFill>
                            <a:srgbClr val="000000"/>
                          </a:solidFill>
                          <a:effectLst/>
                          <a:latin typeface="Arial" charset="0"/>
                          <a:cs typeface="Arial" charset="0"/>
                        </a:rPr>
                        <a:t>Loading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Last access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modified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644">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279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33">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230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260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2">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272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1640">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dirty="0" smtClean="0">
                          <a:ln>
                            <a:noFill/>
                          </a:ln>
                          <a:solidFill>
                            <a:srgbClr val="000000"/>
                          </a:solidFill>
                          <a:effectLst/>
                          <a:latin typeface="Arial" charset="0"/>
                          <a:cs typeface="Arial" charset="0"/>
                        </a:rPr>
                        <a:t>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smtClean="0">
                          <a:ln>
                            <a:noFill/>
                          </a:ln>
                          <a:solidFill>
                            <a:srgbClr val="000000"/>
                          </a:solidFill>
                          <a:effectLst/>
                          <a:latin typeface="Arial" charset="0"/>
                          <a:cs typeface="Arial"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49263" rtl="0" eaLnBrk="0" fontAlgn="base" latinLnBrk="0" hangingPunct="0">
                        <a:lnSpc>
                          <a:spcPct val="100000"/>
                        </a:lnSpc>
                        <a:spcBef>
                          <a:spcPct val="0"/>
                        </a:spcBef>
                        <a:spcAft>
                          <a:spcPts val="1413"/>
                        </a:spcAft>
                        <a:buClr>
                          <a:srgbClr val="000000"/>
                        </a:buClr>
                        <a:buSzPct val="45000"/>
                        <a:buFont typeface="StarBats" pitchFamily="10" charset="2"/>
                        <a:buNone/>
                        <a:tabLst/>
                      </a:pPr>
                      <a:r>
                        <a:rPr kumimoji="0" lang="en-US" sz="2000" b="0" i="0" u="none" strike="noStrike" cap="none" normalizeH="0" baseline="0" dirty="0" smtClean="0">
                          <a:ln>
                            <a:noFill/>
                          </a:ln>
                          <a:solidFill>
                            <a:srgbClr val="000000"/>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Text Box 136"/>
          <p:cNvSpPr txBox="1">
            <a:spLocks noChangeArrowheads="1"/>
          </p:cNvSpPr>
          <p:nvPr/>
        </p:nvSpPr>
        <p:spPr bwMode="auto">
          <a:xfrm>
            <a:off x="571147" y="5700969"/>
            <a:ext cx="8870985" cy="461665"/>
          </a:xfrm>
          <a:prstGeom prst="rect">
            <a:avLst/>
          </a:prstGeom>
          <a:noFill/>
          <a:ln w="9525">
            <a:noFill/>
            <a:miter lim="800000"/>
            <a:headEnd/>
            <a:tailEnd/>
          </a:ln>
        </p:spPr>
        <p:txBody>
          <a:bodyPr wrap="square">
            <a:spAutoFit/>
          </a:bodyPr>
          <a:lstStyle/>
          <a:p>
            <a:pPr algn="just"/>
            <a:r>
              <a:rPr lang="en-US" sz="2400" dirty="0">
                <a:latin typeface="Calibri" pitchFamily="34" charset="0"/>
                <a:cs typeface="Calibri" pitchFamily="34" charset="0"/>
              </a:rPr>
              <a:t>Using FIFO, page 2 would be swapped out, but LRU swaps page 1 out.</a:t>
            </a:r>
          </a:p>
        </p:txBody>
      </p:sp>
      <p:pic>
        <p:nvPicPr>
          <p:cNvPr id="2" name="8-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20502" y="461639"/>
            <a:ext cx="609600" cy="609600"/>
          </a:xfrm>
          <a:prstGeom prst="rect">
            <a:avLst/>
          </a:prstGeom>
        </p:spPr>
      </p:pic>
    </p:spTree>
    <p:extLst>
      <p:ext uri="{BB962C8B-B14F-4D97-AF65-F5344CB8AC3E}">
        <p14:creationId xmlns:p14="http://schemas.microsoft.com/office/powerpoint/2010/main" val="3226580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047" y="1959576"/>
            <a:ext cx="9146284" cy="4832092"/>
          </a:xfrm>
          <a:prstGeom prst="rect">
            <a:avLst/>
          </a:prstGeom>
          <a:noFill/>
        </p:spPr>
        <p:txBody>
          <a:bodyPr wrap="square" rtlCol="0">
            <a:spAutoFit/>
          </a:bodyPr>
          <a:lstStyle/>
          <a:p>
            <a:pPr algn="just"/>
            <a:r>
              <a:rPr lang="en-US" sz="2200" dirty="0">
                <a:latin typeface="Calibri" panose="020F0502020204030204" pitchFamily="34" charset="0"/>
              </a:rPr>
              <a:t>A computer system uses virtual memory with paging with 24-bit virtual addresses and a page size of 4K bytes. A process accesses the following virtual addressees (given in hexadecimal):</a:t>
            </a:r>
            <a:endParaRPr lang="en-GB" sz="2200" dirty="0">
              <a:latin typeface="Calibri" panose="020F0502020204030204" pitchFamily="34" charset="0"/>
            </a:endParaRPr>
          </a:p>
          <a:p>
            <a:pPr algn="just"/>
            <a:r>
              <a:rPr lang="en-US" sz="2200" dirty="0">
                <a:latin typeface="Calibri" panose="020F0502020204030204" pitchFamily="34" charset="0"/>
              </a:rPr>
              <a:t> </a:t>
            </a:r>
            <a:endParaRPr lang="en-GB" sz="2200" dirty="0">
              <a:latin typeface="Calibri" panose="020F0502020204030204" pitchFamily="34" charset="0"/>
            </a:endParaRPr>
          </a:p>
          <a:p>
            <a:pPr algn="just"/>
            <a:r>
              <a:rPr lang="en-US" sz="2200" dirty="0">
                <a:latin typeface="Calibri" panose="020F0502020204030204" pitchFamily="34" charset="0"/>
              </a:rPr>
              <a:t>002B2A - 006123 – 0037FF - 006127 – 00239C - 005000 - 002A1B</a:t>
            </a:r>
            <a:r>
              <a:rPr lang="en-US" sz="2200" b="1" dirty="0">
                <a:latin typeface="Calibri" panose="020F0502020204030204" pitchFamily="34" charset="0"/>
              </a:rPr>
              <a:t> </a:t>
            </a:r>
            <a:r>
              <a:rPr lang="en-US" sz="2200" dirty="0">
                <a:latin typeface="Calibri" panose="020F0502020204030204" pitchFamily="34" charset="0"/>
              </a:rPr>
              <a:t>– 00612B</a:t>
            </a:r>
            <a:endParaRPr lang="en-GB" sz="2200" dirty="0">
              <a:latin typeface="Calibri" panose="020F0502020204030204" pitchFamily="34" charset="0"/>
            </a:endParaRPr>
          </a:p>
          <a:p>
            <a:pPr algn="just"/>
            <a:r>
              <a:rPr lang="en-US" sz="2200" dirty="0">
                <a:latin typeface="Calibri" panose="020F0502020204030204" pitchFamily="34" charset="0"/>
              </a:rPr>
              <a:t> </a:t>
            </a:r>
            <a:endParaRPr lang="en-GB" sz="2200" dirty="0">
              <a:latin typeface="Calibri" panose="020F0502020204030204" pitchFamily="34" charset="0"/>
            </a:endParaRPr>
          </a:p>
          <a:p>
            <a:pPr algn="just"/>
            <a:r>
              <a:rPr lang="en-US" sz="2200" b="1" dirty="0">
                <a:latin typeface="Calibri" panose="020F0502020204030204" pitchFamily="34" charset="0"/>
              </a:rPr>
              <a:t>a)</a:t>
            </a:r>
            <a:r>
              <a:rPr lang="en-US" sz="2200" dirty="0">
                <a:latin typeface="Calibri" panose="020F0502020204030204" pitchFamily="34" charset="0"/>
              </a:rPr>
              <a:t> Find the number of page faults in accessing the above addresses if 3 RAM frames are available for this process and FIFO replacement is used.</a:t>
            </a:r>
            <a:endParaRPr lang="en-GB" sz="2200" dirty="0">
              <a:latin typeface="Calibri" panose="020F0502020204030204" pitchFamily="34" charset="0"/>
            </a:endParaRPr>
          </a:p>
          <a:p>
            <a:pPr algn="just"/>
            <a:r>
              <a:rPr lang="en-US" sz="2200" b="1" dirty="0">
                <a:latin typeface="Calibri" panose="020F0502020204030204" pitchFamily="34" charset="0"/>
              </a:rPr>
              <a:t>b)</a:t>
            </a:r>
            <a:r>
              <a:rPr lang="en-US" sz="2200" dirty="0">
                <a:latin typeface="Calibri" panose="020F0502020204030204" pitchFamily="34" charset="0"/>
              </a:rPr>
              <a:t> Repeat part (a) for LRU replacement.</a:t>
            </a:r>
            <a:endParaRPr lang="en-GB" sz="2200" dirty="0">
              <a:latin typeface="Calibri" panose="020F0502020204030204" pitchFamily="34" charset="0"/>
            </a:endParaRPr>
          </a:p>
          <a:p>
            <a:pPr algn="just"/>
            <a:r>
              <a:rPr lang="en-US" sz="2200" b="1" dirty="0">
                <a:latin typeface="Calibri" panose="020F0502020204030204" pitchFamily="34" charset="0"/>
              </a:rPr>
              <a:t>c)</a:t>
            </a:r>
            <a:r>
              <a:rPr lang="en-US" sz="2200" dirty="0">
                <a:latin typeface="Calibri" panose="020F0502020204030204" pitchFamily="34" charset="0"/>
              </a:rPr>
              <a:t> Assume that the time to access a RAM location is </a:t>
            </a:r>
            <a:r>
              <a:rPr lang="en-US" sz="2200" i="1" dirty="0">
                <a:latin typeface="Calibri" panose="020F0502020204030204" pitchFamily="34" charset="0"/>
              </a:rPr>
              <a:t>t</a:t>
            </a:r>
            <a:r>
              <a:rPr lang="en-US" sz="2200" i="1" baseline="-25000" dirty="0">
                <a:latin typeface="Calibri" panose="020F0502020204030204" pitchFamily="34" charset="0"/>
              </a:rPr>
              <a:t>m</a:t>
            </a:r>
            <a:r>
              <a:rPr lang="en-US" sz="2200" dirty="0">
                <a:latin typeface="Calibri" panose="020F0502020204030204" pitchFamily="34" charset="0"/>
              </a:rPr>
              <a:t>, and it takes </a:t>
            </a:r>
            <a:r>
              <a:rPr lang="en-US" sz="2200" i="1" dirty="0" err="1">
                <a:latin typeface="Calibri" panose="020F0502020204030204" pitchFamily="34" charset="0"/>
              </a:rPr>
              <a:t>t</a:t>
            </a:r>
            <a:r>
              <a:rPr lang="en-US" sz="2200" i="1" baseline="-25000" dirty="0" err="1">
                <a:latin typeface="Calibri" panose="020F0502020204030204" pitchFamily="34" charset="0"/>
              </a:rPr>
              <a:t>f</a:t>
            </a:r>
            <a:r>
              <a:rPr lang="en-US" sz="2200" dirty="0">
                <a:latin typeface="Calibri" panose="020F0502020204030204" pitchFamily="34" charset="0"/>
              </a:rPr>
              <a:t>  to respond to a page fault and load a page in RAM, with additional </a:t>
            </a:r>
            <a:r>
              <a:rPr lang="en-US" sz="2200" i="1" dirty="0" err="1">
                <a:latin typeface="Calibri" panose="020F0502020204030204" pitchFamily="34" charset="0"/>
              </a:rPr>
              <a:t>t</a:t>
            </a:r>
            <a:r>
              <a:rPr lang="en-US" sz="2200" i="1" baseline="-25000" dirty="0" err="1">
                <a:latin typeface="Calibri" panose="020F0502020204030204" pitchFamily="34" charset="0"/>
              </a:rPr>
              <a:t>w</a:t>
            </a:r>
            <a:r>
              <a:rPr lang="en-US" sz="2200" dirty="0">
                <a:latin typeface="Calibri" panose="020F0502020204030204" pitchFamily="34" charset="0"/>
              </a:rPr>
              <a:t> to write a page to disk.  Assume further that the contents of 4</a:t>
            </a:r>
            <a:r>
              <a:rPr lang="en-US" sz="2200" baseline="30000" dirty="0">
                <a:latin typeface="Calibri" panose="020F0502020204030204" pitchFamily="34" charset="0"/>
              </a:rPr>
              <a:t>th</a:t>
            </a:r>
            <a:r>
              <a:rPr lang="en-US" sz="2200" dirty="0">
                <a:latin typeface="Calibri" panose="020F0502020204030204" pitchFamily="34" charset="0"/>
              </a:rPr>
              <a:t> and 5</a:t>
            </a:r>
            <a:r>
              <a:rPr lang="en-US" sz="2200" baseline="30000" dirty="0">
                <a:latin typeface="Calibri" panose="020F0502020204030204" pitchFamily="34" charset="0"/>
              </a:rPr>
              <a:t>th</a:t>
            </a:r>
            <a:r>
              <a:rPr lang="en-US" sz="2200" dirty="0">
                <a:latin typeface="Calibri" panose="020F0502020204030204" pitchFamily="34" charset="0"/>
              </a:rPr>
              <a:t> addresses above were modified.  Find the time required to execute the memory accesses in parts (a) and (b</a:t>
            </a:r>
            <a:r>
              <a:rPr lang="en-US" sz="2200" dirty="0" smtClean="0">
                <a:latin typeface="Calibri" panose="020F0502020204030204" pitchFamily="34" charset="0"/>
              </a:rPr>
              <a:t>).</a:t>
            </a:r>
            <a:endParaRPr lang="en-GB" sz="2200" dirty="0">
              <a:latin typeface="Calibri" panose="020F0502020204030204" pitchFamily="34" charset="0"/>
            </a:endParaRPr>
          </a:p>
        </p:txBody>
      </p:sp>
      <p:sp>
        <p:nvSpPr>
          <p:cNvPr id="3" name="Rectangle 2"/>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02583" y="536546"/>
            <a:ext cx="4176785" cy="507831"/>
          </a:xfrm>
          <a:prstGeom prst="rect">
            <a:avLst/>
          </a:prstGeom>
        </p:spPr>
        <p:txBody>
          <a:bodyPr wrap="none">
            <a:spAutoFit/>
          </a:bodyPr>
          <a:lstStyle/>
          <a:p>
            <a:r>
              <a:rPr lang="en-US" sz="2700" dirty="0">
                <a:solidFill>
                  <a:schemeClr val="bg1"/>
                </a:solidFill>
                <a:latin typeface="Calibri" pitchFamily="34" charset="0"/>
                <a:cs typeface="Calibri" pitchFamily="34" charset="0"/>
              </a:rPr>
              <a:t>Virtual Memory </a:t>
            </a:r>
            <a:r>
              <a:rPr lang="en-US" sz="2700" dirty="0" smtClean="0">
                <a:solidFill>
                  <a:schemeClr val="bg1"/>
                </a:solidFill>
                <a:latin typeface="Calibri" pitchFamily="34" charset="0"/>
                <a:cs typeface="Calibri" pitchFamily="34" charset="0"/>
              </a:rPr>
              <a:t>with </a:t>
            </a:r>
            <a:r>
              <a:rPr lang="en-US" sz="2700" dirty="0">
                <a:solidFill>
                  <a:schemeClr val="bg1"/>
                </a:solidFill>
                <a:latin typeface="Calibri" pitchFamily="34" charset="0"/>
                <a:cs typeface="Calibri" pitchFamily="34" charset="0"/>
              </a:rPr>
              <a:t>Paging</a:t>
            </a:r>
          </a:p>
        </p:txBody>
      </p:sp>
      <p:grpSp>
        <p:nvGrpSpPr>
          <p:cNvPr id="5" name="Group 4"/>
          <p:cNvGrpSpPr/>
          <p:nvPr/>
        </p:nvGrpSpPr>
        <p:grpSpPr>
          <a:xfrm>
            <a:off x="323088" y="7054502"/>
            <a:ext cx="9437373" cy="396877"/>
            <a:chOff x="292620" y="6222297"/>
            <a:chExt cx="8561414" cy="360040"/>
          </a:xfrm>
        </p:grpSpPr>
        <p:sp>
          <p:nvSpPr>
            <p:cNvPr id="6" name="Rectangle 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13</a:t>
              </a:r>
              <a:endParaRPr lang="en-GB" sz="1600" i="1" dirty="0">
                <a:solidFill>
                  <a:schemeClr val="bg1"/>
                </a:solidFill>
                <a:latin typeface="Calibri" panose="020F0502020204030204" pitchFamily="34" charset="0"/>
              </a:endParaRPr>
            </a:p>
          </p:txBody>
        </p:sp>
        <p:sp>
          <p:nvSpPr>
            <p:cNvPr id="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9" name="TextBox 8"/>
          <p:cNvSpPr txBox="1"/>
          <p:nvPr/>
        </p:nvSpPr>
        <p:spPr>
          <a:xfrm>
            <a:off x="347681" y="1382415"/>
            <a:ext cx="1361271" cy="461665"/>
          </a:xfrm>
          <a:prstGeom prst="rect">
            <a:avLst/>
          </a:prstGeom>
          <a:noFill/>
        </p:spPr>
        <p:txBody>
          <a:bodyPr wrap="none" rtlCol="0">
            <a:spAutoFit/>
          </a:bodyPr>
          <a:lstStyle/>
          <a:p>
            <a:r>
              <a:rPr lang="en-US" sz="2400" u="sng" dirty="0" smtClean="0">
                <a:latin typeface="Calibri" panose="020F0502020204030204" pitchFamily="34" charset="0"/>
              </a:rPr>
              <a:t>Example:</a:t>
            </a:r>
            <a:endParaRPr lang="en-GB" sz="2400" u="sng" dirty="0">
              <a:latin typeface="Calibri" panose="020F0502020204030204" pitchFamily="34" charset="0"/>
            </a:endParaRPr>
          </a:p>
        </p:txBody>
      </p:sp>
    </p:spTree>
    <p:extLst>
      <p:ext uri="{BB962C8B-B14F-4D97-AF65-F5344CB8AC3E}">
        <p14:creationId xmlns:p14="http://schemas.microsoft.com/office/powerpoint/2010/main" val="43304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
          <p:cNvSpPr txBox="1">
            <a:spLocks noChangeArrowheads="1"/>
          </p:cNvSpPr>
          <p:nvPr/>
        </p:nvSpPr>
        <p:spPr bwMode="auto">
          <a:xfrm>
            <a:off x="-192263" y="1556863"/>
            <a:ext cx="814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How will the system keep track of variable partitions?</a:t>
            </a:r>
          </a:p>
        </p:txBody>
      </p:sp>
      <p:sp>
        <p:nvSpPr>
          <p:cNvPr id="7" name="Text Box 94"/>
          <p:cNvSpPr txBox="1">
            <a:spLocks noChangeArrowheads="1"/>
          </p:cNvSpPr>
          <p:nvPr/>
        </p:nvSpPr>
        <p:spPr bwMode="auto">
          <a:xfrm>
            <a:off x="101425" y="2075233"/>
            <a:ext cx="4115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Two possible approaches:</a:t>
            </a:r>
          </a:p>
        </p:txBody>
      </p:sp>
      <p:sp>
        <p:nvSpPr>
          <p:cNvPr id="8" name="Text Box 95"/>
          <p:cNvSpPr txBox="1">
            <a:spLocks noChangeArrowheads="1"/>
          </p:cNvSpPr>
          <p:nvPr/>
        </p:nvSpPr>
        <p:spPr bwMode="auto">
          <a:xfrm>
            <a:off x="671225" y="2688370"/>
            <a:ext cx="1734899" cy="461665"/>
          </a:xfrm>
          <a:prstGeom prst="rect">
            <a:avLst/>
          </a:prstGeom>
          <a:noFill/>
          <a:ln w="9525">
            <a:noFill/>
            <a:miter lim="800000"/>
            <a:headEnd/>
            <a:tailEnd/>
          </a:ln>
        </p:spPr>
        <p:txBody>
          <a:bodyPr wrap="none">
            <a:spAutoFit/>
          </a:bodyPr>
          <a:lstStyle/>
          <a:p>
            <a:pPr marL="377979" indent="-377979" algn="just" fontAlgn="auto">
              <a:spcBef>
                <a:spcPts val="0"/>
              </a:spcBef>
              <a:spcAft>
                <a:spcPts val="0"/>
              </a:spcAft>
              <a:buFont typeface="Courier New" panose="02070309020205020404" pitchFamily="49" charset="0"/>
              <a:buChar char="o"/>
              <a:defRPr/>
            </a:pPr>
            <a:r>
              <a:rPr lang="en-US" sz="2400" dirty="0">
                <a:solidFill>
                  <a:schemeClr val="bg1">
                    <a:lumMod val="75000"/>
                  </a:schemeClr>
                </a:solidFill>
                <a:latin typeface="Calibri" panose="020F0502020204030204" pitchFamily="34" charset="0"/>
                <a:cs typeface="Arial" charset="0"/>
              </a:rPr>
              <a:t> </a:t>
            </a:r>
            <a:r>
              <a:rPr lang="en-US" sz="2400" u="sng" dirty="0">
                <a:solidFill>
                  <a:schemeClr val="bg1">
                    <a:lumMod val="75000"/>
                  </a:schemeClr>
                </a:solidFill>
                <a:latin typeface="Calibri" panose="020F0502020204030204" pitchFamily="34" charset="0"/>
                <a:cs typeface="Arial" charset="0"/>
              </a:rPr>
              <a:t>Bit Maps</a:t>
            </a:r>
          </a:p>
        </p:txBody>
      </p:sp>
      <p:sp>
        <p:nvSpPr>
          <p:cNvPr id="11" name="Text Box 96"/>
          <p:cNvSpPr txBox="1">
            <a:spLocks noChangeArrowheads="1"/>
          </p:cNvSpPr>
          <p:nvPr/>
        </p:nvSpPr>
        <p:spPr bwMode="auto">
          <a:xfrm>
            <a:off x="720491" y="4877488"/>
            <a:ext cx="2051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77979" indent="-377979" eaLnBrk="1" hangingPunct="1">
              <a:buFont typeface="Courier New" panose="02070309020205020404" pitchFamily="49" charset="0"/>
              <a:buChar char="o"/>
            </a:pPr>
            <a:r>
              <a:rPr lang="en-US" altLang="en-US" sz="2400" dirty="0">
                <a:latin typeface="Calibri" panose="020F0502020204030204" pitchFamily="34" charset="0"/>
              </a:rPr>
              <a:t> </a:t>
            </a:r>
            <a:r>
              <a:rPr lang="en-US" sz="2400" u="sng" dirty="0">
                <a:solidFill>
                  <a:srgbClr val="000000"/>
                </a:solidFill>
                <a:highlight>
                  <a:srgbClr val="FFFF00"/>
                </a:highlight>
                <a:latin typeface="Calibri" panose="020F0502020204030204" pitchFamily="34" charset="0"/>
              </a:rPr>
              <a:t>Linked Lists</a:t>
            </a:r>
            <a:endParaRPr lang="en-US" altLang="en-US" sz="2400" u="sng" dirty="0">
              <a:latin typeface="Calibri" panose="020F0502020204030204" pitchFamily="34" charset="0"/>
            </a:endParaRPr>
          </a:p>
        </p:txBody>
      </p:sp>
      <p:sp>
        <p:nvSpPr>
          <p:cNvPr id="13" name="Text Box 97"/>
          <p:cNvSpPr txBox="1">
            <a:spLocks noChangeArrowheads="1"/>
          </p:cNvSpPr>
          <p:nvPr/>
        </p:nvSpPr>
        <p:spPr bwMode="auto">
          <a:xfrm>
            <a:off x="731927" y="3265198"/>
            <a:ext cx="8740875" cy="830997"/>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2400" dirty="0">
                <a:solidFill>
                  <a:schemeClr val="bg1">
                    <a:lumMod val="75000"/>
                  </a:schemeClr>
                </a:solidFill>
                <a:latin typeface="Calibri" panose="020F0502020204030204" pitchFamily="34" charset="0"/>
                <a:cs typeface="Arial" charset="0"/>
              </a:rPr>
              <a:t>Divide memory into small allocation units.  Store the state of each unit (free/ allocated) in one bit in a memory map.</a:t>
            </a:r>
          </a:p>
        </p:txBody>
      </p:sp>
      <p:sp>
        <p:nvSpPr>
          <p:cNvPr id="14" name="Text Box 98"/>
          <p:cNvSpPr txBox="1">
            <a:spLocks noChangeArrowheads="1"/>
          </p:cNvSpPr>
          <p:nvPr/>
        </p:nvSpPr>
        <p:spPr bwMode="auto">
          <a:xfrm>
            <a:off x="731927" y="4177784"/>
            <a:ext cx="7643671" cy="461665"/>
          </a:xfrm>
          <a:prstGeom prst="rect">
            <a:avLst/>
          </a:prstGeom>
          <a:noFill/>
          <a:ln w="9525">
            <a:noFill/>
            <a:miter lim="800000"/>
            <a:headEnd/>
            <a:tailEnd/>
          </a:ln>
        </p:spPr>
        <p:txBody>
          <a:bodyPr>
            <a:spAutoFit/>
          </a:bodyPr>
          <a:lstStyle/>
          <a:p>
            <a:pPr algn="just" fontAlgn="auto">
              <a:spcBef>
                <a:spcPts val="0"/>
              </a:spcBef>
              <a:spcAft>
                <a:spcPts val="0"/>
              </a:spcAft>
              <a:defRPr/>
            </a:pPr>
            <a:r>
              <a:rPr lang="en-US" sz="2400" dirty="0">
                <a:solidFill>
                  <a:schemeClr val="bg1">
                    <a:lumMod val="75000"/>
                  </a:schemeClr>
                </a:solidFill>
                <a:latin typeface="Calibri" panose="020F0502020204030204" pitchFamily="34" charset="0"/>
                <a:cs typeface="Arial" charset="0"/>
              </a:rPr>
              <a:t>The choice of the unit size is a critical decision.</a:t>
            </a:r>
          </a:p>
        </p:txBody>
      </p:sp>
      <p:sp>
        <p:nvSpPr>
          <p:cNvPr id="15" name="Text Box 99"/>
          <p:cNvSpPr txBox="1">
            <a:spLocks noChangeArrowheads="1"/>
          </p:cNvSpPr>
          <p:nvPr/>
        </p:nvSpPr>
        <p:spPr bwMode="auto">
          <a:xfrm>
            <a:off x="731927" y="5460846"/>
            <a:ext cx="88196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Maintain a linked list with a node for each memory area, whether free or assigned. Update list whenever processes start or terminate.</a:t>
            </a:r>
          </a:p>
        </p:txBody>
      </p:sp>
      <p:sp>
        <p:nvSpPr>
          <p:cNvPr id="16" name="Rectangle 15"/>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grpSp>
        <p:nvGrpSpPr>
          <p:cNvPr id="17" name="Group 16"/>
          <p:cNvGrpSpPr/>
          <p:nvPr/>
        </p:nvGrpSpPr>
        <p:grpSpPr>
          <a:xfrm>
            <a:off x="309583" y="7067681"/>
            <a:ext cx="9437373" cy="396877"/>
            <a:chOff x="292620" y="6222297"/>
            <a:chExt cx="8561414" cy="360040"/>
          </a:xfrm>
        </p:grpSpPr>
        <p:sp>
          <p:nvSpPr>
            <p:cNvPr id="18" name="Rectangle 17"/>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1</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2" name="Memory_Management_2-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63202" y="495353"/>
            <a:ext cx="609600" cy="609600"/>
          </a:xfrm>
          <a:prstGeom prst="rect">
            <a:avLst/>
          </a:prstGeom>
        </p:spPr>
      </p:pic>
    </p:spTree>
    <p:extLst>
      <p:ext uri="{BB962C8B-B14F-4D97-AF65-F5344CB8AC3E}">
        <p14:creationId xmlns:p14="http://schemas.microsoft.com/office/powerpoint/2010/main" val="1158391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12" y="655637"/>
            <a:ext cx="9012324"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latin typeface="Calibri" panose="020F0502020204030204" pitchFamily="34" charset="0"/>
              </a:rPr>
              <a:t>Offset will take 12 bits, i.e. 3 hexadecimal digits.  The other three, most significant digits will be the page number.</a:t>
            </a:r>
            <a:endParaRPr lang="en-GB" sz="2400" dirty="0">
              <a:latin typeface="Calibri" panose="020F0502020204030204" pitchFamily="34" charset="0"/>
            </a:endParaRPr>
          </a:p>
        </p:txBody>
      </p:sp>
      <p:sp>
        <p:nvSpPr>
          <p:cNvPr id="3" name="TextBox 2"/>
          <p:cNvSpPr txBox="1"/>
          <p:nvPr/>
        </p:nvSpPr>
        <p:spPr>
          <a:xfrm>
            <a:off x="360053" y="1874837"/>
            <a:ext cx="9044383"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latin typeface="Calibri" panose="020F0502020204030204" pitchFamily="34" charset="0"/>
              </a:rPr>
              <a:t>Pages accessed in the example are thus 2-6–3-6–2-5-2–6.  This is called the page reference string.</a:t>
            </a:r>
            <a:r>
              <a:rPr lang="en-US" dirty="0" smtClean="0"/>
              <a:t> </a:t>
            </a:r>
            <a:endParaRPr lang="en-GB" dirty="0"/>
          </a:p>
        </p:txBody>
      </p:sp>
      <p:sp>
        <p:nvSpPr>
          <p:cNvPr id="4" name="TextBox 3"/>
          <p:cNvSpPr txBox="1"/>
          <p:nvPr/>
        </p:nvSpPr>
        <p:spPr>
          <a:xfrm>
            <a:off x="412189" y="3094037"/>
            <a:ext cx="8060925" cy="461665"/>
          </a:xfrm>
          <a:prstGeom prst="rect">
            <a:avLst/>
          </a:prstGeom>
          <a:noFill/>
        </p:spPr>
        <p:txBody>
          <a:bodyPr wrap="none" rtlCol="0">
            <a:spAutoFit/>
          </a:bodyPr>
          <a:lstStyle/>
          <a:p>
            <a:pPr marL="285750" indent="-285750">
              <a:buFont typeface="Courier New" panose="02070309020205020404" pitchFamily="49" charset="0"/>
              <a:buChar char="o"/>
            </a:pPr>
            <a:r>
              <a:rPr lang="en-US" sz="2400" dirty="0" smtClean="0">
                <a:latin typeface="Calibri" panose="020F0502020204030204" pitchFamily="34" charset="0"/>
              </a:rPr>
              <a:t>In the following we assume that all frames are initially empty</a:t>
            </a:r>
            <a:endParaRPr lang="en-GB" sz="2400" dirty="0">
              <a:latin typeface="Calibri" panose="020F0502020204030204" pitchFamily="34" charset="0"/>
            </a:endParaRPr>
          </a:p>
        </p:txBody>
      </p:sp>
      <p:sp>
        <p:nvSpPr>
          <p:cNvPr id="5" name="TextBox 4"/>
          <p:cNvSpPr txBox="1"/>
          <p:nvPr/>
        </p:nvSpPr>
        <p:spPr>
          <a:xfrm>
            <a:off x="412189" y="3949601"/>
            <a:ext cx="7357527"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latin typeface="Calibri" panose="020F0502020204030204" pitchFamily="34" charset="0"/>
              </a:rPr>
              <a:t>Think of part (c) and answer will be given next lecture. </a:t>
            </a:r>
            <a:endParaRPr lang="en-GB" sz="2400" dirty="0">
              <a:latin typeface="Calibri" panose="020F0502020204030204" pitchFamily="34" charset="0"/>
            </a:endParaRPr>
          </a:p>
        </p:txBody>
      </p:sp>
    </p:spTree>
    <p:extLst>
      <p:ext uri="{BB962C8B-B14F-4D97-AF65-F5344CB8AC3E}">
        <p14:creationId xmlns:p14="http://schemas.microsoft.com/office/powerpoint/2010/main" val="108375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4241924"/>
              </p:ext>
            </p:extLst>
          </p:nvPr>
        </p:nvGraphicFramePr>
        <p:xfrm>
          <a:off x="1829049" y="1311098"/>
          <a:ext cx="6720417" cy="1584960"/>
        </p:xfrm>
        <a:graphic>
          <a:graphicData uri="http://schemas.openxmlformats.org/drawingml/2006/table">
            <a:tbl>
              <a:tblPr firstRow="1" bandRow="1">
                <a:tableStyleId>{5940675A-B579-460E-94D1-54222C63F5DA}</a:tableStyleId>
              </a:tblPr>
              <a:tblGrid>
                <a:gridCol w="746713"/>
                <a:gridCol w="746713"/>
                <a:gridCol w="746713"/>
                <a:gridCol w="746713"/>
                <a:gridCol w="746713"/>
                <a:gridCol w="746713"/>
                <a:gridCol w="746713"/>
                <a:gridCol w="746713"/>
                <a:gridCol w="746713"/>
              </a:tblGrid>
              <a:tr h="370840">
                <a:tc>
                  <a:txBody>
                    <a:bodyPr/>
                    <a:lstStyle/>
                    <a:p>
                      <a:pPr algn="ct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r>
              <a:tr h="370840">
                <a:tc>
                  <a:txBody>
                    <a:bodyPr/>
                    <a:lstStyle/>
                    <a:p>
                      <a:pPr algn="ctr"/>
                      <a:r>
                        <a:rPr lang="en-US" sz="2000" dirty="0" smtClean="0">
                          <a:latin typeface="Calibri" panose="020F0502020204030204" pitchFamily="34" charset="0"/>
                        </a:rPr>
                        <a:t>0</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r>
              <a:tr h="370840">
                <a:tc>
                  <a:txBody>
                    <a:bodyPr/>
                    <a:lstStyle/>
                    <a:p>
                      <a:pPr algn="ctr"/>
                      <a:r>
                        <a:rPr lang="en-US" sz="2000" dirty="0" smtClean="0">
                          <a:latin typeface="Calibri" panose="020F0502020204030204" pitchFamily="34" charset="0"/>
                        </a:rPr>
                        <a:t>1</a:t>
                      </a:r>
                      <a:endParaRPr lang="en-GB" sz="2000" dirty="0">
                        <a:latin typeface="Calibri" panose="020F0502020204030204" pitchFamily="34" charset="0"/>
                      </a:endParaRPr>
                    </a:p>
                  </a:txBody>
                  <a:tcPr/>
                </a:tc>
                <a:tc>
                  <a:txBody>
                    <a:bodyPr/>
                    <a:lstStyle/>
                    <a:p>
                      <a:pPr algn="ctr"/>
                      <a:endParaRPr lang="en-GB" sz="200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r>
              <a:tr h="370840">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endParaRPr lang="en-GB" sz="2000">
                        <a:latin typeface="Calibri" panose="020F0502020204030204" pitchFamily="34" charset="0"/>
                      </a:endParaRPr>
                    </a:p>
                  </a:txBody>
                  <a:tcPr/>
                </a:tc>
                <a:tc>
                  <a:txBody>
                    <a:bodyPr/>
                    <a:lstStyle/>
                    <a:p>
                      <a:pPr algn="ctr"/>
                      <a:endParaRPr lang="en-GB" sz="200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r>
            </a:tbl>
          </a:graphicData>
        </a:graphic>
      </p:graphicFrame>
      <p:sp>
        <p:nvSpPr>
          <p:cNvPr id="3" name="TextBox 2"/>
          <p:cNvSpPr txBox="1"/>
          <p:nvPr/>
        </p:nvSpPr>
        <p:spPr>
          <a:xfrm>
            <a:off x="761866" y="1868112"/>
            <a:ext cx="905569" cy="400110"/>
          </a:xfrm>
          <a:prstGeom prst="rect">
            <a:avLst/>
          </a:prstGeom>
          <a:noFill/>
        </p:spPr>
        <p:txBody>
          <a:bodyPr wrap="none" rtlCol="0">
            <a:spAutoFit/>
          </a:bodyPr>
          <a:lstStyle/>
          <a:p>
            <a:r>
              <a:rPr lang="en-US" sz="2000" dirty="0" smtClean="0">
                <a:latin typeface="Calibri" panose="020F0502020204030204" pitchFamily="34" charset="0"/>
              </a:rPr>
              <a:t>frames</a:t>
            </a:r>
            <a:endParaRPr lang="en-GB" sz="2000" dirty="0">
              <a:latin typeface="Calibri" panose="020F0502020204030204" pitchFamily="34" charset="0"/>
            </a:endParaRPr>
          </a:p>
        </p:txBody>
      </p:sp>
      <p:sp>
        <p:nvSpPr>
          <p:cNvPr id="4" name="TextBox 3"/>
          <p:cNvSpPr txBox="1"/>
          <p:nvPr/>
        </p:nvSpPr>
        <p:spPr>
          <a:xfrm>
            <a:off x="864457" y="3017837"/>
            <a:ext cx="700385" cy="400110"/>
          </a:xfrm>
          <a:prstGeom prst="rect">
            <a:avLst/>
          </a:prstGeom>
          <a:noFill/>
        </p:spPr>
        <p:txBody>
          <a:bodyPr wrap="none" rtlCol="0">
            <a:spAutoFit/>
          </a:bodyPr>
          <a:lstStyle/>
          <a:p>
            <a:r>
              <a:rPr lang="en-US" sz="2000" dirty="0" smtClean="0">
                <a:latin typeface="Calibri" panose="020F0502020204030204" pitchFamily="34" charset="0"/>
              </a:rPr>
              <a:t>Fault</a:t>
            </a:r>
            <a:endParaRPr lang="en-GB" sz="2000" dirty="0">
              <a:latin typeface="Calibri" panose="020F0502020204030204" pitchFamily="34" charset="0"/>
            </a:endParaRPr>
          </a:p>
        </p:txBody>
      </p:sp>
      <p:sp>
        <p:nvSpPr>
          <p:cNvPr id="5" name="TextBox 4"/>
          <p:cNvSpPr txBox="1"/>
          <p:nvPr/>
        </p:nvSpPr>
        <p:spPr>
          <a:xfrm>
            <a:off x="2827057" y="3017837"/>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6" name="TextBox 5"/>
          <p:cNvSpPr txBox="1"/>
          <p:nvPr/>
        </p:nvSpPr>
        <p:spPr>
          <a:xfrm>
            <a:off x="3589057" y="3017837"/>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7" name="TextBox 6"/>
          <p:cNvSpPr txBox="1"/>
          <p:nvPr/>
        </p:nvSpPr>
        <p:spPr>
          <a:xfrm>
            <a:off x="4351057" y="3039811"/>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8" name="TextBox 7"/>
          <p:cNvSpPr txBox="1"/>
          <p:nvPr/>
        </p:nvSpPr>
        <p:spPr>
          <a:xfrm>
            <a:off x="6575901" y="3017837"/>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9" name="TextBox 8"/>
          <p:cNvSpPr txBox="1"/>
          <p:nvPr/>
        </p:nvSpPr>
        <p:spPr>
          <a:xfrm>
            <a:off x="7337901" y="3039811"/>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10" name="TextBox 9"/>
          <p:cNvSpPr txBox="1"/>
          <p:nvPr/>
        </p:nvSpPr>
        <p:spPr>
          <a:xfrm>
            <a:off x="8026083" y="3039811"/>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11" name="TextBox 10"/>
          <p:cNvSpPr txBox="1"/>
          <p:nvPr/>
        </p:nvSpPr>
        <p:spPr>
          <a:xfrm>
            <a:off x="935477" y="503237"/>
            <a:ext cx="744627" cy="461665"/>
          </a:xfrm>
          <a:prstGeom prst="rect">
            <a:avLst/>
          </a:prstGeom>
          <a:noFill/>
        </p:spPr>
        <p:txBody>
          <a:bodyPr wrap="none" rtlCol="0">
            <a:spAutoFit/>
          </a:bodyPr>
          <a:lstStyle/>
          <a:p>
            <a:r>
              <a:rPr lang="en-US" sz="2400" u="sng" dirty="0" smtClean="0">
                <a:latin typeface="Calibri" panose="020F0502020204030204" pitchFamily="34" charset="0"/>
              </a:rPr>
              <a:t>FIFO</a:t>
            </a:r>
            <a:endParaRPr lang="en-GB" sz="2400" u="sng" dirty="0">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95729474"/>
              </p:ext>
            </p:extLst>
          </p:nvPr>
        </p:nvGraphicFramePr>
        <p:xfrm>
          <a:off x="1829049" y="4598161"/>
          <a:ext cx="6720417" cy="1584960"/>
        </p:xfrm>
        <a:graphic>
          <a:graphicData uri="http://schemas.openxmlformats.org/drawingml/2006/table">
            <a:tbl>
              <a:tblPr firstRow="1" bandRow="1">
                <a:tableStyleId>{5940675A-B579-460E-94D1-54222C63F5DA}</a:tableStyleId>
              </a:tblPr>
              <a:tblGrid>
                <a:gridCol w="746713"/>
                <a:gridCol w="746713"/>
                <a:gridCol w="746713"/>
                <a:gridCol w="746713"/>
                <a:gridCol w="746713"/>
                <a:gridCol w="746713"/>
                <a:gridCol w="746713"/>
                <a:gridCol w="746713"/>
                <a:gridCol w="746713"/>
              </a:tblGrid>
              <a:tr h="370840">
                <a:tc>
                  <a:txBody>
                    <a:bodyPr/>
                    <a:lstStyle/>
                    <a:p>
                      <a:pPr algn="ct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r>
              <a:tr h="370840">
                <a:tc>
                  <a:txBody>
                    <a:bodyPr/>
                    <a:lstStyle/>
                    <a:p>
                      <a:pPr algn="ctr"/>
                      <a:r>
                        <a:rPr lang="en-US" sz="2000" dirty="0" smtClean="0">
                          <a:latin typeface="Calibri" panose="020F0502020204030204" pitchFamily="34" charset="0"/>
                        </a:rPr>
                        <a:t>0</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r>
              <a:tr h="370840">
                <a:tc>
                  <a:txBody>
                    <a:bodyPr/>
                    <a:lstStyle/>
                    <a:p>
                      <a:pPr algn="ctr"/>
                      <a:r>
                        <a:rPr lang="en-US" sz="2000" dirty="0" smtClean="0">
                          <a:latin typeface="Calibri" panose="020F0502020204030204" pitchFamily="34" charset="0"/>
                        </a:rPr>
                        <a:t>1</a:t>
                      </a:r>
                      <a:endParaRPr lang="en-GB" sz="2000" dirty="0">
                        <a:latin typeface="Calibri" panose="020F0502020204030204" pitchFamily="34" charset="0"/>
                      </a:endParaRPr>
                    </a:p>
                  </a:txBody>
                  <a:tcPr/>
                </a:tc>
                <a:tc>
                  <a:txBody>
                    <a:bodyPr/>
                    <a:lstStyle/>
                    <a:p>
                      <a:pPr algn="ctr"/>
                      <a:endParaRPr lang="en-GB" sz="200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6</a:t>
                      </a:r>
                      <a:endParaRPr lang="en-GB" sz="2000" dirty="0">
                        <a:latin typeface="Calibri" panose="020F0502020204030204" pitchFamily="34" charset="0"/>
                      </a:endParaRPr>
                    </a:p>
                  </a:txBody>
                  <a:tcPr/>
                </a:tc>
              </a:tr>
              <a:tr h="370840">
                <a:tc>
                  <a:txBody>
                    <a:bodyPr/>
                    <a:lstStyle/>
                    <a:p>
                      <a:pPr algn="ctr"/>
                      <a:r>
                        <a:rPr lang="en-US" sz="2000" dirty="0" smtClean="0">
                          <a:latin typeface="Calibri" panose="020F0502020204030204" pitchFamily="34" charset="0"/>
                        </a:rPr>
                        <a:t>2</a:t>
                      </a:r>
                      <a:endParaRPr lang="en-GB" sz="2000" dirty="0">
                        <a:latin typeface="Calibri" panose="020F0502020204030204" pitchFamily="34" charset="0"/>
                      </a:endParaRPr>
                    </a:p>
                  </a:txBody>
                  <a:tcPr/>
                </a:tc>
                <a:tc>
                  <a:txBody>
                    <a:bodyPr/>
                    <a:lstStyle/>
                    <a:p>
                      <a:pPr algn="ctr"/>
                      <a:endParaRPr lang="en-GB" sz="2000">
                        <a:latin typeface="Calibri" panose="020F0502020204030204" pitchFamily="34" charset="0"/>
                      </a:endParaRPr>
                    </a:p>
                  </a:txBody>
                  <a:tcPr/>
                </a:tc>
                <a:tc>
                  <a:txBody>
                    <a:bodyPr/>
                    <a:lstStyle/>
                    <a:p>
                      <a:pPr algn="ctr"/>
                      <a:endParaRPr lang="en-GB" sz="200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3</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c>
                  <a:txBody>
                    <a:bodyPr/>
                    <a:lstStyle/>
                    <a:p>
                      <a:pPr algn="ctr"/>
                      <a:r>
                        <a:rPr lang="en-US" sz="2000" dirty="0" smtClean="0">
                          <a:latin typeface="Calibri" panose="020F0502020204030204" pitchFamily="34" charset="0"/>
                        </a:rPr>
                        <a:t>5</a:t>
                      </a:r>
                      <a:endParaRPr lang="en-GB" sz="2000" dirty="0">
                        <a:latin typeface="Calibri" panose="020F0502020204030204" pitchFamily="34" charset="0"/>
                      </a:endParaRPr>
                    </a:p>
                  </a:txBody>
                  <a:tcPr/>
                </a:tc>
              </a:tr>
            </a:tbl>
          </a:graphicData>
        </a:graphic>
      </p:graphicFrame>
      <p:sp>
        <p:nvSpPr>
          <p:cNvPr id="13" name="TextBox 12"/>
          <p:cNvSpPr txBox="1"/>
          <p:nvPr/>
        </p:nvSpPr>
        <p:spPr>
          <a:xfrm>
            <a:off x="761866" y="5155175"/>
            <a:ext cx="905569" cy="400110"/>
          </a:xfrm>
          <a:prstGeom prst="rect">
            <a:avLst/>
          </a:prstGeom>
          <a:noFill/>
        </p:spPr>
        <p:txBody>
          <a:bodyPr wrap="none" rtlCol="0">
            <a:spAutoFit/>
          </a:bodyPr>
          <a:lstStyle/>
          <a:p>
            <a:r>
              <a:rPr lang="en-US" sz="2000" dirty="0" smtClean="0">
                <a:latin typeface="Calibri" panose="020F0502020204030204" pitchFamily="34" charset="0"/>
              </a:rPr>
              <a:t>frames</a:t>
            </a:r>
            <a:endParaRPr lang="en-GB" sz="2000" dirty="0">
              <a:latin typeface="Calibri" panose="020F0502020204030204" pitchFamily="34" charset="0"/>
            </a:endParaRPr>
          </a:p>
        </p:txBody>
      </p:sp>
      <p:sp>
        <p:nvSpPr>
          <p:cNvPr id="14" name="TextBox 13"/>
          <p:cNvSpPr txBox="1"/>
          <p:nvPr/>
        </p:nvSpPr>
        <p:spPr>
          <a:xfrm>
            <a:off x="864457" y="6304900"/>
            <a:ext cx="700385" cy="400110"/>
          </a:xfrm>
          <a:prstGeom prst="rect">
            <a:avLst/>
          </a:prstGeom>
          <a:noFill/>
        </p:spPr>
        <p:txBody>
          <a:bodyPr wrap="none" rtlCol="0">
            <a:spAutoFit/>
          </a:bodyPr>
          <a:lstStyle/>
          <a:p>
            <a:r>
              <a:rPr lang="en-US" sz="2000" dirty="0" smtClean="0">
                <a:latin typeface="Calibri" panose="020F0502020204030204" pitchFamily="34" charset="0"/>
              </a:rPr>
              <a:t>Fault</a:t>
            </a:r>
            <a:endParaRPr lang="en-GB" sz="2000" dirty="0">
              <a:latin typeface="Calibri" panose="020F0502020204030204" pitchFamily="34" charset="0"/>
            </a:endParaRPr>
          </a:p>
        </p:txBody>
      </p:sp>
      <p:sp>
        <p:nvSpPr>
          <p:cNvPr id="15" name="TextBox 14"/>
          <p:cNvSpPr txBox="1"/>
          <p:nvPr/>
        </p:nvSpPr>
        <p:spPr>
          <a:xfrm>
            <a:off x="2827057" y="6304900"/>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16" name="TextBox 15"/>
          <p:cNvSpPr txBox="1"/>
          <p:nvPr/>
        </p:nvSpPr>
        <p:spPr>
          <a:xfrm>
            <a:off x="3589057" y="6304900"/>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17" name="TextBox 16"/>
          <p:cNvSpPr txBox="1"/>
          <p:nvPr/>
        </p:nvSpPr>
        <p:spPr>
          <a:xfrm>
            <a:off x="4351057" y="6326874"/>
            <a:ext cx="295274" cy="400110"/>
          </a:xfrm>
          <a:prstGeom prst="rect">
            <a:avLst/>
          </a:prstGeom>
          <a:noFill/>
        </p:spPr>
        <p:txBody>
          <a:bodyPr wrap="none" rtlCol="0">
            <a:spAutoFit/>
          </a:bodyPr>
          <a:lstStyle/>
          <a:p>
            <a:r>
              <a:rPr lang="en-US" sz="2000" smtClean="0">
                <a:latin typeface="Calibri" panose="020F0502020204030204" pitchFamily="34" charset="0"/>
              </a:rPr>
              <a:t>x</a:t>
            </a:r>
            <a:endParaRPr lang="en-GB" sz="2000" dirty="0">
              <a:latin typeface="Calibri" panose="020F0502020204030204" pitchFamily="34" charset="0"/>
            </a:endParaRPr>
          </a:p>
        </p:txBody>
      </p:sp>
      <p:sp>
        <p:nvSpPr>
          <p:cNvPr id="21" name="TextBox 20"/>
          <p:cNvSpPr txBox="1"/>
          <p:nvPr/>
        </p:nvSpPr>
        <p:spPr>
          <a:xfrm>
            <a:off x="968595" y="3790300"/>
            <a:ext cx="678391" cy="461665"/>
          </a:xfrm>
          <a:prstGeom prst="rect">
            <a:avLst/>
          </a:prstGeom>
          <a:noFill/>
        </p:spPr>
        <p:txBody>
          <a:bodyPr wrap="none" rtlCol="0">
            <a:spAutoFit/>
          </a:bodyPr>
          <a:lstStyle/>
          <a:p>
            <a:r>
              <a:rPr lang="en-US" sz="2400" u="sng" dirty="0" smtClean="0">
                <a:latin typeface="Calibri" panose="020F0502020204030204" pitchFamily="34" charset="0"/>
              </a:rPr>
              <a:t>LRU</a:t>
            </a:r>
            <a:endParaRPr lang="en-GB" sz="2400" u="sng" dirty="0">
              <a:latin typeface="Calibri" panose="020F0502020204030204" pitchFamily="34" charset="0"/>
            </a:endParaRPr>
          </a:p>
        </p:txBody>
      </p:sp>
      <p:pic>
        <p:nvPicPr>
          <p:cNvPr id="18" name="8-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2712" y="338586"/>
            <a:ext cx="609600" cy="609600"/>
          </a:xfrm>
          <a:prstGeom prst="rect">
            <a:avLst/>
          </a:prstGeom>
        </p:spPr>
      </p:pic>
    </p:spTree>
    <p:extLst>
      <p:ext uri="{BB962C8B-B14F-4D97-AF65-F5344CB8AC3E}">
        <p14:creationId xmlns:p14="http://schemas.microsoft.com/office/powerpoint/2010/main" val="1583462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6"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pic>
        <p:nvPicPr>
          <p:cNvPr id="2" name="Picture 1"/>
          <p:cNvPicPr>
            <a:picLocks noChangeAspect="1"/>
          </p:cNvPicPr>
          <p:nvPr/>
        </p:nvPicPr>
        <p:blipFill>
          <a:blip r:embed="rId5"/>
          <a:stretch>
            <a:fillRect/>
          </a:stretch>
        </p:blipFill>
        <p:spPr>
          <a:xfrm>
            <a:off x="615938" y="1309023"/>
            <a:ext cx="7884626" cy="5371943"/>
          </a:xfrm>
          <a:prstGeom prst="rect">
            <a:avLst/>
          </a:prstGeom>
        </p:spPr>
      </p:pic>
      <p:sp>
        <p:nvSpPr>
          <p:cNvPr id="3" name="TextBox 2"/>
          <p:cNvSpPr txBox="1"/>
          <p:nvPr/>
        </p:nvSpPr>
        <p:spPr>
          <a:xfrm>
            <a:off x="7991452" y="2121221"/>
            <a:ext cx="1018227" cy="369332"/>
          </a:xfrm>
          <a:prstGeom prst="rect">
            <a:avLst/>
          </a:prstGeom>
          <a:noFill/>
        </p:spPr>
        <p:txBody>
          <a:bodyPr wrap="none" rtlCol="0">
            <a:spAutoFit/>
          </a:bodyPr>
          <a:lstStyle/>
          <a:p>
            <a:r>
              <a:rPr lang="en-US" dirty="0" smtClean="0"/>
              <a:t>Memory</a:t>
            </a:r>
            <a:endParaRPr lang="en-GB" dirty="0"/>
          </a:p>
        </p:txBody>
      </p:sp>
      <p:sp>
        <p:nvSpPr>
          <p:cNvPr id="4" name="TextBox 3"/>
          <p:cNvSpPr txBox="1"/>
          <p:nvPr/>
        </p:nvSpPr>
        <p:spPr>
          <a:xfrm>
            <a:off x="2665011" y="3204399"/>
            <a:ext cx="966931" cy="369332"/>
          </a:xfrm>
          <a:prstGeom prst="rect">
            <a:avLst/>
          </a:prstGeom>
          <a:noFill/>
        </p:spPr>
        <p:txBody>
          <a:bodyPr wrap="none" rtlCol="0">
            <a:spAutoFit/>
          </a:bodyPr>
          <a:lstStyle/>
          <a:p>
            <a:r>
              <a:rPr lang="en-US" dirty="0" smtClean="0"/>
              <a:t>Bit map</a:t>
            </a:r>
            <a:endParaRPr lang="en-GB" dirty="0"/>
          </a:p>
        </p:txBody>
      </p:sp>
      <p:sp>
        <p:nvSpPr>
          <p:cNvPr id="5" name="TextBox 4"/>
          <p:cNvSpPr txBox="1"/>
          <p:nvPr/>
        </p:nvSpPr>
        <p:spPr>
          <a:xfrm>
            <a:off x="7681744" y="4964562"/>
            <a:ext cx="1210588" cy="369332"/>
          </a:xfrm>
          <a:prstGeom prst="rect">
            <a:avLst/>
          </a:prstGeom>
          <a:noFill/>
        </p:spPr>
        <p:txBody>
          <a:bodyPr wrap="none" rtlCol="0">
            <a:spAutoFit/>
          </a:bodyPr>
          <a:lstStyle/>
          <a:p>
            <a:r>
              <a:rPr lang="en-US" dirty="0" smtClean="0"/>
              <a:t>Linked list</a:t>
            </a:r>
            <a:endParaRPr lang="en-GB" dirty="0"/>
          </a:p>
        </p:txBody>
      </p:sp>
      <p:sp>
        <p:nvSpPr>
          <p:cNvPr id="18" name="TextBox 17"/>
          <p:cNvSpPr txBox="1"/>
          <p:nvPr/>
        </p:nvSpPr>
        <p:spPr>
          <a:xfrm>
            <a:off x="7328352" y="6679588"/>
            <a:ext cx="2344424" cy="329770"/>
          </a:xfrm>
          <a:prstGeom prst="rect">
            <a:avLst/>
          </a:prstGeom>
          <a:noFill/>
        </p:spPr>
        <p:txBody>
          <a:bodyPr wrap="none" rtlCol="0">
            <a:spAutoFit/>
          </a:bodyPr>
          <a:lstStyle/>
          <a:p>
            <a:r>
              <a:rPr lang="en-US" sz="1543" dirty="0"/>
              <a:t>Source: [Tanenbaum 15]</a:t>
            </a:r>
            <a:endParaRPr lang="en-GB" sz="1543" dirty="0"/>
          </a:p>
        </p:txBody>
      </p:sp>
      <p:grpSp>
        <p:nvGrpSpPr>
          <p:cNvPr id="12" name="Group 11"/>
          <p:cNvGrpSpPr/>
          <p:nvPr/>
        </p:nvGrpSpPr>
        <p:grpSpPr>
          <a:xfrm>
            <a:off x="309583" y="7067681"/>
            <a:ext cx="9437373" cy="396877"/>
            <a:chOff x="292620" y="6222297"/>
            <a:chExt cx="8561414" cy="360040"/>
          </a:xfrm>
        </p:grpSpPr>
        <p:sp>
          <p:nvSpPr>
            <p:cNvPr id="13" name="Rectangle 12"/>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225580" y="6222297"/>
              <a:ext cx="1468583" cy="307130"/>
            </a:xfrm>
            <a:prstGeom prst="rect">
              <a:avLst/>
            </a:prstGeom>
            <a:solidFill>
              <a:srgbClr val="7DA9DF"/>
            </a:solidFill>
          </p:spPr>
          <p:txBody>
            <a:bodyPr wrap="none">
              <a:spAutoFit/>
            </a:bodyPr>
            <a:lstStyle/>
            <a:p>
              <a:pPr algn="l"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2</a:t>
              </a:r>
              <a:endParaRPr lang="en-GB" sz="1600" i="1" dirty="0">
                <a:solidFill>
                  <a:schemeClr val="bg1"/>
                </a:solidFill>
                <a:latin typeface="Calibri" panose="020F0502020204030204" pitchFamily="34" charset="0"/>
              </a:endParaRPr>
            </a:p>
          </p:txBody>
        </p:sp>
        <p:sp>
          <p:nvSpPr>
            <p:cNvPr id="15"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17" name="Memory_Management_2-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48143" y="533974"/>
            <a:ext cx="609600" cy="609600"/>
          </a:xfrm>
          <a:prstGeom prst="rect">
            <a:avLst/>
          </a:prstGeom>
        </p:spPr>
      </p:pic>
    </p:spTree>
    <p:extLst>
      <p:ext uri="{BB962C8B-B14F-4D97-AF65-F5344CB8AC3E}">
        <p14:creationId xmlns:p14="http://schemas.microsoft.com/office/powerpoint/2010/main" val="3088836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31"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grpSp>
        <p:nvGrpSpPr>
          <p:cNvPr id="41" name="Group 40"/>
          <p:cNvGrpSpPr/>
          <p:nvPr/>
        </p:nvGrpSpPr>
        <p:grpSpPr>
          <a:xfrm>
            <a:off x="309583" y="7067681"/>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3</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35" name="Text Box 14"/>
          <p:cNvSpPr txBox="1">
            <a:spLocks noChangeArrowheads="1"/>
          </p:cNvSpPr>
          <p:nvPr/>
        </p:nvSpPr>
        <p:spPr bwMode="auto">
          <a:xfrm>
            <a:off x="502583" y="1490704"/>
            <a:ext cx="8305800" cy="461665"/>
          </a:xfrm>
          <a:prstGeom prst="rect">
            <a:avLst/>
          </a:prstGeom>
          <a:noFill/>
          <a:ln w="9525">
            <a:noFill/>
            <a:miter lim="800000"/>
            <a:headEnd/>
            <a:tailEnd/>
          </a:ln>
        </p:spPr>
        <p:txBody>
          <a:bodyPr>
            <a:spAutoFit/>
          </a:bodyPr>
          <a:lstStyle/>
          <a:p>
            <a:pPr algn="l"/>
            <a:r>
              <a:rPr lang="en-US" sz="2400" dirty="0">
                <a:latin typeface="Calibri" pitchFamily="34" charset="0"/>
                <a:cs typeface="Calibri" pitchFamily="34" charset="0"/>
              </a:rPr>
              <a:t>How to solve the problem of fragmentation?</a:t>
            </a:r>
          </a:p>
        </p:txBody>
      </p:sp>
      <p:pic>
        <p:nvPicPr>
          <p:cNvPr id="2" name="8-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1128" y="496566"/>
            <a:ext cx="609600" cy="609600"/>
          </a:xfrm>
          <a:prstGeom prst="rect">
            <a:avLst/>
          </a:prstGeom>
        </p:spPr>
      </p:pic>
    </p:spTree>
    <p:extLst>
      <p:ext uri="{BB962C8B-B14F-4D97-AF65-F5344CB8AC3E}">
        <p14:creationId xmlns:p14="http://schemas.microsoft.com/office/powerpoint/2010/main" val="3003086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grpSp>
        <p:nvGrpSpPr>
          <p:cNvPr id="41" name="Group 40"/>
          <p:cNvGrpSpPr/>
          <p:nvPr/>
        </p:nvGrpSpPr>
        <p:grpSpPr>
          <a:xfrm>
            <a:off x="309583" y="7067681"/>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3</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35" name="Text Box 14"/>
          <p:cNvSpPr txBox="1">
            <a:spLocks noChangeArrowheads="1"/>
          </p:cNvSpPr>
          <p:nvPr/>
        </p:nvSpPr>
        <p:spPr bwMode="auto">
          <a:xfrm>
            <a:off x="502583" y="1490704"/>
            <a:ext cx="8305800" cy="461665"/>
          </a:xfrm>
          <a:prstGeom prst="rect">
            <a:avLst/>
          </a:prstGeom>
          <a:noFill/>
          <a:ln w="9525">
            <a:noFill/>
            <a:miter lim="800000"/>
            <a:headEnd/>
            <a:tailEnd/>
          </a:ln>
        </p:spPr>
        <p:txBody>
          <a:bodyPr>
            <a:spAutoFit/>
          </a:bodyPr>
          <a:lstStyle/>
          <a:p>
            <a:pPr algn="l"/>
            <a:r>
              <a:rPr lang="en-US" sz="2400" dirty="0">
                <a:latin typeface="Calibri" pitchFamily="34" charset="0"/>
                <a:cs typeface="Calibri" pitchFamily="34" charset="0"/>
              </a:rPr>
              <a:t>How to solve the problem of fragmentation?</a:t>
            </a:r>
          </a:p>
        </p:txBody>
      </p:sp>
      <p:sp>
        <p:nvSpPr>
          <p:cNvPr id="36" name="Text Box 15"/>
          <p:cNvSpPr txBox="1">
            <a:spLocks noChangeArrowheads="1"/>
          </p:cNvSpPr>
          <p:nvPr/>
        </p:nvSpPr>
        <p:spPr bwMode="auto">
          <a:xfrm>
            <a:off x="512354" y="2111366"/>
            <a:ext cx="6527877" cy="461665"/>
          </a:xfrm>
          <a:prstGeom prst="rect">
            <a:avLst/>
          </a:prstGeom>
          <a:noFill/>
          <a:ln w="9525">
            <a:noFill/>
            <a:miter lim="800000"/>
            <a:headEnd/>
            <a:tailEnd/>
          </a:ln>
        </p:spPr>
        <p:txBody>
          <a:bodyPr wrap="none">
            <a:spAutoFit/>
          </a:bodyPr>
          <a:lstStyle/>
          <a:p>
            <a:pPr>
              <a:buSzPct val="70000"/>
              <a:buFont typeface="Wingdings" pitchFamily="2" charset="2"/>
              <a:buChar char="q"/>
            </a:pPr>
            <a:r>
              <a:rPr lang="en-US" sz="2400" dirty="0">
                <a:latin typeface="Calibri" pitchFamily="34" charset="0"/>
                <a:cs typeface="Calibri" pitchFamily="34" charset="0"/>
              </a:rPr>
              <a:t> Frequent compaction of memory (time wasting).</a:t>
            </a:r>
          </a:p>
        </p:txBody>
      </p:sp>
      <p:pic>
        <p:nvPicPr>
          <p:cNvPr id="2" name="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6381" y="514496"/>
            <a:ext cx="609600" cy="609600"/>
          </a:xfrm>
          <a:prstGeom prst="rect">
            <a:avLst/>
          </a:prstGeom>
        </p:spPr>
      </p:pic>
    </p:spTree>
    <p:extLst>
      <p:ext uri="{BB962C8B-B14F-4D97-AF65-F5344CB8AC3E}">
        <p14:creationId xmlns:p14="http://schemas.microsoft.com/office/powerpoint/2010/main" val="1971845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43018" y="495353"/>
            <a:ext cx="6413166" cy="507831"/>
          </a:xfrm>
          <a:prstGeom prst="rect">
            <a:avLst/>
          </a:prstGeom>
        </p:spPr>
        <p:txBody>
          <a:bodyPr wrap="none">
            <a:spAutoFit/>
          </a:bodyPr>
          <a:lstStyle/>
          <a:p>
            <a:r>
              <a:rPr lang="en-US" altLang="en-US" sz="2700" dirty="0">
                <a:solidFill>
                  <a:schemeClr val="bg1"/>
                </a:solidFill>
                <a:latin typeface="Calibri" panose="020F0502020204030204" pitchFamily="34" charset="0"/>
              </a:rPr>
              <a:t>Memory Management by Variable Partitions</a:t>
            </a:r>
          </a:p>
        </p:txBody>
      </p:sp>
      <p:grpSp>
        <p:nvGrpSpPr>
          <p:cNvPr id="41" name="Group 40"/>
          <p:cNvGrpSpPr/>
          <p:nvPr/>
        </p:nvGrpSpPr>
        <p:grpSpPr>
          <a:xfrm>
            <a:off x="309583" y="7067681"/>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3</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35" name="Text Box 14"/>
          <p:cNvSpPr txBox="1">
            <a:spLocks noChangeArrowheads="1"/>
          </p:cNvSpPr>
          <p:nvPr/>
        </p:nvSpPr>
        <p:spPr bwMode="auto">
          <a:xfrm>
            <a:off x="502583" y="1490704"/>
            <a:ext cx="8305800" cy="461665"/>
          </a:xfrm>
          <a:prstGeom prst="rect">
            <a:avLst/>
          </a:prstGeom>
          <a:noFill/>
          <a:ln w="9525">
            <a:noFill/>
            <a:miter lim="800000"/>
            <a:headEnd/>
            <a:tailEnd/>
          </a:ln>
        </p:spPr>
        <p:txBody>
          <a:bodyPr>
            <a:spAutoFit/>
          </a:bodyPr>
          <a:lstStyle/>
          <a:p>
            <a:pPr algn="l"/>
            <a:r>
              <a:rPr lang="en-US" sz="2400" dirty="0">
                <a:latin typeface="Calibri" pitchFamily="34" charset="0"/>
                <a:cs typeface="Calibri" pitchFamily="34" charset="0"/>
              </a:rPr>
              <a:t>How to solve the problem of fragmentation?</a:t>
            </a:r>
          </a:p>
        </p:txBody>
      </p:sp>
      <p:sp>
        <p:nvSpPr>
          <p:cNvPr id="36" name="Text Box 15"/>
          <p:cNvSpPr txBox="1">
            <a:spLocks noChangeArrowheads="1"/>
          </p:cNvSpPr>
          <p:nvPr/>
        </p:nvSpPr>
        <p:spPr bwMode="auto">
          <a:xfrm>
            <a:off x="512354" y="2111366"/>
            <a:ext cx="6527877" cy="461665"/>
          </a:xfrm>
          <a:prstGeom prst="rect">
            <a:avLst/>
          </a:prstGeom>
          <a:noFill/>
          <a:ln w="9525">
            <a:noFill/>
            <a:miter lim="800000"/>
            <a:headEnd/>
            <a:tailEnd/>
          </a:ln>
        </p:spPr>
        <p:txBody>
          <a:bodyPr wrap="none">
            <a:spAutoFit/>
          </a:bodyPr>
          <a:lstStyle/>
          <a:p>
            <a:pPr>
              <a:buSzPct val="70000"/>
              <a:buFont typeface="Wingdings" pitchFamily="2" charset="2"/>
              <a:buChar char="q"/>
            </a:pPr>
            <a:r>
              <a:rPr lang="en-US" sz="2400" dirty="0">
                <a:solidFill>
                  <a:schemeClr val="bg1">
                    <a:lumMod val="75000"/>
                  </a:schemeClr>
                </a:solidFill>
                <a:latin typeface="Calibri" pitchFamily="34" charset="0"/>
                <a:cs typeface="Calibri" pitchFamily="34" charset="0"/>
              </a:rPr>
              <a:t> Frequent compaction of memory (time wasting).</a:t>
            </a:r>
          </a:p>
        </p:txBody>
      </p:sp>
      <p:sp>
        <p:nvSpPr>
          <p:cNvPr id="38" name="Text Box 16"/>
          <p:cNvSpPr txBox="1">
            <a:spLocks noChangeArrowheads="1"/>
          </p:cNvSpPr>
          <p:nvPr/>
        </p:nvSpPr>
        <p:spPr bwMode="auto">
          <a:xfrm>
            <a:off x="502583" y="2692237"/>
            <a:ext cx="8397235" cy="461665"/>
          </a:xfrm>
          <a:prstGeom prst="rect">
            <a:avLst/>
          </a:prstGeom>
          <a:noFill/>
          <a:ln w="9525">
            <a:noFill/>
            <a:miter lim="800000"/>
            <a:headEnd/>
            <a:tailEnd/>
          </a:ln>
        </p:spPr>
        <p:txBody>
          <a:bodyPr wrap="none">
            <a:spAutoFit/>
          </a:bodyPr>
          <a:lstStyle/>
          <a:p>
            <a:pPr>
              <a:buSzPct val="70000"/>
              <a:buFont typeface="Wingdings" pitchFamily="2" charset="2"/>
              <a:buChar char="q"/>
            </a:pPr>
            <a:r>
              <a:rPr lang="en-US" sz="2400" dirty="0">
                <a:latin typeface="Calibri" pitchFamily="34" charset="0"/>
                <a:cs typeface="Calibri" pitchFamily="34" charset="0"/>
              </a:rPr>
              <a:t> Using </a:t>
            </a:r>
            <a:r>
              <a:rPr lang="en-US" sz="2400" dirty="0">
                <a:solidFill>
                  <a:srgbClr val="000000"/>
                </a:solidFill>
                <a:highlight>
                  <a:srgbClr val="FFFF00"/>
                </a:highlight>
                <a:latin typeface="Calibri" panose="020F0502020204030204" pitchFamily="34" charset="0"/>
                <a:cs typeface="Calibri" panose="020F0502020204030204" pitchFamily="34" charset="0"/>
              </a:rPr>
              <a:t>paging</a:t>
            </a:r>
            <a:r>
              <a:rPr lang="en-US" sz="2400" dirty="0" smtClean="0">
                <a:latin typeface="Calibri" pitchFamily="34" charset="0"/>
                <a:cs typeface="Calibri" pitchFamily="34" charset="0"/>
              </a:rPr>
              <a:t> </a:t>
            </a:r>
            <a:r>
              <a:rPr lang="en-US" sz="2400" dirty="0">
                <a:latin typeface="Calibri" pitchFamily="34" charset="0"/>
                <a:cs typeface="Calibri" pitchFamily="34" charset="0"/>
              </a:rPr>
              <a:t>relaxes the requirement of using contiguous areas</a:t>
            </a:r>
          </a:p>
        </p:txBody>
      </p:sp>
      <p:grpSp>
        <p:nvGrpSpPr>
          <p:cNvPr id="76" name="Group 36"/>
          <p:cNvGrpSpPr/>
          <p:nvPr/>
        </p:nvGrpSpPr>
        <p:grpSpPr>
          <a:xfrm>
            <a:off x="1077912" y="3551237"/>
            <a:ext cx="8153399" cy="2895599"/>
            <a:chOff x="620713" y="3017838"/>
            <a:chExt cx="8763000" cy="3429000"/>
          </a:xfrm>
        </p:grpSpPr>
        <p:sp>
          <p:nvSpPr>
            <p:cNvPr id="77" name="Rectangle 39"/>
            <p:cNvSpPr>
              <a:spLocks noChangeArrowheads="1"/>
            </p:cNvSpPr>
            <p:nvPr/>
          </p:nvSpPr>
          <p:spPr bwMode="auto">
            <a:xfrm>
              <a:off x="1916113" y="3856038"/>
              <a:ext cx="2057400" cy="381000"/>
            </a:xfrm>
            <a:prstGeom prst="rect">
              <a:avLst/>
            </a:prstGeom>
            <a:solidFill>
              <a:srgbClr val="FFFF99"/>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78" name="Text Box 42"/>
            <p:cNvSpPr txBox="1">
              <a:spLocks noChangeArrowheads="1"/>
            </p:cNvSpPr>
            <p:nvPr/>
          </p:nvSpPr>
          <p:spPr bwMode="auto">
            <a:xfrm>
              <a:off x="2678094" y="3856038"/>
              <a:ext cx="463588"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A1</a:t>
              </a:r>
            </a:p>
          </p:txBody>
        </p:sp>
        <p:sp>
          <p:nvSpPr>
            <p:cNvPr id="79" name="Rectangle 43"/>
            <p:cNvSpPr>
              <a:spLocks noChangeArrowheads="1"/>
            </p:cNvSpPr>
            <p:nvPr/>
          </p:nvSpPr>
          <p:spPr bwMode="auto">
            <a:xfrm>
              <a:off x="1916113" y="4237038"/>
              <a:ext cx="2057400" cy="381000"/>
            </a:xfrm>
            <a:prstGeom prst="rect">
              <a:avLst/>
            </a:prstGeom>
            <a:solidFill>
              <a:srgbClr val="FFFF99"/>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80" name="Text Box 44"/>
            <p:cNvSpPr txBox="1">
              <a:spLocks noChangeArrowheads="1"/>
            </p:cNvSpPr>
            <p:nvPr/>
          </p:nvSpPr>
          <p:spPr bwMode="auto">
            <a:xfrm>
              <a:off x="2678094" y="4237038"/>
              <a:ext cx="463588"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A2</a:t>
              </a:r>
            </a:p>
          </p:txBody>
        </p:sp>
        <p:sp>
          <p:nvSpPr>
            <p:cNvPr id="81" name="Rectangle 45"/>
            <p:cNvSpPr>
              <a:spLocks noChangeArrowheads="1"/>
            </p:cNvSpPr>
            <p:nvPr/>
          </p:nvSpPr>
          <p:spPr bwMode="auto">
            <a:xfrm>
              <a:off x="1916113" y="4618038"/>
              <a:ext cx="2057400" cy="381000"/>
            </a:xfrm>
            <a:prstGeom prst="rect">
              <a:avLst/>
            </a:prstGeom>
            <a:solidFill>
              <a:srgbClr val="FFFF99"/>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82" name="Text Box 46"/>
            <p:cNvSpPr txBox="1">
              <a:spLocks noChangeArrowheads="1"/>
            </p:cNvSpPr>
            <p:nvPr/>
          </p:nvSpPr>
          <p:spPr bwMode="auto">
            <a:xfrm>
              <a:off x="2678094" y="4618038"/>
              <a:ext cx="463588"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A3</a:t>
              </a:r>
            </a:p>
          </p:txBody>
        </p:sp>
        <p:sp>
          <p:nvSpPr>
            <p:cNvPr id="83" name="Rectangle 47"/>
            <p:cNvSpPr>
              <a:spLocks noChangeArrowheads="1"/>
            </p:cNvSpPr>
            <p:nvPr/>
          </p:nvSpPr>
          <p:spPr bwMode="auto">
            <a:xfrm>
              <a:off x="1916113" y="4999038"/>
              <a:ext cx="2057400" cy="381000"/>
            </a:xfrm>
            <a:prstGeom prst="rect">
              <a:avLst/>
            </a:prstGeom>
            <a:solidFill>
              <a:srgbClr val="FFFF99"/>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84" name="Text Box 48"/>
            <p:cNvSpPr txBox="1">
              <a:spLocks noChangeArrowheads="1"/>
            </p:cNvSpPr>
            <p:nvPr/>
          </p:nvSpPr>
          <p:spPr bwMode="auto">
            <a:xfrm>
              <a:off x="2678094" y="4999038"/>
              <a:ext cx="463588"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A4</a:t>
              </a:r>
            </a:p>
          </p:txBody>
        </p:sp>
        <p:sp>
          <p:nvSpPr>
            <p:cNvPr id="85" name="Rectangle 57"/>
            <p:cNvSpPr>
              <a:spLocks noChangeArrowheads="1"/>
            </p:cNvSpPr>
            <p:nvPr/>
          </p:nvSpPr>
          <p:spPr bwMode="auto">
            <a:xfrm>
              <a:off x="5726113" y="3017838"/>
              <a:ext cx="2057400" cy="381000"/>
            </a:xfrm>
            <a:prstGeom prst="rect">
              <a:avLst/>
            </a:prstGeom>
            <a:solidFill>
              <a:srgbClr val="FFFF99"/>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86" name="Text Box 58"/>
            <p:cNvSpPr txBox="1">
              <a:spLocks noChangeArrowheads="1"/>
            </p:cNvSpPr>
            <p:nvPr/>
          </p:nvSpPr>
          <p:spPr bwMode="auto">
            <a:xfrm>
              <a:off x="6488094" y="3017838"/>
              <a:ext cx="463588"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A1</a:t>
              </a:r>
            </a:p>
          </p:txBody>
        </p:sp>
        <p:sp>
          <p:nvSpPr>
            <p:cNvPr id="87" name="Rectangle 59"/>
            <p:cNvSpPr>
              <a:spLocks noChangeArrowheads="1"/>
            </p:cNvSpPr>
            <p:nvPr/>
          </p:nvSpPr>
          <p:spPr bwMode="auto">
            <a:xfrm>
              <a:off x="5726113" y="3398838"/>
              <a:ext cx="2057400" cy="381000"/>
            </a:xfrm>
            <a:prstGeom prst="rect">
              <a:avLst/>
            </a:prstGeom>
            <a:solidFill>
              <a:srgbClr val="99CCFF"/>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88" name="Text Box 60"/>
            <p:cNvSpPr txBox="1">
              <a:spLocks noChangeArrowheads="1"/>
            </p:cNvSpPr>
            <p:nvPr/>
          </p:nvSpPr>
          <p:spPr bwMode="auto">
            <a:xfrm>
              <a:off x="6494506" y="3398838"/>
              <a:ext cx="450764"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C1</a:t>
              </a:r>
            </a:p>
          </p:txBody>
        </p:sp>
        <p:sp>
          <p:nvSpPr>
            <p:cNvPr id="89" name="Rectangle 61"/>
            <p:cNvSpPr>
              <a:spLocks noChangeArrowheads="1"/>
            </p:cNvSpPr>
            <p:nvPr/>
          </p:nvSpPr>
          <p:spPr bwMode="auto">
            <a:xfrm>
              <a:off x="5726113" y="3779838"/>
              <a:ext cx="2057400" cy="381000"/>
            </a:xfrm>
            <a:prstGeom prst="rect">
              <a:avLst/>
            </a:prstGeom>
            <a:solidFill>
              <a:srgbClr val="99CC00"/>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90" name="Text Box 62"/>
            <p:cNvSpPr txBox="1">
              <a:spLocks noChangeArrowheads="1"/>
            </p:cNvSpPr>
            <p:nvPr/>
          </p:nvSpPr>
          <p:spPr bwMode="auto">
            <a:xfrm>
              <a:off x="6492903" y="3779838"/>
              <a:ext cx="453970"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B1</a:t>
              </a:r>
            </a:p>
          </p:txBody>
        </p:sp>
        <p:sp>
          <p:nvSpPr>
            <p:cNvPr id="91" name="Rectangle 63"/>
            <p:cNvSpPr>
              <a:spLocks noChangeArrowheads="1"/>
            </p:cNvSpPr>
            <p:nvPr/>
          </p:nvSpPr>
          <p:spPr bwMode="auto">
            <a:xfrm>
              <a:off x="5726113" y="4160838"/>
              <a:ext cx="2057400" cy="381000"/>
            </a:xfrm>
            <a:prstGeom prst="rect">
              <a:avLst/>
            </a:prstGeom>
            <a:solidFill>
              <a:srgbClr val="FFFF99"/>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92" name="Text Box 64"/>
            <p:cNvSpPr txBox="1">
              <a:spLocks noChangeArrowheads="1"/>
            </p:cNvSpPr>
            <p:nvPr/>
          </p:nvSpPr>
          <p:spPr bwMode="auto">
            <a:xfrm>
              <a:off x="6488094" y="4160838"/>
              <a:ext cx="463588"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A2</a:t>
              </a:r>
            </a:p>
          </p:txBody>
        </p:sp>
        <p:sp>
          <p:nvSpPr>
            <p:cNvPr id="93" name="Rectangle 65"/>
            <p:cNvSpPr>
              <a:spLocks noChangeArrowheads="1"/>
            </p:cNvSpPr>
            <p:nvPr/>
          </p:nvSpPr>
          <p:spPr bwMode="auto">
            <a:xfrm>
              <a:off x="5726113" y="4541838"/>
              <a:ext cx="2057400" cy="381000"/>
            </a:xfrm>
            <a:prstGeom prst="rect">
              <a:avLst/>
            </a:prstGeom>
            <a:solidFill>
              <a:srgbClr val="99CCFF"/>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94" name="Text Box 66"/>
            <p:cNvSpPr txBox="1">
              <a:spLocks noChangeArrowheads="1"/>
            </p:cNvSpPr>
            <p:nvPr/>
          </p:nvSpPr>
          <p:spPr bwMode="auto">
            <a:xfrm>
              <a:off x="6494506" y="4541838"/>
              <a:ext cx="450764"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C2</a:t>
              </a:r>
            </a:p>
          </p:txBody>
        </p:sp>
        <p:sp>
          <p:nvSpPr>
            <p:cNvPr id="95" name="Rectangle 67"/>
            <p:cNvSpPr>
              <a:spLocks noChangeArrowheads="1"/>
            </p:cNvSpPr>
            <p:nvPr/>
          </p:nvSpPr>
          <p:spPr bwMode="auto">
            <a:xfrm>
              <a:off x="5726113" y="4922838"/>
              <a:ext cx="2057400" cy="381000"/>
            </a:xfrm>
            <a:prstGeom prst="rect">
              <a:avLst/>
            </a:prstGeom>
            <a:solidFill>
              <a:srgbClr val="FFFF00"/>
            </a:solid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96" name="Text Box 68"/>
            <p:cNvSpPr txBox="1">
              <a:spLocks noChangeArrowheads="1"/>
            </p:cNvSpPr>
            <p:nvPr/>
          </p:nvSpPr>
          <p:spPr bwMode="auto">
            <a:xfrm>
              <a:off x="6484086" y="4922838"/>
              <a:ext cx="471603" cy="400110"/>
            </a:xfrm>
            <a:prstGeom prst="rect">
              <a:avLst/>
            </a:prstGeom>
            <a:noFill/>
            <a:ln w="9525">
              <a:noFill/>
              <a:miter lim="800000"/>
              <a:headEnd/>
              <a:tailEnd/>
            </a:ln>
          </p:spPr>
          <p:txBody>
            <a:bodyPr wrap="none">
              <a:spAutoFit/>
            </a:bodyPr>
            <a:lstStyle/>
            <a:p>
              <a:r>
                <a:rPr lang="en-US" sz="2000">
                  <a:latin typeface="Calibri" pitchFamily="34" charset="0"/>
                  <a:cs typeface="Calibri" pitchFamily="34" charset="0"/>
                </a:rPr>
                <a:t>D1</a:t>
              </a:r>
            </a:p>
          </p:txBody>
        </p:sp>
        <p:sp>
          <p:nvSpPr>
            <p:cNvPr id="97" name="Rectangle 74"/>
            <p:cNvSpPr>
              <a:spLocks noChangeArrowheads="1"/>
            </p:cNvSpPr>
            <p:nvPr/>
          </p:nvSpPr>
          <p:spPr bwMode="auto">
            <a:xfrm>
              <a:off x="5726113" y="5303838"/>
              <a:ext cx="2057400" cy="1143000"/>
            </a:xfrm>
            <a:prstGeom prst="rect">
              <a:avLst/>
            </a:prstGeom>
            <a:noFill/>
            <a:ln w="9525">
              <a:solidFill>
                <a:schemeClr val="tx1"/>
              </a:solidFill>
              <a:miter lim="800000"/>
              <a:headEnd/>
              <a:tailEnd/>
            </a:ln>
          </p:spPr>
          <p:txBody>
            <a:bodyPr wrap="none" anchor="ctr"/>
            <a:lstStyle/>
            <a:p>
              <a:endParaRPr lang="en-US" sz="2000">
                <a:latin typeface="Calibri" pitchFamily="34" charset="0"/>
                <a:cs typeface="Calibri" pitchFamily="34" charset="0"/>
              </a:endParaRPr>
            </a:p>
          </p:txBody>
        </p:sp>
        <p:sp>
          <p:nvSpPr>
            <p:cNvPr id="98" name="Oval 75"/>
            <p:cNvSpPr>
              <a:spLocks noChangeArrowheads="1"/>
            </p:cNvSpPr>
            <p:nvPr/>
          </p:nvSpPr>
          <p:spPr bwMode="auto">
            <a:xfrm>
              <a:off x="6716713" y="5456238"/>
              <a:ext cx="76200" cy="76200"/>
            </a:xfrm>
            <a:prstGeom prst="ellipse">
              <a:avLst/>
            </a:prstGeom>
            <a:solidFill>
              <a:schemeClr val="tx1"/>
            </a:solidFill>
            <a:ln w="9525">
              <a:solidFill>
                <a:schemeClr val="tx1"/>
              </a:solidFill>
              <a:round/>
              <a:headEnd/>
              <a:tailEnd/>
            </a:ln>
          </p:spPr>
          <p:txBody>
            <a:bodyPr wrap="none" anchor="ctr"/>
            <a:lstStyle/>
            <a:p>
              <a:endParaRPr lang="en-US" sz="2000">
                <a:latin typeface="Calibri" pitchFamily="34" charset="0"/>
                <a:cs typeface="Calibri" pitchFamily="34" charset="0"/>
              </a:endParaRPr>
            </a:p>
          </p:txBody>
        </p:sp>
        <p:sp>
          <p:nvSpPr>
            <p:cNvPr id="99" name="Oval 76"/>
            <p:cNvSpPr>
              <a:spLocks noChangeArrowheads="1"/>
            </p:cNvSpPr>
            <p:nvPr/>
          </p:nvSpPr>
          <p:spPr bwMode="auto">
            <a:xfrm>
              <a:off x="6716713" y="5608638"/>
              <a:ext cx="76200" cy="76200"/>
            </a:xfrm>
            <a:prstGeom prst="ellipse">
              <a:avLst/>
            </a:prstGeom>
            <a:solidFill>
              <a:schemeClr val="tx1"/>
            </a:solidFill>
            <a:ln w="9525">
              <a:solidFill>
                <a:schemeClr val="tx1"/>
              </a:solidFill>
              <a:round/>
              <a:headEnd/>
              <a:tailEnd/>
            </a:ln>
          </p:spPr>
          <p:txBody>
            <a:bodyPr wrap="none" anchor="ctr"/>
            <a:lstStyle/>
            <a:p>
              <a:endParaRPr lang="en-US" sz="2000">
                <a:latin typeface="Calibri" pitchFamily="34" charset="0"/>
                <a:cs typeface="Calibri" pitchFamily="34" charset="0"/>
              </a:endParaRPr>
            </a:p>
          </p:txBody>
        </p:sp>
        <p:sp>
          <p:nvSpPr>
            <p:cNvPr id="100" name="Oval 77"/>
            <p:cNvSpPr>
              <a:spLocks noChangeArrowheads="1"/>
            </p:cNvSpPr>
            <p:nvPr/>
          </p:nvSpPr>
          <p:spPr bwMode="auto">
            <a:xfrm>
              <a:off x="6716713" y="5761038"/>
              <a:ext cx="76200" cy="76200"/>
            </a:xfrm>
            <a:prstGeom prst="ellipse">
              <a:avLst/>
            </a:prstGeom>
            <a:solidFill>
              <a:schemeClr val="tx1"/>
            </a:solidFill>
            <a:ln w="9525">
              <a:solidFill>
                <a:schemeClr val="tx1"/>
              </a:solidFill>
              <a:round/>
              <a:headEnd/>
              <a:tailEnd/>
            </a:ln>
          </p:spPr>
          <p:txBody>
            <a:bodyPr wrap="none" anchor="ctr"/>
            <a:lstStyle/>
            <a:p>
              <a:endParaRPr lang="en-US" sz="2000">
                <a:latin typeface="Calibri" pitchFamily="34" charset="0"/>
                <a:cs typeface="Calibri" pitchFamily="34" charset="0"/>
              </a:endParaRPr>
            </a:p>
          </p:txBody>
        </p:sp>
        <p:sp>
          <p:nvSpPr>
            <p:cNvPr id="101" name="Oval 78"/>
            <p:cNvSpPr>
              <a:spLocks noChangeArrowheads="1"/>
            </p:cNvSpPr>
            <p:nvPr/>
          </p:nvSpPr>
          <p:spPr bwMode="auto">
            <a:xfrm>
              <a:off x="6716713" y="5913438"/>
              <a:ext cx="76200" cy="76200"/>
            </a:xfrm>
            <a:prstGeom prst="ellipse">
              <a:avLst/>
            </a:prstGeom>
            <a:solidFill>
              <a:schemeClr val="tx1"/>
            </a:solidFill>
            <a:ln w="9525">
              <a:solidFill>
                <a:schemeClr val="tx1"/>
              </a:solidFill>
              <a:round/>
              <a:headEnd/>
              <a:tailEnd/>
            </a:ln>
          </p:spPr>
          <p:txBody>
            <a:bodyPr wrap="none" anchor="ctr"/>
            <a:lstStyle/>
            <a:p>
              <a:endParaRPr lang="en-US" sz="2000">
                <a:latin typeface="Calibri" pitchFamily="34" charset="0"/>
                <a:cs typeface="Calibri" pitchFamily="34" charset="0"/>
              </a:endParaRPr>
            </a:p>
          </p:txBody>
        </p:sp>
        <p:sp>
          <p:nvSpPr>
            <p:cNvPr id="102" name="Text Box 79"/>
            <p:cNvSpPr txBox="1">
              <a:spLocks noChangeArrowheads="1"/>
            </p:cNvSpPr>
            <p:nvPr/>
          </p:nvSpPr>
          <p:spPr bwMode="auto">
            <a:xfrm>
              <a:off x="620713" y="3449638"/>
              <a:ext cx="977255" cy="707886"/>
            </a:xfrm>
            <a:prstGeom prst="rect">
              <a:avLst/>
            </a:prstGeom>
            <a:noFill/>
            <a:ln w="9525">
              <a:noFill/>
              <a:miter lim="800000"/>
              <a:headEnd/>
              <a:tailEnd/>
            </a:ln>
          </p:spPr>
          <p:txBody>
            <a:bodyPr wrap="none">
              <a:spAutoFit/>
            </a:bodyPr>
            <a:lstStyle/>
            <a:p>
              <a:pPr algn="l"/>
              <a:r>
                <a:rPr lang="en-US" sz="2000">
                  <a:latin typeface="Calibri" pitchFamily="34" charset="0"/>
                  <a:cs typeface="Calibri" pitchFamily="34" charset="0"/>
                </a:rPr>
                <a:t>Process</a:t>
              </a:r>
            </a:p>
            <a:p>
              <a:pPr algn="l"/>
              <a:r>
                <a:rPr lang="en-US" sz="2000">
                  <a:latin typeface="Calibri" pitchFamily="34" charset="0"/>
                  <a:cs typeface="Calibri" pitchFamily="34" charset="0"/>
                </a:rPr>
                <a:t>Pages</a:t>
              </a:r>
            </a:p>
          </p:txBody>
        </p:sp>
        <p:sp>
          <p:nvSpPr>
            <p:cNvPr id="103" name="Text Box 80"/>
            <p:cNvSpPr txBox="1">
              <a:spLocks noChangeArrowheads="1"/>
            </p:cNvSpPr>
            <p:nvPr/>
          </p:nvSpPr>
          <p:spPr bwMode="auto">
            <a:xfrm>
              <a:off x="8164513" y="3170238"/>
              <a:ext cx="1219200" cy="707886"/>
            </a:xfrm>
            <a:prstGeom prst="rect">
              <a:avLst/>
            </a:prstGeom>
            <a:noFill/>
            <a:ln w="9525">
              <a:noFill/>
              <a:miter lim="800000"/>
              <a:headEnd/>
              <a:tailEnd/>
            </a:ln>
          </p:spPr>
          <p:txBody>
            <a:bodyPr>
              <a:spAutoFit/>
            </a:bodyPr>
            <a:lstStyle/>
            <a:p>
              <a:pPr algn="l"/>
              <a:r>
                <a:rPr lang="en-US" sz="2000">
                  <a:latin typeface="Calibri" pitchFamily="34" charset="0"/>
                  <a:cs typeface="Calibri" pitchFamily="34" charset="0"/>
                </a:rPr>
                <a:t>Memory Frames</a:t>
              </a:r>
            </a:p>
          </p:txBody>
        </p:sp>
        <p:sp>
          <p:nvSpPr>
            <p:cNvPr id="104" name="Line 81"/>
            <p:cNvSpPr>
              <a:spLocks noChangeShapeType="1"/>
            </p:cNvSpPr>
            <p:nvPr/>
          </p:nvSpPr>
          <p:spPr bwMode="auto">
            <a:xfrm flipV="1">
              <a:off x="3973513" y="3170238"/>
              <a:ext cx="1752600" cy="838200"/>
            </a:xfrm>
            <a:prstGeom prst="line">
              <a:avLst/>
            </a:prstGeom>
            <a:noFill/>
            <a:ln w="9525">
              <a:solidFill>
                <a:schemeClr val="tx1"/>
              </a:solidFill>
              <a:round/>
              <a:headEnd/>
              <a:tailEnd type="stealth" w="lg" len="lg"/>
            </a:ln>
          </p:spPr>
          <p:txBody>
            <a:bodyPr wrap="none" anchor="ctr"/>
            <a:lstStyle/>
            <a:p>
              <a:endParaRPr lang="ar-EG" sz="2000">
                <a:latin typeface="Calibri" pitchFamily="34" charset="0"/>
              </a:endParaRPr>
            </a:p>
          </p:txBody>
        </p:sp>
        <p:sp>
          <p:nvSpPr>
            <p:cNvPr id="105" name="Line 82"/>
            <p:cNvSpPr>
              <a:spLocks noChangeShapeType="1"/>
            </p:cNvSpPr>
            <p:nvPr/>
          </p:nvSpPr>
          <p:spPr bwMode="auto">
            <a:xfrm flipV="1">
              <a:off x="3973513" y="4313238"/>
              <a:ext cx="1752600" cy="76200"/>
            </a:xfrm>
            <a:prstGeom prst="line">
              <a:avLst/>
            </a:prstGeom>
            <a:noFill/>
            <a:ln w="9525">
              <a:solidFill>
                <a:schemeClr val="tx1"/>
              </a:solidFill>
              <a:round/>
              <a:headEnd/>
              <a:tailEnd type="stealth" w="lg" len="lg"/>
            </a:ln>
          </p:spPr>
          <p:txBody>
            <a:bodyPr wrap="none" anchor="ctr"/>
            <a:lstStyle/>
            <a:p>
              <a:endParaRPr lang="ar-EG" sz="2000">
                <a:latin typeface="Calibri" pitchFamily="34" charset="0"/>
              </a:endParaRPr>
            </a:p>
          </p:txBody>
        </p:sp>
        <p:sp>
          <p:nvSpPr>
            <p:cNvPr id="106" name="Line 83"/>
            <p:cNvSpPr>
              <a:spLocks noChangeShapeType="1"/>
            </p:cNvSpPr>
            <p:nvPr/>
          </p:nvSpPr>
          <p:spPr bwMode="auto">
            <a:xfrm>
              <a:off x="3973513" y="4770438"/>
              <a:ext cx="1752600" cy="914400"/>
            </a:xfrm>
            <a:prstGeom prst="line">
              <a:avLst/>
            </a:prstGeom>
            <a:noFill/>
            <a:ln w="9525">
              <a:solidFill>
                <a:schemeClr val="tx1"/>
              </a:solidFill>
              <a:round/>
              <a:headEnd/>
              <a:tailEnd type="stealth" w="lg" len="lg"/>
            </a:ln>
          </p:spPr>
          <p:txBody>
            <a:bodyPr wrap="none" anchor="ctr"/>
            <a:lstStyle/>
            <a:p>
              <a:endParaRPr lang="ar-EG" sz="2000">
                <a:latin typeface="Calibri" pitchFamily="34" charset="0"/>
              </a:endParaRPr>
            </a:p>
          </p:txBody>
        </p:sp>
        <p:sp>
          <p:nvSpPr>
            <p:cNvPr id="107" name="Line 84"/>
            <p:cNvSpPr>
              <a:spLocks noChangeShapeType="1"/>
            </p:cNvSpPr>
            <p:nvPr/>
          </p:nvSpPr>
          <p:spPr bwMode="auto">
            <a:xfrm>
              <a:off x="3973513" y="5151438"/>
              <a:ext cx="1752600" cy="914400"/>
            </a:xfrm>
            <a:prstGeom prst="line">
              <a:avLst/>
            </a:prstGeom>
            <a:noFill/>
            <a:ln w="9525">
              <a:solidFill>
                <a:schemeClr val="tx1"/>
              </a:solidFill>
              <a:round/>
              <a:headEnd/>
              <a:tailEnd type="stealth" w="lg" len="lg"/>
            </a:ln>
          </p:spPr>
          <p:txBody>
            <a:bodyPr wrap="none" anchor="ctr"/>
            <a:lstStyle/>
            <a:p>
              <a:endParaRPr lang="ar-EG" sz="2000">
                <a:latin typeface="Calibri" pitchFamily="34" charset="0"/>
              </a:endParaRPr>
            </a:p>
          </p:txBody>
        </p:sp>
      </p:grpSp>
      <p:pic>
        <p:nvPicPr>
          <p:cNvPr id="2" name="8-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99818" y="500816"/>
            <a:ext cx="609600" cy="609600"/>
          </a:xfrm>
          <a:prstGeom prst="rect">
            <a:avLst/>
          </a:prstGeom>
        </p:spPr>
      </p:pic>
    </p:spTree>
    <p:extLst>
      <p:ext uri="{BB962C8B-B14F-4D97-AF65-F5344CB8AC3E}">
        <p14:creationId xmlns:p14="http://schemas.microsoft.com/office/powerpoint/2010/main" val="687605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55" y="290186"/>
            <a:ext cx="9474630" cy="95250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25439" y="482089"/>
            <a:ext cx="3974229" cy="499496"/>
          </a:xfrm>
          <a:prstGeom prst="rect">
            <a:avLst/>
          </a:prstGeom>
        </p:spPr>
        <p:txBody>
          <a:bodyPr wrap="none">
            <a:spAutoFit/>
          </a:bodyPr>
          <a:lstStyle/>
          <a:p>
            <a:r>
              <a:rPr lang="en-US" altLang="en-US" sz="2646" dirty="0" smtClean="0">
                <a:solidFill>
                  <a:schemeClr val="bg1"/>
                </a:solidFill>
                <a:latin typeface="Calibri" panose="020F0502020204030204" pitchFamily="34" charset="0"/>
              </a:rPr>
              <a:t>Dynamic Loading - Overlays</a:t>
            </a:r>
            <a:endParaRPr lang="en-US" altLang="en-US" sz="2646" dirty="0">
              <a:solidFill>
                <a:schemeClr val="bg1"/>
              </a:solidFill>
              <a:latin typeface="Calibri" panose="020F0502020204030204" pitchFamily="34" charset="0"/>
            </a:endParaRPr>
          </a:p>
        </p:txBody>
      </p:sp>
      <p:grpSp>
        <p:nvGrpSpPr>
          <p:cNvPr id="41" name="Group 40"/>
          <p:cNvGrpSpPr/>
          <p:nvPr/>
        </p:nvGrpSpPr>
        <p:grpSpPr>
          <a:xfrm>
            <a:off x="323088" y="7054502"/>
            <a:ext cx="9437373" cy="396877"/>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225580" y="6222297"/>
              <a:ext cx="1468583"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8 -Page 4</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76" name="Text Box 51"/>
          <p:cNvSpPr txBox="1">
            <a:spLocks noChangeArrowheads="1"/>
          </p:cNvSpPr>
          <p:nvPr/>
        </p:nvSpPr>
        <p:spPr bwMode="auto">
          <a:xfrm>
            <a:off x="426462" y="1495443"/>
            <a:ext cx="9157771" cy="461665"/>
          </a:xfrm>
          <a:prstGeom prst="rect">
            <a:avLst/>
          </a:prstGeom>
          <a:noFill/>
          <a:ln w="9525">
            <a:noFill/>
            <a:miter lim="800000"/>
            <a:headEnd/>
            <a:tailEnd/>
          </a:ln>
        </p:spPr>
        <p:txBody>
          <a:bodyPr wrap="square">
            <a:spAutoFit/>
          </a:bodyPr>
          <a:lstStyle/>
          <a:p>
            <a:pPr algn="just"/>
            <a:r>
              <a:rPr lang="en-US" sz="2400" dirty="0" smtClean="0">
                <a:latin typeface="Calibri" pitchFamily="34" charset="0"/>
                <a:cs typeface="Calibri" pitchFamily="34" charset="0"/>
              </a:rPr>
              <a:t>What if program size is larger than available memory? </a:t>
            </a:r>
          </a:p>
        </p:txBody>
      </p:sp>
      <p:pic>
        <p:nvPicPr>
          <p:cNvPr id="2" name="8-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33" y="501232"/>
            <a:ext cx="609600" cy="609600"/>
          </a:xfrm>
          <a:prstGeom prst="rect">
            <a:avLst/>
          </a:prstGeom>
        </p:spPr>
      </p:pic>
    </p:spTree>
    <p:extLst>
      <p:ext uri="{BB962C8B-B14F-4D97-AF65-F5344CB8AC3E}">
        <p14:creationId xmlns:p14="http://schemas.microsoft.com/office/powerpoint/2010/main" val="439827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8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8268e20f-2173-40f0-949a-f5ae74bf7203"/>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dc8fced1-9ac0-43ec-9781-e83b6b6d53a3"/>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d14c6d65-cdca-49a3-b671-4c5a9073756b"/>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45736f23-6437-4b14-9296-af9702261d60"/>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4253</Words>
  <Application>Microsoft Office PowerPoint</Application>
  <PresentationFormat>Custom</PresentationFormat>
  <Paragraphs>538</Paragraphs>
  <Slides>41</Slides>
  <Notes>37</Notes>
  <HiddenSlides>0</HiddenSlides>
  <MMClips>37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Cambria Math</vt:lpstr>
      <vt:lpstr>Courier New</vt:lpstr>
      <vt:lpstr>StarBats</vt:lpstr>
      <vt:lpstr>Times New Roman</vt:lpstr>
      <vt:lpstr>Wingdings</vt:lpstr>
      <vt:lpstr>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Hany</dc:creator>
  <cp:lastModifiedBy>Hany Elsayed</cp:lastModifiedBy>
  <cp:revision>154</cp:revision>
  <cp:lastPrinted>2000-10-06T17:18:41Z</cp:lastPrinted>
  <dcterms:created xsi:type="dcterms:W3CDTF">2000-10-05T15:06:46Z</dcterms:created>
  <dcterms:modified xsi:type="dcterms:W3CDTF">2020-04-14T17:28:24Z</dcterms:modified>
</cp:coreProperties>
</file>