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406"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8FF60-DF2B-42B4-AB64-B8F8755E4A8E}" type="datetimeFigureOut">
              <a:rPr lang="en-GB" smtClean="0"/>
              <a:t>06/04/2020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21ADF-18CC-4E4A-BF32-2171FD0DBFB6}" type="slidenum">
              <a:rPr lang="en-GB" smtClean="0"/>
              <a:t>‹#›</a:t>
            </a:fld>
            <a:endParaRPr lang="en-GB"/>
          </a:p>
        </p:txBody>
      </p:sp>
    </p:spTree>
    <p:extLst>
      <p:ext uri="{BB962C8B-B14F-4D97-AF65-F5344CB8AC3E}">
        <p14:creationId xmlns:p14="http://schemas.microsoft.com/office/powerpoint/2010/main" val="147140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give one of the threads the highest priority level in its class,</a:t>
            </a:r>
            <a:r>
              <a:rPr lang="en-US" baseline="0" dirty="0" smtClean="0"/>
              <a:t> and give the other the lowest level.  This is done using the API function </a:t>
            </a:r>
            <a:r>
              <a:rPr lang="en-US" baseline="0" dirty="0" err="1" smtClean="0"/>
              <a:t>SetThreadPriority</a:t>
            </a:r>
            <a:r>
              <a:rPr lang="en-US" baseline="0" dirty="0" smtClean="0"/>
              <a:t> applied to the handle of each thread.  We expect that the second thread will be given more CPU time than the first thread, causing it to have a faster counting rate.  Run the video on the next slide to see if this happens.</a:t>
            </a:r>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1</a:t>
            </a:fld>
            <a:endParaRPr lang="en-GB"/>
          </a:p>
        </p:txBody>
      </p:sp>
    </p:spTree>
    <p:extLst>
      <p:ext uri="{BB962C8B-B14F-4D97-AF65-F5344CB8AC3E}">
        <p14:creationId xmlns:p14="http://schemas.microsoft.com/office/powerpoint/2010/main" val="418752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seen here, changing the priority levels of treads has no</a:t>
            </a:r>
            <a:r>
              <a:rPr lang="en-US" baseline="0" dirty="0" smtClean="0"/>
              <a:t> effect on the counting speed. </a:t>
            </a:r>
            <a:r>
              <a:rPr lang="en-US" baseline="0" dirty="0" smtClean="0"/>
              <a:t>Try to find </a:t>
            </a:r>
            <a:r>
              <a:rPr lang="en-US" baseline="0" dirty="0" smtClean="0"/>
              <a:t>why this happened before going to the next slide. Hint: on older hardware the change in counting speed is observable</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2</a:t>
            </a:fld>
            <a:endParaRPr lang="en-GB"/>
          </a:p>
        </p:txBody>
      </p:sp>
    </p:spTree>
    <p:extLst>
      <p:ext uri="{BB962C8B-B14F-4D97-AF65-F5344CB8AC3E}">
        <p14:creationId xmlns:p14="http://schemas.microsoft.com/office/powerpoint/2010/main" val="100600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3</a:t>
            </a:fld>
            <a:endParaRPr lang="en-GB"/>
          </a:p>
        </p:txBody>
      </p:sp>
    </p:spTree>
    <p:extLst>
      <p:ext uri="{BB962C8B-B14F-4D97-AF65-F5344CB8AC3E}">
        <p14:creationId xmlns:p14="http://schemas.microsoft.com/office/powerpoint/2010/main" val="207242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a:t>
            </a:r>
            <a:r>
              <a:rPr lang="en-US" baseline="0" dirty="0" smtClean="0"/>
              <a:t> </a:t>
            </a:r>
            <a:r>
              <a:rPr lang="en-US" baseline="0" dirty="0" err="1" smtClean="0"/>
              <a:t>SetThreadAffinityMask</a:t>
            </a:r>
            <a:r>
              <a:rPr lang="en-US" baseline="0" dirty="0" smtClean="0"/>
              <a:t> forces the system to run a thread on a particular core.  Here we cause the two threads to interfere with each other by running them on the same core.  Note that we use this function here for testing only, but normally users will let the operating system select the core on which threads run to have the best possible performance.</a:t>
            </a:r>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4</a:t>
            </a:fld>
            <a:endParaRPr lang="en-GB"/>
          </a:p>
        </p:txBody>
      </p:sp>
    </p:spTree>
    <p:extLst>
      <p:ext uri="{BB962C8B-B14F-4D97-AF65-F5344CB8AC3E}">
        <p14:creationId xmlns:p14="http://schemas.microsoft.com/office/powerpoint/2010/main" val="320545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5</a:t>
            </a:fld>
            <a:endParaRPr lang="en-GB"/>
          </a:p>
        </p:txBody>
      </p:sp>
    </p:spTree>
    <p:extLst>
      <p:ext uri="{BB962C8B-B14F-4D97-AF65-F5344CB8AC3E}">
        <p14:creationId xmlns:p14="http://schemas.microsoft.com/office/powerpoint/2010/main" val="252564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the modifications made resulted in observed difference in the speed at which the two threads count.  Try to experiment with the effect of each modification alone. </a:t>
            </a:r>
            <a:endParaRPr lang="en-GB" dirty="0"/>
          </a:p>
        </p:txBody>
      </p:sp>
      <p:sp>
        <p:nvSpPr>
          <p:cNvPr id="4" name="Slide Number Placeholder 3"/>
          <p:cNvSpPr>
            <a:spLocks noGrp="1"/>
          </p:cNvSpPr>
          <p:nvPr>
            <p:ph type="sldNum" sz="quarter" idx="10"/>
          </p:nvPr>
        </p:nvSpPr>
        <p:spPr/>
        <p:txBody>
          <a:bodyPr/>
          <a:lstStyle/>
          <a:p>
            <a:fld id="{FC921ADF-18CC-4E4A-BF32-2171FD0DBFB6}" type="slidenum">
              <a:rPr lang="en-GB" smtClean="0"/>
              <a:t>6</a:t>
            </a:fld>
            <a:endParaRPr lang="en-GB"/>
          </a:p>
        </p:txBody>
      </p:sp>
    </p:spTree>
    <p:extLst>
      <p:ext uri="{BB962C8B-B14F-4D97-AF65-F5344CB8AC3E}">
        <p14:creationId xmlns:p14="http://schemas.microsoft.com/office/powerpoint/2010/main" val="184494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3.mp3"/><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3.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6.mp3"/><Relationship Id="rId7" Type="http://schemas.openxmlformats.org/officeDocument/2006/relationships/image" Target="../media/image3.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audio" Target="../media/media6.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6"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grpSp>
        <p:nvGrpSpPr>
          <p:cNvPr id="8" name="Group 7"/>
          <p:cNvGrpSpPr/>
          <p:nvPr/>
        </p:nvGrpSpPr>
        <p:grpSpPr>
          <a:xfrm>
            <a:off x="297268" y="6203763"/>
            <a:ext cx="8561414" cy="360040"/>
            <a:chOff x="297268" y="6203763"/>
            <a:chExt cx="8561414" cy="360040"/>
          </a:xfrm>
        </p:grpSpPr>
        <p:sp>
          <p:nvSpPr>
            <p:cNvPr id="9" name="Rectangle 8"/>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1</a:t>
              </a:r>
              <a:endParaRPr lang="en-GB" sz="1400" i="1" dirty="0">
                <a:solidFill>
                  <a:schemeClr val="bg1"/>
                </a:solidFill>
                <a:latin typeface="+mn-lt"/>
              </a:endParaRPr>
            </a:p>
          </p:txBody>
        </p:sp>
        <p:sp>
          <p:nvSpPr>
            <p:cNvPr id="1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13" name="TextBox 12"/>
          <p:cNvSpPr txBox="1"/>
          <p:nvPr/>
        </p:nvSpPr>
        <p:spPr>
          <a:xfrm>
            <a:off x="480281" y="2707838"/>
            <a:ext cx="7491153" cy="646331"/>
          </a:xfrm>
          <a:prstGeom prst="rect">
            <a:avLst/>
          </a:prstGeom>
          <a:noFill/>
        </p:spPr>
        <p:txBody>
          <a:bodyPr wrap="none" rtlCol="0">
            <a:spAutoFit/>
          </a:bodyPr>
          <a:lstStyle/>
          <a:p>
            <a:r>
              <a:rPr lang="en-GB" dirty="0" err="1">
                <a:latin typeface="Courier New" panose="02070309020205020404" pitchFamily="49" charset="0"/>
                <a:cs typeface="Courier New" panose="02070309020205020404" pitchFamily="49" charset="0"/>
              </a:rPr>
              <a:t>SetThreadPriority</a:t>
            </a:r>
            <a:r>
              <a:rPr lang="en-GB" dirty="0">
                <a:latin typeface="Courier New" panose="02070309020205020404" pitchFamily="49" charset="0"/>
                <a:cs typeface="Courier New" panose="02070309020205020404" pitchFamily="49" charset="0"/>
              </a:rPr>
              <a:t>(ht1,THREAD_PRIORITY_IDLE);</a:t>
            </a:r>
          </a:p>
          <a:p>
            <a:r>
              <a:rPr lang="en-GB" dirty="0" err="1" smtClean="0">
                <a:latin typeface="Courier New" panose="02070309020205020404" pitchFamily="49" charset="0"/>
                <a:cs typeface="Courier New" panose="02070309020205020404" pitchFamily="49" charset="0"/>
              </a:rPr>
              <a:t>SetThreadPriority</a:t>
            </a:r>
            <a:r>
              <a:rPr lang="en-GB" dirty="0" smtClean="0">
                <a:latin typeface="Courier New" panose="02070309020205020404" pitchFamily="49" charset="0"/>
                <a:cs typeface="Courier New" panose="02070309020205020404" pitchFamily="49" charset="0"/>
              </a:rPr>
              <a:t>(ht2,THREAD_PRIORITY_TIME_CRITICAL</a:t>
            </a:r>
            <a:r>
              <a:rPr lang="en-GB" dirty="0">
                <a:latin typeface="Courier New" panose="02070309020205020404" pitchFamily="49" charset="0"/>
                <a:cs typeface="Courier New" panose="02070309020205020404" pitchFamily="49" charset="0"/>
              </a:rPr>
              <a:t>);</a:t>
            </a:r>
          </a:p>
        </p:txBody>
      </p:sp>
      <p:sp>
        <p:nvSpPr>
          <p:cNvPr id="14" name="TextBox 13"/>
          <p:cNvSpPr txBox="1"/>
          <p:nvPr/>
        </p:nvSpPr>
        <p:spPr>
          <a:xfrm>
            <a:off x="399618" y="1627010"/>
            <a:ext cx="8363382" cy="769441"/>
          </a:xfrm>
          <a:prstGeom prst="rect">
            <a:avLst/>
          </a:prstGeom>
          <a:noFill/>
        </p:spPr>
        <p:txBody>
          <a:bodyPr wrap="square" rtlCol="0">
            <a:spAutoFit/>
          </a:bodyPr>
          <a:lstStyle/>
          <a:p>
            <a:r>
              <a:rPr lang="en-US" sz="2200" dirty="0" smtClean="0"/>
              <a:t>We repeat the last example of two counting threads.  Now we give the two threads different priority levels using the functions:</a:t>
            </a:r>
            <a:endParaRPr lang="en-GB" sz="2200" dirty="0"/>
          </a:p>
        </p:txBody>
      </p:sp>
      <p:sp>
        <p:nvSpPr>
          <p:cNvPr id="15" name="TextBox 14"/>
          <p:cNvSpPr txBox="1"/>
          <p:nvPr/>
        </p:nvSpPr>
        <p:spPr>
          <a:xfrm>
            <a:off x="399618" y="3665556"/>
            <a:ext cx="7605928" cy="430887"/>
          </a:xfrm>
          <a:prstGeom prst="rect">
            <a:avLst/>
          </a:prstGeom>
          <a:noFill/>
        </p:spPr>
        <p:txBody>
          <a:bodyPr wrap="none" rtlCol="0">
            <a:spAutoFit/>
          </a:bodyPr>
          <a:lstStyle/>
          <a:p>
            <a:r>
              <a:rPr lang="en-US" sz="2200" dirty="0" smtClean="0"/>
              <a:t>Will this have an effect on the speed at which the threads count?</a:t>
            </a:r>
            <a:endParaRPr lang="en-GB" sz="2200" dirty="0"/>
          </a:p>
        </p:txBody>
      </p:sp>
      <p:pic>
        <p:nvPicPr>
          <p:cNvPr id="2" name="7a-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1434" y="390500"/>
            <a:ext cx="609600" cy="609600"/>
          </a:xfrm>
          <a:prstGeom prst="rect">
            <a:avLst/>
          </a:prstGeom>
        </p:spPr>
      </p:pic>
    </p:spTree>
    <p:extLst>
      <p:ext uri="{BB962C8B-B14F-4D97-AF65-F5344CB8AC3E}">
        <p14:creationId xmlns:p14="http://schemas.microsoft.com/office/powerpoint/2010/main" val="2078147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grpSp>
        <p:nvGrpSpPr>
          <p:cNvPr id="6" name="Group 7"/>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438151"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a:t>
              </a:r>
              <a:r>
                <a:rPr lang="en-US" sz="1400" i="1" dirty="0">
                  <a:solidFill>
                    <a:schemeClr val="bg1"/>
                  </a:solidFill>
                </a:rPr>
                <a:t>2</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10" name="DA8EDE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97268" y="1291878"/>
            <a:ext cx="8561414" cy="4545278"/>
          </a:xfrm>
          <a:prstGeom prst="rect">
            <a:avLst/>
          </a:prstGeom>
        </p:spPr>
      </p:pic>
      <p:pic>
        <p:nvPicPr>
          <p:cNvPr id="11" name="7a-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21671" y="412018"/>
            <a:ext cx="609600" cy="609600"/>
          </a:xfrm>
          <a:prstGeom prst="rect">
            <a:avLst/>
          </a:prstGeom>
        </p:spPr>
      </p:pic>
    </p:spTree>
    <p:extLst>
      <p:ext uri="{BB962C8B-B14F-4D97-AF65-F5344CB8AC3E}">
        <p14:creationId xmlns:p14="http://schemas.microsoft.com/office/powerpoint/2010/main" val="3529005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001"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grpSp>
        <p:nvGrpSpPr>
          <p:cNvPr id="6" name="Group 7"/>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3</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11" name="TextBox 10"/>
          <p:cNvSpPr txBox="1"/>
          <p:nvPr/>
        </p:nvSpPr>
        <p:spPr>
          <a:xfrm>
            <a:off x="323544" y="1438641"/>
            <a:ext cx="8535138" cy="769441"/>
          </a:xfrm>
          <a:prstGeom prst="rect">
            <a:avLst/>
          </a:prstGeom>
          <a:noFill/>
        </p:spPr>
        <p:txBody>
          <a:bodyPr wrap="square" rtlCol="0">
            <a:spAutoFit/>
          </a:bodyPr>
          <a:lstStyle/>
          <a:p>
            <a:pPr algn="just"/>
            <a:r>
              <a:rPr lang="en-US" sz="2200" dirty="0" smtClean="0"/>
              <a:t>The higher priority thread did not cause a delay in the low priority thread. </a:t>
            </a:r>
            <a:r>
              <a:rPr lang="en-US" sz="2200" dirty="0"/>
              <a:t> </a:t>
            </a:r>
            <a:r>
              <a:rPr lang="en-US" sz="2200" dirty="0" smtClean="0"/>
              <a:t> Possible causes are: </a:t>
            </a:r>
            <a:endParaRPr lang="en-GB" sz="2200" dirty="0"/>
          </a:p>
        </p:txBody>
      </p:sp>
      <p:sp>
        <p:nvSpPr>
          <p:cNvPr id="12" name="TextBox 11"/>
          <p:cNvSpPr txBox="1"/>
          <p:nvPr/>
        </p:nvSpPr>
        <p:spPr>
          <a:xfrm>
            <a:off x="473456" y="2472515"/>
            <a:ext cx="8175455" cy="769441"/>
          </a:xfrm>
          <a:prstGeom prst="rect">
            <a:avLst/>
          </a:prstGeom>
          <a:noFill/>
        </p:spPr>
        <p:txBody>
          <a:bodyPr wrap="square" rtlCol="0">
            <a:spAutoFit/>
          </a:bodyPr>
          <a:lstStyle/>
          <a:p>
            <a:pPr marL="342900" indent="-342900" algn="just">
              <a:buFont typeface="Courier New" panose="02070309020205020404" pitchFamily="49" charset="0"/>
              <a:buChar char="o"/>
            </a:pPr>
            <a:r>
              <a:rPr lang="en-US" sz="2200" dirty="0" smtClean="0"/>
              <a:t>Current architectures have multiple cores.  The two threads may ran on different cores, thus not delaying each other.</a:t>
            </a:r>
            <a:endParaRPr lang="en-GB" sz="2200" dirty="0"/>
          </a:p>
        </p:txBody>
      </p:sp>
      <p:sp>
        <p:nvSpPr>
          <p:cNvPr id="13" name="TextBox 12"/>
          <p:cNvSpPr txBox="1"/>
          <p:nvPr/>
        </p:nvSpPr>
        <p:spPr>
          <a:xfrm>
            <a:off x="449013" y="3506389"/>
            <a:ext cx="8199898" cy="1107996"/>
          </a:xfrm>
          <a:prstGeom prst="rect">
            <a:avLst/>
          </a:prstGeom>
          <a:noFill/>
        </p:spPr>
        <p:txBody>
          <a:bodyPr wrap="square" rtlCol="0">
            <a:spAutoFit/>
          </a:bodyPr>
          <a:lstStyle/>
          <a:p>
            <a:pPr marL="342900" indent="-342900" algn="just">
              <a:buFont typeface="Courier New" panose="02070309020205020404" pitchFamily="49" charset="0"/>
              <a:buChar char="o"/>
            </a:pPr>
            <a:r>
              <a:rPr lang="en-US" sz="2200" dirty="0" smtClean="0"/>
              <a:t>The threads in our example are very short, not consuming long CPU times.  Thus, on fast processor the delay they cause on each other is not noticeable. </a:t>
            </a:r>
            <a:endParaRPr lang="en-GB" sz="2200" dirty="0"/>
          </a:p>
        </p:txBody>
      </p:sp>
    </p:spTree>
    <p:extLst>
      <p:ext uri="{BB962C8B-B14F-4D97-AF65-F5344CB8AC3E}">
        <p14:creationId xmlns:p14="http://schemas.microsoft.com/office/powerpoint/2010/main" val="757251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grpSp>
        <p:nvGrpSpPr>
          <p:cNvPr id="6" name="Group 7"/>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4</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10" name="TextBox 9"/>
          <p:cNvSpPr txBox="1"/>
          <p:nvPr/>
        </p:nvSpPr>
        <p:spPr>
          <a:xfrm>
            <a:off x="449013" y="1446296"/>
            <a:ext cx="8409669" cy="769441"/>
          </a:xfrm>
          <a:prstGeom prst="rect">
            <a:avLst/>
          </a:prstGeom>
          <a:noFill/>
        </p:spPr>
        <p:txBody>
          <a:bodyPr wrap="square" rtlCol="0">
            <a:spAutoFit/>
          </a:bodyPr>
          <a:lstStyle/>
          <a:p>
            <a:r>
              <a:rPr lang="en-US" sz="2200" dirty="0" smtClean="0"/>
              <a:t>To test if this is true, we force the two threads to run on the same core using the API functions:</a:t>
            </a:r>
            <a:endParaRPr lang="en-GB" sz="2200" dirty="0"/>
          </a:p>
        </p:txBody>
      </p:sp>
      <p:sp>
        <p:nvSpPr>
          <p:cNvPr id="14" name="TextBox 13"/>
          <p:cNvSpPr txBox="1"/>
          <p:nvPr/>
        </p:nvSpPr>
        <p:spPr>
          <a:xfrm>
            <a:off x="904924" y="2475029"/>
            <a:ext cx="4182555" cy="646331"/>
          </a:xfrm>
          <a:prstGeom prst="rect">
            <a:avLst/>
          </a:prstGeom>
          <a:noFill/>
        </p:spPr>
        <p:txBody>
          <a:bodyPr wrap="none" rtlCol="0">
            <a:spAutoFit/>
          </a:bodyPr>
          <a:lstStyle/>
          <a:p>
            <a:r>
              <a:rPr lang="en-GB" dirty="0" err="1">
                <a:latin typeface="Courier New" panose="02070309020205020404" pitchFamily="49" charset="0"/>
                <a:cs typeface="Courier New" panose="02070309020205020404" pitchFamily="49" charset="0"/>
              </a:rPr>
              <a:t>SetThreadAffinityMask</a:t>
            </a:r>
            <a:r>
              <a:rPr lang="en-GB" dirty="0">
                <a:latin typeface="Courier New" panose="02070309020205020404" pitchFamily="49" charset="0"/>
                <a:cs typeface="Courier New" panose="02070309020205020404" pitchFamily="49" charset="0"/>
              </a:rPr>
              <a:t>(ht1,1);</a:t>
            </a:r>
          </a:p>
          <a:p>
            <a:r>
              <a:rPr lang="en-GB" dirty="0" err="1" smtClean="0">
                <a:latin typeface="Courier New" panose="02070309020205020404" pitchFamily="49" charset="0"/>
                <a:cs typeface="Courier New" panose="02070309020205020404" pitchFamily="49" charset="0"/>
              </a:rPr>
              <a:t>SetThreadAffinityMask</a:t>
            </a:r>
            <a:r>
              <a:rPr lang="en-GB" dirty="0" smtClean="0">
                <a:latin typeface="Courier New" panose="02070309020205020404" pitchFamily="49" charset="0"/>
                <a:cs typeface="Courier New" panose="02070309020205020404" pitchFamily="49" charset="0"/>
              </a:rPr>
              <a:t>(ht2,1</a:t>
            </a:r>
            <a:r>
              <a:rPr lang="en-GB" dirty="0">
                <a:latin typeface="Courier New" panose="02070309020205020404" pitchFamily="49" charset="0"/>
                <a:cs typeface="Courier New" panose="02070309020205020404" pitchFamily="49" charset="0"/>
              </a:rPr>
              <a:t>);</a:t>
            </a:r>
          </a:p>
        </p:txBody>
      </p:sp>
      <p:pic>
        <p:nvPicPr>
          <p:cNvPr id="11" name="7a-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9421" y="390500"/>
            <a:ext cx="609600" cy="609600"/>
          </a:xfrm>
          <a:prstGeom prst="rect">
            <a:avLst/>
          </a:prstGeom>
        </p:spPr>
      </p:pic>
    </p:spTree>
    <p:extLst>
      <p:ext uri="{BB962C8B-B14F-4D97-AF65-F5344CB8AC3E}">
        <p14:creationId xmlns:p14="http://schemas.microsoft.com/office/powerpoint/2010/main" val="4242545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37"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grpSp>
        <p:nvGrpSpPr>
          <p:cNvPr id="6" name="Group 7"/>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4</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10" name="TextBox 9"/>
          <p:cNvSpPr txBox="1"/>
          <p:nvPr/>
        </p:nvSpPr>
        <p:spPr>
          <a:xfrm>
            <a:off x="446385" y="1508950"/>
            <a:ext cx="8199898" cy="769441"/>
          </a:xfrm>
          <a:prstGeom prst="rect">
            <a:avLst/>
          </a:prstGeom>
          <a:noFill/>
        </p:spPr>
        <p:txBody>
          <a:bodyPr wrap="square" rtlCol="0">
            <a:spAutoFit/>
          </a:bodyPr>
          <a:lstStyle/>
          <a:p>
            <a:pPr algn="just"/>
            <a:r>
              <a:rPr lang="en-US" sz="2200" dirty="0" smtClean="0"/>
              <a:t>To test if this is true, we force the two threads to run on the same core using the API functions:</a:t>
            </a:r>
            <a:endParaRPr lang="en-GB" sz="2200" dirty="0"/>
          </a:p>
        </p:txBody>
      </p:sp>
      <p:sp>
        <p:nvSpPr>
          <p:cNvPr id="14" name="TextBox 13"/>
          <p:cNvSpPr txBox="1"/>
          <p:nvPr/>
        </p:nvSpPr>
        <p:spPr>
          <a:xfrm>
            <a:off x="902295" y="2443436"/>
            <a:ext cx="4182555" cy="646331"/>
          </a:xfrm>
          <a:prstGeom prst="rect">
            <a:avLst/>
          </a:prstGeom>
          <a:noFill/>
        </p:spPr>
        <p:txBody>
          <a:bodyPr wrap="none" rtlCol="0">
            <a:spAutoFit/>
          </a:bodyPr>
          <a:lstStyle/>
          <a:p>
            <a:r>
              <a:rPr lang="en-GB" dirty="0" err="1">
                <a:latin typeface="Courier New" panose="02070309020205020404" pitchFamily="49" charset="0"/>
                <a:cs typeface="Courier New" panose="02070309020205020404" pitchFamily="49" charset="0"/>
              </a:rPr>
              <a:t>SetThreadAffinityMask</a:t>
            </a:r>
            <a:r>
              <a:rPr lang="en-GB" dirty="0">
                <a:latin typeface="Courier New" panose="02070309020205020404" pitchFamily="49" charset="0"/>
                <a:cs typeface="Courier New" panose="02070309020205020404" pitchFamily="49" charset="0"/>
              </a:rPr>
              <a:t>(ht1,1);</a:t>
            </a:r>
          </a:p>
          <a:p>
            <a:r>
              <a:rPr lang="en-GB" dirty="0" err="1" smtClean="0">
                <a:latin typeface="Courier New" panose="02070309020205020404" pitchFamily="49" charset="0"/>
                <a:cs typeface="Courier New" panose="02070309020205020404" pitchFamily="49" charset="0"/>
              </a:rPr>
              <a:t>SetThreadAffinityMask</a:t>
            </a:r>
            <a:r>
              <a:rPr lang="en-GB" dirty="0" smtClean="0">
                <a:latin typeface="Courier New" panose="02070309020205020404" pitchFamily="49" charset="0"/>
                <a:cs typeface="Courier New" panose="02070309020205020404" pitchFamily="49" charset="0"/>
              </a:rPr>
              <a:t>(ht2,1</a:t>
            </a:r>
            <a:r>
              <a:rPr lang="en-GB" dirty="0">
                <a:latin typeface="Courier New" panose="02070309020205020404" pitchFamily="49" charset="0"/>
                <a:cs typeface="Courier New" panose="02070309020205020404" pitchFamily="49" charset="0"/>
              </a:rPr>
              <a:t>);</a:t>
            </a:r>
          </a:p>
        </p:txBody>
      </p:sp>
      <p:sp>
        <p:nvSpPr>
          <p:cNvPr id="11" name="TextBox 10"/>
          <p:cNvSpPr txBox="1"/>
          <p:nvPr/>
        </p:nvSpPr>
        <p:spPr>
          <a:xfrm>
            <a:off x="547852" y="3471903"/>
            <a:ext cx="8100445" cy="769441"/>
          </a:xfrm>
          <a:prstGeom prst="rect">
            <a:avLst/>
          </a:prstGeom>
          <a:noFill/>
        </p:spPr>
        <p:txBody>
          <a:bodyPr wrap="square" rtlCol="0">
            <a:spAutoFit/>
          </a:bodyPr>
          <a:lstStyle/>
          <a:p>
            <a:pPr algn="just"/>
            <a:r>
              <a:rPr lang="en-US" sz="2200" dirty="0" smtClean="0"/>
              <a:t>We also increase the thread CPU times by adding a delay loop in each thread: </a:t>
            </a:r>
            <a:endParaRPr lang="en-GB" sz="2200" dirty="0"/>
          </a:p>
        </p:txBody>
      </p:sp>
      <p:sp>
        <p:nvSpPr>
          <p:cNvPr id="12" name="TextBox 11"/>
          <p:cNvSpPr txBox="1"/>
          <p:nvPr/>
        </p:nvSpPr>
        <p:spPr>
          <a:xfrm>
            <a:off x="927958" y="4513734"/>
            <a:ext cx="3355406" cy="369332"/>
          </a:xfrm>
          <a:prstGeom prst="rect">
            <a:avLst/>
          </a:prstGeom>
          <a:noFill/>
        </p:spPr>
        <p:txBody>
          <a:bodyPr wrap="none" rtlCol="0">
            <a:spAutoFit/>
          </a:bodyPr>
          <a:lstStyle/>
          <a:p>
            <a:r>
              <a:rPr lang="en-GB" dirty="0">
                <a:latin typeface="Courier New" panose="02070309020205020404" pitchFamily="49" charset="0"/>
                <a:cs typeface="Courier New" panose="02070309020205020404" pitchFamily="49" charset="0"/>
              </a:rPr>
              <a:t>for(j=0;j&lt;25000;j++){};</a:t>
            </a:r>
          </a:p>
        </p:txBody>
      </p:sp>
      <p:sp>
        <p:nvSpPr>
          <p:cNvPr id="13" name="TextBox 12"/>
          <p:cNvSpPr txBox="1"/>
          <p:nvPr/>
        </p:nvSpPr>
        <p:spPr>
          <a:xfrm>
            <a:off x="685186" y="5299834"/>
            <a:ext cx="4953664" cy="430887"/>
          </a:xfrm>
          <a:prstGeom prst="rect">
            <a:avLst/>
          </a:prstGeom>
          <a:noFill/>
        </p:spPr>
        <p:txBody>
          <a:bodyPr wrap="none" rtlCol="0">
            <a:spAutoFit/>
          </a:bodyPr>
          <a:lstStyle/>
          <a:p>
            <a:r>
              <a:rPr lang="en-US" sz="2200" dirty="0" smtClean="0">
                <a:latin typeface="+mj-lt"/>
              </a:rPr>
              <a:t>The resulting code is in file Example5.cpp.</a:t>
            </a:r>
            <a:endParaRPr lang="en-GB" sz="2200" dirty="0">
              <a:latin typeface="+mj-lt"/>
            </a:endParaRPr>
          </a:p>
        </p:txBody>
      </p:sp>
    </p:spTree>
    <p:extLst>
      <p:ext uri="{BB962C8B-B14F-4D97-AF65-F5344CB8AC3E}">
        <p14:creationId xmlns:p14="http://schemas.microsoft.com/office/powerpoint/2010/main" val="307192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6"/>
          <p:cNvSpPr/>
          <p:nvPr/>
        </p:nvSpPr>
        <p:spPr>
          <a:xfrm>
            <a:off x="449013" y="449376"/>
            <a:ext cx="2419317" cy="461665"/>
          </a:xfrm>
          <a:prstGeom prst="rect">
            <a:avLst/>
          </a:prstGeom>
        </p:spPr>
        <p:txBody>
          <a:bodyPr wrap="none">
            <a:spAutoFit/>
          </a:bodyPr>
          <a:lstStyle/>
          <a:p>
            <a:r>
              <a:rPr lang="en-US" sz="2400" dirty="0" smtClean="0">
                <a:solidFill>
                  <a:schemeClr val="bg1"/>
                </a:solidFill>
                <a:cs typeface="Arial" pitchFamily="34" charset="0"/>
              </a:rPr>
              <a:t>Windows Threads</a:t>
            </a:r>
            <a:endParaRPr lang="en-US" sz="2400" dirty="0">
              <a:solidFill>
                <a:schemeClr val="bg1"/>
              </a:solidFill>
            </a:endParaRPr>
          </a:p>
        </p:txBody>
      </p:sp>
      <p:sp>
        <p:nvSpPr>
          <p:cNvPr id="4"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5"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grpSp>
        <p:nvGrpSpPr>
          <p:cNvPr id="6" name="Group 7"/>
          <p:cNvGrpSpPr/>
          <p:nvPr/>
        </p:nvGrpSpPr>
        <p:grpSpPr>
          <a:xfrm>
            <a:off x="297268" y="6203763"/>
            <a:ext cx="8561414" cy="360040"/>
            <a:chOff x="297268" y="6203763"/>
            <a:chExt cx="8561414" cy="360040"/>
          </a:xfrm>
        </p:grpSpPr>
        <p:sp>
          <p:nvSpPr>
            <p:cNvPr id="7" name="Rectangle 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7 Page 5</a:t>
              </a:r>
              <a:endParaRPr lang="en-GB" sz="1400" i="1" dirty="0">
                <a:solidFill>
                  <a:schemeClr val="bg1"/>
                </a:solidFill>
                <a:latin typeface="+mn-lt"/>
              </a:endParaRPr>
            </a:p>
          </p:txBody>
        </p:sp>
        <p:sp>
          <p:nvSpPr>
            <p:cNvPr id="9"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14" name="B5CFBAB">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02523" y="1274542"/>
            <a:ext cx="8346388" cy="4431121"/>
          </a:xfrm>
          <a:prstGeom prst="rect">
            <a:avLst/>
          </a:prstGeom>
        </p:spPr>
      </p:pic>
      <p:pic>
        <p:nvPicPr>
          <p:cNvPr id="10" name="7a-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62900" y="415892"/>
            <a:ext cx="609600" cy="609600"/>
          </a:xfrm>
          <a:prstGeom prst="rect">
            <a:avLst/>
          </a:prstGeom>
        </p:spPr>
      </p:pic>
    </p:spTree>
    <p:extLst>
      <p:ext uri="{BB962C8B-B14F-4D97-AF65-F5344CB8AC3E}">
        <p14:creationId xmlns:p14="http://schemas.microsoft.com/office/powerpoint/2010/main" val="1961556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96"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509</Words>
  <Application>Microsoft Office PowerPoint</Application>
  <PresentationFormat>On-screen Show (4:3)</PresentationFormat>
  <Paragraphs>56</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Hany Elsayed</dc:creator>
  <cp:lastModifiedBy>Hany Elsayed</cp:lastModifiedBy>
  <cp:revision>8</cp:revision>
  <dcterms:created xsi:type="dcterms:W3CDTF">2006-08-16T00:00:00Z</dcterms:created>
  <dcterms:modified xsi:type="dcterms:W3CDTF">2020-04-06T18:11:18Z</dcterms:modified>
</cp:coreProperties>
</file>