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74" r:id="rId2"/>
    <p:sldId id="292" r:id="rId3"/>
    <p:sldId id="293" r:id="rId4"/>
    <p:sldId id="283" r:id="rId5"/>
    <p:sldId id="294" r:id="rId6"/>
    <p:sldId id="295" r:id="rId7"/>
    <p:sldId id="275" r:id="rId8"/>
    <p:sldId id="29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29" autoAdjust="0"/>
    <p:restoredTop sz="77738" autoAdjust="0"/>
  </p:normalViewPr>
  <p:slideViewPr>
    <p:cSldViewPr>
      <p:cViewPr varScale="1">
        <p:scale>
          <a:sx n="74" d="100"/>
          <a:sy n="74" d="100"/>
        </p:scale>
        <p:origin x="1146" y="72"/>
      </p:cViewPr>
      <p:guideLst>
        <p:guide orient="horz" pos="2160"/>
        <p:guide pos="2880"/>
      </p:guideLst>
    </p:cSldViewPr>
  </p:slideViewPr>
  <p:notesTextViewPr>
    <p:cViewPr>
      <p:scale>
        <a:sx n="100" d="100"/>
        <a:sy n="100" d="100"/>
      </p:scale>
      <p:origin x="0" y="0"/>
    </p:cViewPr>
  </p:notesTextViewPr>
  <p:notesViewPr>
    <p:cSldViewPr>
      <p:cViewPr varScale="1">
        <p:scale>
          <a:sx n="44" d="100"/>
          <a:sy n="44" d="100"/>
        </p:scale>
        <p:origin x="-2102"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C3099D-A511-4A3A-BF85-D8AEFFF7709F}" type="slidenum">
              <a:rPr lang="en-US" smtClean="0"/>
              <a:pPr/>
              <a:t>‹#›</a:t>
            </a:fld>
            <a:endParaRPr lang="en-US"/>
          </a:p>
        </p:txBody>
      </p:sp>
    </p:spTree>
    <p:extLst>
      <p:ext uri="{BB962C8B-B14F-4D97-AF65-F5344CB8AC3E}">
        <p14:creationId xmlns:p14="http://schemas.microsoft.com/office/powerpoint/2010/main" val="2550043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884651-CC31-49FC-A7D0-CAF2802FED5C}" type="datetimeFigureOut">
              <a:rPr lang="en-US" smtClean="0"/>
              <a:pPr/>
              <a:t>3/25/2020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23E5EE-04EA-4E73-9FB2-98B8DA1161BC}" type="slidenum">
              <a:rPr lang="en-US" smtClean="0"/>
              <a:pPr/>
              <a:t>‹#›</a:t>
            </a:fld>
            <a:endParaRPr lang="en-US"/>
          </a:p>
        </p:txBody>
      </p:sp>
    </p:spTree>
    <p:extLst>
      <p:ext uri="{BB962C8B-B14F-4D97-AF65-F5344CB8AC3E}">
        <p14:creationId xmlns:p14="http://schemas.microsoft.com/office/powerpoint/2010/main" val="1457858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CreateSemaphore</a:t>
            </a:r>
            <a:r>
              <a:rPr lang="en-US" dirty="0" smtClean="0"/>
              <a:t> function returns a handle to the semaphore.  Security attributes</a:t>
            </a:r>
            <a:r>
              <a:rPr lang="en-US" baseline="0" dirty="0" smtClean="0"/>
              <a:t> are used if semaphore will be accessed by other processes.  Initial count is the initial value given to the semaphore.  A feature that was not present in theoretical definition of semaphores is that a maximum value can be specified.  Last argument is a pointer to a variable that holds the semaphore ID. Note that semaphore is declared in a way completely different from normal integer variables.  </a:t>
            </a:r>
            <a:endParaRPr lang="en-GB" dirty="0"/>
          </a:p>
        </p:txBody>
      </p:sp>
      <p:sp>
        <p:nvSpPr>
          <p:cNvPr id="4" name="Slide Number Placeholder 3"/>
          <p:cNvSpPr>
            <a:spLocks noGrp="1"/>
          </p:cNvSpPr>
          <p:nvPr>
            <p:ph type="sldNum" sz="quarter" idx="10"/>
          </p:nvPr>
        </p:nvSpPr>
        <p:spPr/>
        <p:txBody>
          <a:bodyPr/>
          <a:lstStyle/>
          <a:p>
            <a:fld id="{1123E5EE-04EA-4E73-9FB2-98B8DA1161BC}" type="slidenum">
              <a:rPr lang="en-US" smtClean="0"/>
              <a:pPr/>
              <a:t>1</a:t>
            </a:fld>
            <a:endParaRPr lang="en-US"/>
          </a:p>
        </p:txBody>
      </p:sp>
    </p:spTree>
    <p:extLst>
      <p:ext uri="{BB962C8B-B14F-4D97-AF65-F5344CB8AC3E}">
        <p14:creationId xmlns:p14="http://schemas.microsoft.com/office/powerpoint/2010/main" val="328333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WaitForSingleObject</a:t>
            </a:r>
            <a:r>
              <a:rPr lang="en-US" baseline="0" dirty="0" smtClean="0"/>
              <a:t> can be used for waiting for different types of objects, for example another thread.  When applied on a semaphore handle, it performs the down operation on this semaphore.  </a:t>
            </a:r>
            <a:r>
              <a:rPr lang="en-US" baseline="0" dirty="0" err="1" smtClean="0"/>
              <a:t>ReleaseSemaphore</a:t>
            </a:r>
            <a:r>
              <a:rPr lang="en-US" baseline="0" dirty="0" smtClean="0"/>
              <a:t> performs the up operation, with additional options that can be found in the function documentation. </a:t>
            </a:r>
            <a:endParaRPr lang="en-GB" dirty="0"/>
          </a:p>
        </p:txBody>
      </p:sp>
      <p:sp>
        <p:nvSpPr>
          <p:cNvPr id="4" name="Slide Number Placeholder 3"/>
          <p:cNvSpPr>
            <a:spLocks noGrp="1"/>
          </p:cNvSpPr>
          <p:nvPr>
            <p:ph type="sldNum" sz="quarter" idx="10"/>
          </p:nvPr>
        </p:nvSpPr>
        <p:spPr/>
        <p:txBody>
          <a:bodyPr/>
          <a:lstStyle/>
          <a:p>
            <a:fld id="{1123E5EE-04EA-4E73-9FB2-98B8DA1161BC}" type="slidenum">
              <a:rPr lang="en-US" smtClean="0"/>
              <a:pPr/>
              <a:t>2</a:t>
            </a:fld>
            <a:endParaRPr lang="en-US"/>
          </a:p>
        </p:txBody>
      </p:sp>
    </p:spTree>
    <p:extLst>
      <p:ext uri="{BB962C8B-B14F-4D97-AF65-F5344CB8AC3E}">
        <p14:creationId xmlns:p14="http://schemas.microsoft.com/office/powerpoint/2010/main" val="229195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Mutexes</a:t>
            </a:r>
            <a:r>
              <a:rPr lang="en-US" dirty="0" smtClean="0"/>
              <a:t> are binary semaphores used for mutual exclusion.</a:t>
            </a:r>
            <a:endParaRPr lang="en-GB" dirty="0"/>
          </a:p>
        </p:txBody>
      </p:sp>
      <p:sp>
        <p:nvSpPr>
          <p:cNvPr id="4" name="Slide Number Placeholder 3"/>
          <p:cNvSpPr>
            <a:spLocks noGrp="1"/>
          </p:cNvSpPr>
          <p:nvPr>
            <p:ph type="sldNum" sz="quarter" idx="10"/>
          </p:nvPr>
        </p:nvSpPr>
        <p:spPr/>
        <p:txBody>
          <a:bodyPr/>
          <a:lstStyle/>
          <a:p>
            <a:fld id="{1123E5EE-04EA-4E73-9FB2-98B8DA1161BC}" type="slidenum">
              <a:rPr lang="en-US" smtClean="0"/>
              <a:pPr/>
              <a:t>3</a:t>
            </a:fld>
            <a:endParaRPr lang="en-US"/>
          </a:p>
        </p:txBody>
      </p:sp>
    </p:spTree>
    <p:extLst>
      <p:ext uri="{BB962C8B-B14F-4D97-AF65-F5344CB8AC3E}">
        <p14:creationId xmlns:p14="http://schemas.microsoft.com/office/powerpoint/2010/main" val="4102879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a:t>
            </a:r>
            <a:r>
              <a:rPr lang="en-US" dirty="0" smtClean="0"/>
              <a:t>example, we run two threads executing the above two functions.  Each function displays</a:t>
            </a:r>
            <a:r>
              <a:rPr lang="en-US" baseline="0" dirty="0" smtClean="0"/>
              <a:t> the value of an integer which is continuously incremented.  </a:t>
            </a:r>
            <a:r>
              <a:rPr lang="en-US" baseline="0" dirty="0" err="1" smtClean="0"/>
              <a:t>gotoxy</a:t>
            </a:r>
            <a:r>
              <a:rPr lang="en-US" baseline="0" dirty="0" smtClean="0"/>
              <a:t> is a function that moves the cursor to a particular position and line.  Each thread writes its continuously increasing count in a different position. </a:t>
            </a:r>
            <a:endParaRPr lang="en-GB" dirty="0"/>
          </a:p>
        </p:txBody>
      </p:sp>
      <p:sp>
        <p:nvSpPr>
          <p:cNvPr id="4" name="Slide Number Placeholder 3"/>
          <p:cNvSpPr>
            <a:spLocks noGrp="1"/>
          </p:cNvSpPr>
          <p:nvPr>
            <p:ph type="sldNum" sz="quarter" idx="10"/>
          </p:nvPr>
        </p:nvSpPr>
        <p:spPr/>
        <p:txBody>
          <a:bodyPr/>
          <a:lstStyle/>
          <a:p>
            <a:fld id="{1123E5EE-04EA-4E73-9FB2-98B8DA1161BC}" type="slidenum">
              <a:rPr lang="en-US" smtClean="0"/>
              <a:pPr/>
              <a:t>4</a:t>
            </a:fld>
            <a:endParaRPr lang="en-US"/>
          </a:p>
        </p:txBody>
      </p:sp>
    </p:spTree>
    <p:extLst>
      <p:ext uri="{BB962C8B-B14F-4D97-AF65-F5344CB8AC3E}">
        <p14:creationId xmlns:p14="http://schemas.microsoft.com/office/powerpoint/2010/main" val="3920909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the</a:t>
            </a:r>
            <a:r>
              <a:rPr lang="en-US" baseline="0" dirty="0" smtClean="0"/>
              <a:t> video to see the program running.  The output was not as expected.  Instead of writing the count value in the same location each time, threads writes the count sometimes in wrong location, or after the output of the other thread.  Try to explain this before going to the next slide.</a:t>
            </a:r>
            <a:endParaRPr lang="en-GB" dirty="0"/>
          </a:p>
        </p:txBody>
      </p:sp>
      <p:sp>
        <p:nvSpPr>
          <p:cNvPr id="4" name="Slide Number Placeholder 3"/>
          <p:cNvSpPr>
            <a:spLocks noGrp="1"/>
          </p:cNvSpPr>
          <p:nvPr>
            <p:ph type="sldNum" sz="quarter" idx="10"/>
          </p:nvPr>
        </p:nvSpPr>
        <p:spPr/>
        <p:txBody>
          <a:bodyPr/>
          <a:lstStyle/>
          <a:p>
            <a:fld id="{1123E5EE-04EA-4E73-9FB2-98B8DA1161BC}" type="slidenum">
              <a:rPr lang="en-US" smtClean="0"/>
              <a:pPr/>
              <a:t>5</a:t>
            </a:fld>
            <a:endParaRPr lang="en-US"/>
          </a:p>
        </p:txBody>
      </p:sp>
    </p:spTree>
    <p:extLst>
      <p:ext uri="{BB962C8B-B14F-4D97-AF65-F5344CB8AC3E}">
        <p14:creationId xmlns:p14="http://schemas.microsoft.com/office/powerpoint/2010/main" val="3260360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occurs since thread may be preempted between</a:t>
            </a:r>
            <a:r>
              <a:rPr lang="en-US" baseline="0" dirty="0" smtClean="0"/>
              <a:t> the </a:t>
            </a:r>
            <a:r>
              <a:rPr lang="en-US" baseline="0" dirty="0" err="1" smtClean="0"/>
              <a:t>gotoxy</a:t>
            </a:r>
            <a:r>
              <a:rPr lang="en-US" baseline="0" dirty="0" smtClean="0"/>
              <a:t> and the </a:t>
            </a:r>
            <a:r>
              <a:rPr lang="en-US" baseline="0" dirty="0" err="1" smtClean="0"/>
              <a:t>printf</a:t>
            </a:r>
            <a:r>
              <a:rPr lang="en-US" baseline="0" dirty="0" smtClean="0"/>
              <a:t> functions.  When returning, the cursor position, which is a shared variable, was modified by the other thread, causing the output to appear at an unexpected location.  We thus expect this to be corrected if we consider the part from </a:t>
            </a:r>
            <a:r>
              <a:rPr lang="en-US" baseline="0" dirty="0" err="1" smtClean="0"/>
              <a:t>gotoxy</a:t>
            </a:r>
            <a:r>
              <a:rPr lang="en-US" baseline="0" dirty="0" smtClean="0"/>
              <a:t> statement to </a:t>
            </a:r>
            <a:r>
              <a:rPr lang="en-US" baseline="0" dirty="0" err="1" smtClean="0"/>
              <a:t>printf</a:t>
            </a:r>
            <a:r>
              <a:rPr lang="en-US" baseline="0" dirty="0" smtClean="0"/>
              <a:t> as a critical section. </a:t>
            </a:r>
            <a:endParaRPr lang="en-GB" dirty="0"/>
          </a:p>
        </p:txBody>
      </p:sp>
      <p:sp>
        <p:nvSpPr>
          <p:cNvPr id="4" name="Slide Number Placeholder 3"/>
          <p:cNvSpPr>
            <a:spLocks noGrp="1"/>
          </p:cNvSpPr>
          <p:nvPr>
            <p:ph type="sldNum" sz="quarter" idx="10"/>
          </p:nvPr>
        </p:nvSpPr>
        <p:spPr/>
        <p:txBody>
          <a:bodyPr/>
          <a:lstStyle/>
          <a:p>
            <a:fld id="{1123E5EE-04EA-4E73-9FB2-98B8DA1161BC}" type="slidenum">
              <a:rPr lang="en-US" smtClean="0"/>
              <a:pPr/>
              <a:t>6</a:t>
            </a:fld>
            <a:endParaRPr lang="en-US"/>
          </a:p>
        </p:txBody>
      </p:sp>
    </p:spTree>
    <p:extLst>
      <p:ext uri="{BB962C8B-B14F-4D97-AF65-F5344CB8AC3E}">
        <p14:creationId xmlns:p14="http://schemas.microsoft.com/office/powerpoint/2010/main" val="1787143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declare a semaphore with handle </a:t>
            </a:r>
            <a:r>
              <a:rPr lang="en-US" dirty="0" err="1" smtClean="0"/>
              <a:t>hsem</a:t>
            </a:r>
            <a:r>
              <a:rPr lang="en-US" dirty="0" smtClean="0"/>
              <a:t>.</a:t>
            </a:r>
            <a:r>
              <a:rPr lang="en-US" baseline="0" dirty="0" smtClean="0"/>
              <a:t>  We put the previous critical section between </a:t>
            </a:r>
            <a:r>
              <a:rPr lang="en-US" baseline="0" dirty="0" err="1" smtClean="0"/>
              <a:t>WaitforsingleObject</a:t>
            </a:r>
            <a:r>
              <a:rPr lang="en-US" baseline="0" dirty="0" smtClean="0"/>
              <a:t> and </a:t>
            </a:r>
            <a:r>
              <a:rPr lang="en-US" baseline="0" dirty="0" err="1" smtClean="0"/>
              <a:t>ReleaseSemaphore</a:t>
            </a:r>
            <a:r>
              <a:rPr lang="en-US" baseline="0" dirty="0" smtClean="0"/>
              <a:t> operations on </a:t>
            </a:r>
            <a:r>
              <a:rPr lang="en-US" baseline="0" dirty="0" err="1" smtClean="0"/>
              <a:t>hsem</a:t>
            </a:r>
            <a:r>
              <a:rPr lang="en-US" baseline="0" dirty="0" smtClean="0"/>
              <a:t>, as seen on next slide.</a:t>
            </a:r>
            <a:endParaRPr lang="en-GB" dirty="0"/>
          </a:p>
        </p:txBody>
      </p:sp>
      <p:sp>
        <p:nvSpPr>
          <p:cNvPr id="4" name="Slide Number Placeholder 3"/>
          <p:cNvSpPr>
            <a:spLocks noGrp="1"/>
          </p:cNvSpPr>
          <p:nvPr>
            <p:ph type="sldNum" sz="quarter" idx="10"/>
          </p:nvPr>
        </p:nvSpPr>
        <p:spPr/>
        <p:txBody>
          <a:bodyPr/>
          <a:lstStyle/>
          <a:p>
            <a:fld id="{1123E5EE-04EA-4E73-9FB2-98B8DA1161BC}" type="slidenum">
              <a:rPr lang="en-US" smtClean="0"/>
              <a:pPr/>
              <a:t>7</a:t>
            </a:fld>
            <a:endParaRPr lang="en-US"/>
          </a:p>
        </p:txBody>
      </p:sp>
    </p:spTree>
    <p:extLst>
      <p:ext uri="{BB962C8B-B14F-4D97-AF65-F5344CB8AC3E}">
        <p14:creationId xmlns:p14="http://schemas.microsoft.com/office/powerpoint/2010/main" val="4896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expected, the </a:t>
            </a:r>
            <a:r>
              <a:rPr lang="en-US" dirty="0" err="1" smtClean="0"/>
              <a:t>ouput</a:t>
            </a:r>
            <a:r>
              <a:rPr lang="en-US" dirty="0" smtClean="0"/>
              <a:t> now appears always in the correct location.  Next lecture, we will see the effect of priorities and multiple cores on thread operation.  Try to compile, run, and experiment with the examples of this lecture.  Programs should run with minor modifications on any C compiler under Windows. </a:t>
            </a:r>
            <a:endParaRPr lang="en-GB" dirty="0"/>
          </a:p>
        </p:txBody>
      </p:sp>
      <p:sp>
        <p:nvSpPr>
          <p:cNvPr id="4" name="Slide Number Placeholder 3"/>
          <p:cNvSpPr>
            <a:spLocks noGrp="1"/>
          </p:cNvSpPr>
          <p:nvPr>
            <p:ph type="sldNum" sz="quarter" idx="10"/>
          </p:nvPr>
        </p:nvSpPr>
        <p:spPr/>
        <p:txBody>
          <a:bodyPr/>
          <a:lstStyle/>
          <a:p>
            <a:fld id="{1123E5EE-04EA-4E73-9FB2-98B8DA1161BC}" type="slidenum">
              <a:rPr lang="en-US" smtClean="0"/>
              <a:pPr/>
              <a:t>8</a:t>
            </a:fld>
            <a:endParaRPr lang="en-US"/>
          </a:p>
        </p:txBody>
      </p:sp>
    </p:spTree>
    <p:extLst>
      <p:ext uri="{BB962C8B-B14F-4D97-AF65-F5344CB8AC3E}">
        <p14:creationId xmlns:p14="http://schemas.microsoft.com/office/powerpoint/2010/main" val="2894274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478301-3491-4451-BB36-D335F06C7FC0}"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4962-DD61-4EB6-A018-567C6CBAA0B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78301-3491-4451-BB36-D335F06C7FC0}"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4962-DD61-4EB6-A018-567C6CBAA0B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78301-3491-4451-BB36-D335F06C7FC0}"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4962-DD61-4EB6-A018-567C6CBAA0B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478301-3491-4451-BB36-D335F06C7FC0}"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4962-DD61-4EB6-A018-567C6CBAA0B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478301-3491-4451-BB36-D335F06C7FC0}" type="datetimeFigureOut">
              <a:rPr lang="en-US" smtClean="0"/>
              <a:pPr/>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954962-DD61-4EB6-A018-567C6CBAA0B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478301-3491-4451-BB36-D335F06C7FC0}" type="datetimeFigureOut">
              <a:rPr lang="en-US" smtClean="0"/>
              <a:pPr/>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54962-DD61-4EB6-A018-567C6CBAA0B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478301-3491-4451-BB36-D335F06C7FC0}" type="datetimeFigureOut">
              <a:rPr lang="en-US" smtClean="0"/>
              <a:pPr/>
              <a:t>3/25/2020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954962-DD61-4EB6-A018-567C6CBAA0B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478301-3491-4451-BB36-D335F06C7FC0}" type="datetimeFigureOut">
              <a:rPr lang="en-US" smtClean="0"/>
              <a:pPr/>
              <a:t>3/25/2020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954962-DD61-4EB6-A018-567C6CBAA0B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78301-3491-4451-BB36-D335F06C7FC0}" type="datetimeFigureOut">
              <a:rPr lang="en-US" smtClean="0"/>
              <a:pPr/>
              <a:t>3/25/2020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954962-DD61-4EB6-A018-567C6CBAA0B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478301-3491-4451-BB36-D335F06C7FC0}" type="datetimeFigureOut">
              <a:rPr lang="en-US" smtClean="0"/>
              <a:pPr/>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54962-DD61-4EB6-A018-567C6CBAA0B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478301-3491-4451-BB36-D335F06C7FC0}" type="datetimeFigureOut">
              <a:rPr lang="en-US" smtClean="0"/>
              <a:pPr/>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954962-DD61-4EB6-A018-567C6CBAA0B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78301-3491-4451-BB36-D335F06C7FC0}" type="datetimeFigureOut">
              <a:rPr lang="en-US" smtClean="0"/>
              <a:pPr/>
              <a:t>3/25/2020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954962-DD61-4EB6-A018-567C6CBAA0B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6.mp3"/><Relationship Id="rId7" Type="http://schemas.openxmlformats.org/officeDocument/2006/relationships/image" Target="../media/image2.png"/><Relationship Id="rId2" Type="http://schemas.openxmlformats.org/officeDocument/2006/relationships/video" Target="../media/media5.mp4"/><Relationship Id="rId1" Type="http://schemas.microsoft.com/office/2007/relationships/media" Target="../media/media5.mp4"/><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audio" Target="../media/media6.mp3"/></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microsoft.com/office/2007/relationships/media" Target="../media/media10.mp3"/><Relationship Id="rId7" Type="http://schemas.openxmlformats.org/officeDocument/2006/relationships/image" Target="../media/image3.png"/><Relationship Id="rId2" Type="http://schemas.openxmlformats.org/officeDocument/2006/relationships/video" Target="../media/media9.mp4"/><Relationship Id="rId1" Type="http://schemas.microsoft.com/office/2007/relationships/media" Target="../media/media9.mp4"/><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audio" Target="../media/media10.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3457" y="2276871"/>
            <a:ext cx="8099043" cy="1110103"/>
          </a:xfrm>
          <a:prstGeom prst="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83"/>
          <p:cNvSpPr>
            <a:spLocks noChangeArrowheads="1"/>
          </p:cNvSpPr>
          <p:nvPr/>
        </p:nvSpPr>
        <p:spPr bwMode="auto">
          <a:xfrm>
            <a:off x="500034" y="1428736"/>
            <a:ext cx="7980390" cy="738664"/>
          </a:xfrm>
          <a:prstGeom prst="rect">
            <a:avLst/>
          </a:prstGeom>
          <a:noFill/>
          <a:ln w="9525">
            <a:noFill/>
            <a:miter lim="800000"/>
            <a:headEnd/>
            <a:tailEnd/>
          </a:ln>
        </p:spPr>
        <p:txBody>
          <a:bodyPr wrap="square" lIns="0" tIns="0" rIns="0" bIns="0">
            <a:spAutoFit/>
          </a:bodyPr>
          <a:lstStyle/>
          <a:p>
            <a:pPr algn="just">
              <a:defRPr/>
            </a:pPr>
            <a:r>
              <a:rPr lang="en-US" sz="2400" dirty="0">
                <a:cs typeface="Arial" charset="0"/>
              </a:rPr>
              <a:t>In </a:t>
            </a:r>
            <a:r>
              <a:rPr lang="en-US" sz="2400" dirty="0" smtClean="0">
                <a:cs typeface="Arial" charset="0"/>
              </a:rPr>
              <a:t>Windows, </a:t>
            </a:r>
            <a:r>
              <a:rPr lang="en-US" sz="2400" dirty="0">
                <a:cs typeface="Arial" charset="0"/>
              </a:rPr>
              <a:t>semaphores are </a:t>
            </a:r>
            <a:r>
              <a:rPr lang="en-US" sz="2400" dirty="0" smtClean="0">
                <a:cs typeface="Arial" charset="0"/>
              </a:rPr>
              <a:t>declared </a:t>
            </a:r>
            <a:r>
              <a:rPr lang="en-US" sz="2400" dirty="0">
                <a:cs typeface="Arial" charset="0"/>
              </a:rPr>
              <a:t>using the API function </a:t>
            </a:r>
            <a:r>
              <a:rPr lang="en-US" sz="2400" i="1" dirty="0" err="1" smtClean="0">
                <a:cs typeface="Arial" charset="0"/>
              </a:rPr>
              <a:t>CreateSemaphore</a:t>
            </a:r>
            <a:r>
              <a:rPr lang="en-US" sz="2400" i="1" dirty="0" smtClean="0">
                <a:cs typeface="Arial" charset="0"/>
              </a:rPr>
              <a:t>()</a:t>
            </a:r>
            <a:r>
              <a:rPr lang="en-US" sz="2400" dirty="0" smtClean="0">
                <a:cs typeface="Arial" charset="0"/>
              </a:rPr>
              <a:t>.</a:t>
            </a:r>
            <a:endParaRPr lang="en-US" sz="2400" dirty="0">
              <a:cs typeface="Arial" charset="0"/>
            </a:endParaRPr>
          </a:p>
        </p:txBody>
      </p:sp>
      <p:sp>
        <p:nvSpPr>
          <p:cNvPr id="6" name="Rectangle 85"/>
          <p:cNvSpPr>
            <a:spLocks noChangeArrowheads="1"/>
          </p:cNvSpPr>
          <p:nvPr/>
        </p:nvSpPr>
        <p:spPr bwMode="auto">
          <a:xfrm>
            <a:off x="550806" y="2407318"/>
            <a:ext cx="5848396" cy="369332"/>
          </a:xfrm>
          <a:prstGeom prst="rect">
            <a:avLst/>
          </a:prstGeom>
          <a:noFill/>
          <a:ln w="9525">
            <a:noFill/>
            <a:miter lim="800000"/>
            <a:headEnd/>
            <a:tailEnd/>
          </a:ln>
        </p:spPr>
        <p:txBody>
          <a:bodyPr wrap="none" lIns="0" tIns="0" rIns="0" bIns="0">
            <a:spAutoFit/>
          </a:bodyPr>
          <a:lstStyle/>
          <a:p>
            <a:pPr>
              <a:defRPr/>
            </a:pPr>
            <a:r>
              <a:rPr lang="en-US" sz="2400" dirty="0">
                <a:cs typeface="Arial" charset="0"/>
              </a:rPr>
              <a:t>HANDLE </a:t>
            </a:r>
            <a:r>
              <a:rPr lang="en-US" sz="2400" dirty="0" err="1">
                <a:cs typeface="Arial" charset="0"/>
              </a:rPr>
              <a:t>CreateSemaphore</a:t>
            </a:r>
            <a:r>
              <a:rPr lang="en-US" sz="2400" dirty="0">
                <a:cs typeface="Arial" charset="0"/>
              </a:rPr>
              <a:t> (</a:t>
            </a:r>
            <a:r>
              <a:rPr lang="en-US" sz="2400" dirty="0" err="1">
                <a:cs typeface="Arial" charset="0"/>
              </a:rPr>
              <a:t>SecurityAttributes</a:t>
            </a:r>
            <a:r>
              <a:rPr lang="en-US" sz="2400" dirty="0">
                <a:cs typeface="Arial" charset="0"/>
              </a:rPr>
              <a:t>,</a:t>
            </a:r>
          </a:p>
        </p:txBody>
      </p:sp>
      <p:sp>
        <p:nvSpPr>
          <p:cNvPr id="7" name="Rectangle 86"/>
          <p:cNvSpPr>
            <a:spLocks noChangeArrowheads="1"/>
          </p:cNvSpPr>
          <p:nvPr/>
        </p:nvSpPr>
        <p:spPr bwMode="auto">
          <a:xfrm>
            <a:off x="3355430" y="2915697"/>
            <a:ext cx="4971041" cy="369332"/>
          </a:xfrm>
          <a:prstGeom prst="rect">
            <a:avLst/>
          </a:prstGeom>
          <a:noFill/>
          <a:ln w="9525">
            <a:noFill/>
            <a:miter lim="800000"/>
            <a:headEnd/>
            <a:tailEnd/>
          </a:ln>
        </p:spPr>
        <p:txBody>
          <a:bodyPr wrap="none" lIns="0" tIns="0" rIns="0" bIns="0">
            <a:spAutoFit/>
          </a:bodyPr>
          <a:lstStyle/>
          <a:p>
            <a:pPr>
              <a:defRPr/>
            </a:pPr>
            <a:r>
              <a:rPr lang="en-US" sz="2400" dirty="0">
                <a:cs typeface="Arial" charset="0"/>
              </a:rPr>
              <a:t> </a:t>
            </a:r>
            <a:r>
              <a:rPr lang="en-US" sz="2400" dirty="0" err="1">
                <a:cs typeface="Arial" charset="0"/>
              </a:rPr>
              <a:t>InitialCount</a:t>
            </a:r>
            <a:r>
              <a:rPr lang="en-US" sz="2400" dirty="0">
                <a:cs typeface="Arial" charset="0"/>
              </a:rPr>
              <a:t>, </a:t>
            </a:r>
            <a:r>
              <a:rPr lang="en-US" sz="2400" dirty="0" err="1">
                <a:cs typeface="Arial" charset="0"/>
              </a:rPr>
              <a:t>MaxCount</a:t>
            </a:r>
            <a:r>
              <a:rPr lang="en-US" sz="2400" dirty="0">
                <a:cs typeface="Arial" charset="0"/>
              </a:rPr>
              <a:t>, </a:t>
            </a:r>
            <a:r>
              <a:rPr lang="en-US" sz="2400" dirty="0" err="1">
                <a:cs typeface="Arial" charset="0"/>
              </a:rPr>
              <a:t>SemaphoreID</a:t>
            </a:r>
            <a:r>
              <a:rPr lang="en-US" sz="2400" dirty="0">
                <a:cs typeface="Arial" charset="0"/>
              </a:rPr>
              <a:t>);</a:t>
            </a:r>
          </a:p>
        </p:txBody>
      </p:sp>
      <p:sp>
        <p:nvSpPr>
          <p:cNvPr id="17" name="Text Box 7"/>
          <p:cNvSpPr txBox="1">
            <a:spLocks noChangeArrowheads="1"/>
          </p:cNvSpPr>
          <p:nvPr/>
        </p:nvSpPr>
        <p:spPr bwMode="auto">
          <a:xfrm>
            <a:off x="8080442" y="6286500"/>
            <a:ext cx="492058" cy="215444"/>
          </a:xfrm>
          <a:prstGeom prst="rect">
            <a:avLst/>
          </a:prstGeom>
          <a:noFill/>
          <a:ln w="9525">
            <a:noFill/>
            <a:round/>
            <a:headEnd/>
            <a:tailEnd/>
          </a:ln>
        </p:spPr>
        <p:txBody>
          <a:bodyPr wrap="none" lIns="0" tIns="0" rIns="0" bIns="0">
            <a:spAutoFit/>
          </a:bodyPr>
          <a:lstStyle/>
          <a:p>
            <a:pPr fontAlgn="auto">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Page 8</a:t>
            </a:r>
            <a:endParaRPr lang="en-GB" sz="1400" i="1" dirty="0">
              <a:latin typeface="+mn-lt"/>
              <a:cs typeface="+mn-cs"/>
            </a:endParaRPr>
          </a:p>
        </p:txBody>
      </p:sp>
      <p:sp>
        <p:nvSpPr>
          <p:cNvPr id="18" name="Text Box 7"/>
          <p:cNvSpPr txBox="1">
            <a:spLocks noChangeArrowheads="1"/>
          </p:cNvSpPr>
          <p:nvPr/>
        </p:nvSpPr>
        <p:spPr bwMode="auto">
          <a:xfrm>
            <a:off x="571500" y="6286500"/>
            <a:ext cx="666849" cy="215444"/>
          </a:xfrm>
          <a:prstGeom prst="rect">
            <a:avLst/>
          </a:prstGeom>
          <a:noFill/>
          <a:ln w="9525">
            <a:noFill/>
            <a:round/>
            <a:headEnd/>
            <a:tailEnd/>
          </a:ln>
        </p:spPr>
        <p:txBody>
          <a:bodyPr wrap="none" lIns="0" tIns="0" rIns="0" bIns="0">
            <a:spAutoFit/>
          </a:bodyPr>
          <a:lstStyle/>
          <a:p>
            <a:pPr fontAlgn="auto">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Lecture 5</a:t>
            </a:r>
            <a:endParaRPr lang="en-GB" sz="1400" i="1" dirty="0">
              <a:latin typeface="+mn-lt"/>
              <a:cs typeface="+mn-cs"/>
            </a:endParaRPr>
          </a:p>
        </p:txBody>
      </p:sp>
      <p:sp>
        <p:nvSpPr>
          <p:cNvPr id="14" name="Rectangle 13"/>
          <p:cNvSpPr/>
          <p:nvPr/>
        </p:nvSpPr>
        <p:spPr>
          <a:xfrm>
            <a:off x="263470" y="263252"/>
            <a:ext cx="8595212" cy="86409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49013" y="449376"/>
            <a:ext cx="2970750" cy="461665"/>
          </a:xfrm>
          <a:prstGeom prst="rect">
            <a:avLst/>
          </a:prstGeom>
        </p:spPr>
        <p:txBody>
          <a:bodyPr wrap="none">
            <a:spAutoFit/>
          </a:bodyPr>
          <a:lstStyle/>
          <a:p>
            <a:r>
              <a:rPr lang="en-US" sz="2400" dirty="0" smtClean="0">
                <a:solidFill>
                  <a:schemeClr val="bg1"/>
                </a:solidFill>
                <a:cs typeface="Arial" pitchFamily="34" charset="0"/>
              </a:rPr>
              <a:t>Windows Semaphores</a:t>
            </a:r>
            <a:endParaRPr lang="en-US" sz="2400" dirty="0">
              <a:solidFill>
                <a:schemeClr val="bg1"/>
              </a:solidFill>
            </a:endParaRPr>
          </a:p>
        </p:txBody>
      </p:sp>
      <p:grpSp>
        <p:nvGrpSpPr>
          <p:cNvPr id="19" name="Group 18"/>
          <p:cNvGrpSpPr/>
          <p:nvPr/>
        </p:nvGrpSpPr>
        <p:grpSpPr>
          <a:xfrm>
            <a:off x="297268" y="6203763"/>
            <a:ext cx="8561414" cy="360040"/>
            <a:chOff x="297268" y="6203763"/>
            <a:chExt cx="8561414" cy="360040"/>
          </a:xfrm>
        </p:grpSpPr>
        <p:sp>
          <p:nvSpPr>
            <p:cNvPr id="20" name="Rectangle 19"/>
            <p:cNvSpPr/>
            <p:nvPr/>
          </p:nvSpPr>
          <p:spPr>
            <a:xfrm>
              <a:off x="297268" y="6203763"/>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7265262" y="6229894"/>
              <a:ext cx="1383649" cy="307777"/>
            </a:xfrm>
            <a:prstGeom prst="rect">
              <a:avLst/>
            </a:prstGeom>
            <a:solidFill>
              <a:srgbClr val="7DA9DF"/>
            </a:solidFill>
          </p:spPr>
          <p:txBody>
            <a:bodyPr wrap="none">
              <a:spAutoFit/>
            </a:bodyPr>
            <a:lstStyle/>
            <a:p>
              <a:pPr eaLnBrk="1" hangingPunct="1">
                <a:defRPr/>
              </a:pPr>
              <a:r>
                <a:rPr lang="en-US" sz="1400" i="1" dirty="0" smtClean="0">
                  <a:solidFill>
                    <a:schemeClr val="bg1"/>
                  </a:solidFill>
                  <a:latin typeface="+mn-lt"/>
                </a:rPr>
                <a:t>Lecture 6 Page 7</a:t>
              </a:r>
              <a:endParaRPr lang="en-GB" sz="1400" i="1" dirty="0">
                <a:solidFill>
                  <a:schemeClr val="bg1"/>
                </a:solidFill>
                <a:latin typeface="+mn-lt"/>
              </a:endParaRPr>
            </a:p>
          </p:txBody>
        </p:sp>
        <p:sp>
          <p:nvSpPr>
            <p:cNvPr id="22" name="Text Box 7"/>
            <p:cNvSpPr txBox="1">
              <a:spLocks noChangeArrowheads="1"/>
            </p:cNvSpPr>
            <p:nvPr/>
          </p:nvSpPr>
          <p:spPr bwMode="auto">
            <a:xfrm>
              <a:off x="473457" y="6258092"/>
              <a:ext cx="1585330" cy="215444"/>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bg1"/>
                  </a:solidFill>
                  <a:latin typeface="+mn-lt"/>
                  <a:cs typeface="+mn-cs"/>
                </a:rPr>
                <a:t>ELC 467– Spring 2020</a:t>
              </a:r>
            </a:p>
          </p:txBody>
        </p:sp>
      </p:grpSp>
      <p:pic>
        <p:nvPicPr>
          <p:cNvPr id="3" name="6c-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80442" y="3905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53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3457" y="2276871"/>
            <a:ext cx="8099043" cy="1110103"/>
          </a:xfrm>
          <a:prstGeom prst="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83"/>
          <p:cNvSpPr>
            <a:spLocks noChangeArrowheads="1"/>
          </p:cNvSpPr>
          <p:nvPr/>
        </p:nvSpPr>
        <p:spPr bwMode="auto">
          <a:xfrm>
            <a:off x="500034" y="1428736"/>
            <a:ext cx="7980390" cy="738664"/>
          </a:xfrm>
          <a:prstGeom prst="rect">
            <a:avLst/>
          </a:prstGeom>
          <a:noFill/>
          <a:ln w="9525">
            <a:noFill/>
            <a:miter lim="800000"/>
            <a:headEnd/>
            <a:tailEnd/>
          </a:ln>
        </p:spPr>
        <p:txBody>
          <a:bodyPr wrap="square" lIns="0" tIns="0" rIns="0" bIns="0">
            <a:spAutoFit/>
          </a:bodyPr>
          <a:lstStyle/>
          <a:p>
            <a:pPr algn="just">
              <a:defRPr/>
            </a:pPr>
            <a:r>
              <a:rPr lang="en-US" sz="2400" dirty="0">
                <a:cs typeface="Arial" charset="0"/>
              </a:rPr>
              <a:t>In </a:t>
            </a:r>
            <a:r>
              <a:rPr lang="en-US" sz="2400" dirty="0" smtClean="0">
                <a:cs typeface="Arial" charset="0"/>
              </a:rPr>
              <a:t>Windows, </a:t>
            </a:r>
            <a:r>
              <a:rPr lang="en-US" sz="2400" dirty="0">
                <a:cs typeface="Arial" charset="0"/>
              </a:rPr>
              <a:t>semaphores are </a:t>
            </a:r>
            <a:r>
              <a:rPr lang="en-US" sz="2400" dirty="0" smtClean="0">
                <a:cs typeface="Arial" charset="0"/>
              </a:rPr>
              <a:t>declared </a:t>
            </a:r>
            <a:r>
              <a:rPr lang="en-US" sz="2400" dirty="0">
                <a:cs typeface="Arial" charset="0"/>
              </a:rPr>
              <a:t>using the API function </a:t>
            </a:r>
            <a:r>
              <a:rPr lang="en-US" sz="2400" i="1" dirty="0" err="1" smtClean="0">
                <a:cs typeface="Arial" charset="0"/>
              </a:rPr>
              <a:t>CreateSemaphore</a:t>
            </a:r>
            <a:r>
              <a:rPr lang="en-US" sz="2400" i="1" dirty="0" smtClean="0">
                <a:cs typeface="Arial" charset="0"/>
              </a:rPr>
              <a:t>()</a:t>
            </a:r>
            <a:r>
              <a:rPr lang="en-US" sz="2400" dirty="0" smtClean="0">
                <a:cs typeface="Arial" charset="0"/>
              </a:rPr>
              <a:t>.</a:t>
            </a:r>
            <a:endParaRPr lang="en-US" sz="2400" dirty="0">
              <a:cs typeface="Arial" charset="0"/>
            </a:endParaRPr>
          </a:p>
        </p:txBody>
      </p:sp>
      <p:sp>
        <p:nvSpPr>
          <p:cNvPr id="6" name="Rectangle 85"/>
          <p:cNvSpPr>
            <a:spLocks noChangeArrowheads="1"/>
          </p:cNvSpPr>
          <p:nvPr/>
        </p:nvSpPr>
        <p:spPr bwMode="auto">
          <a:xfrm>
            <a:off x="550806" y="2407318"/>
            <a:ext cx="5848396" cy="369332"/>
          </a:xfrm>
          <a:prstGeom prst="rect">
            <a:avLst/>
          </a:prstGeom>
          <a:noFill/>
          <a:ln w="9525">
            <a:noFill/>
            <a:miter lim="800000"/>
            <a:headEnd/>
            <a:tailEnd/>
          </a:ln>
        </p:spPr>
        <p:txBody>
          <a:bodyPr wrap="none" lIns="0" tIns="0" rIns="0" bIns="0">
            <a:spAutoFit/>
          </a:bodyPr>
          <a:lstStyle/>
          <a:p>
            <a:pPr>
              <a:defRPr/>
            </a:pPr>
            <a:r>
              <a:rPr lang="en-US" sz="2400" dirty="0">
                <a:cs typeface="Arial" charset="0"/>
              </a:rPr>
              <a:t>HANDLE </a:t>
            </a:r>
            <a:r>
              <a:rPr lang="en-US" sz="2400" dirty="0" err="1">
                <a:cs typeface="Arial" charset="0"/>
              </a:rPr>
              <a:t>CreateSemaphore</a:t>
            </a:r>
            <a:r>
              <a:rPr lang="en-US" sz="2400" dirty="0">
                <a:cs typeface="Arial" charset="0"/>
              </a:rPr>
              <a:t> (</a:t>
            </a:r>
            <a:r>
              <a:rPr lang="en-US" sz="2400" dirty="0" err="1">
                <a:cs typeface="Arial" charset="0"/>
              </a:rPr>
              <a:t>SecurityAttributes</a:t>
            </a:r>
            <a:r>
              <a:rPr lang="en-US" sz="2400" dirty="0">
                <a:cs typeface="Arial" charset="0"/>
              </a:rPr>
              <a:t>,</a:t>
            </a:r>
          </a:p>
        </p:txBody>
      </p:sp>
      <p:sp>
        <p:nvSpPr>
          <p:cNvPr id="7" name="Rectangle 86"/>
          <p:cNvSpPr>
            <a:spLocks noChangeArrowheads="1"/>
          </p:cNvSpPr>
          <p:nvPr/>
        </p:nvSpPr>
        <p:spPr bwMode="auto">
          <a:xfrm>
            <a:off x="3355430" y="2915697"/>
            <a:ext cx="4971041" cy="369332"/>
          </a:xfrm>
          <a:prstGeom prst="rect">
            <a:avLst/>
          </a:prstGeom>
          <a:noFill/>
          <a:ln w="9525">
            <a:noFill/>
            <a:miter lim="800000"/>
            <a:headEnd/>
            <a:tailEnd/>
          </a:ln>
        </p:spPr>
        <p:txBody>
          <a:bodyPr wrap="none" lIns="0" tIns="0" rIns="0" bIns="0">
            <a:spAutoFit/>
          </a:bodyPr>
          <a:lstStyle/>
          <a:p>
            <a:pPr>
              <a:defRPr/>
            </a:pPr>
            <a:r>
              <a:rPr lang="en-US" sz="2400" dirty="0">
                <a:cs typeface="Arial" charset="0"/>
              </a:rPr>
              <a:t> </a:t>
            </a:r>
            <a:r>
              <a:rPr lang="en-US" sz="2400" dirty="0" err="1">
                <a:cs typeface="Arial" charset="0"/>
              </a:rPr>
              <a:t>InitialCount</a:t>
            </a:r>
            <a:r>
              <a:rPr lang="en-US" sz="2400" dirty="0">
                <a:cs typeface="Arial" charset="0"/>
              </a:rPr>
              <a:t>, </a:t>
            </a:r>
            <a:r>
              <a:rPr lang="en-US" sz="2400" dirty="0" err="1">
                <a:cs typeface="Arial" charset="0"/>
              </a:rPr>
              <a:t>MaxCount</a:t>
            </a:r>
            <a:r>
              <a:rPr lang="en-US" sz="2400" dirty="0">
                <a:cs typeface="Arial" charset="0"/>
              </a:rPr>
              <a:t>, </a:t>
            </a:r>
            <a:r>
              <a:rPr lang="en-US" sz="2400" dirty="0" err="1">
                <a:cs typeface="Arial" charset="0"/>
              </a:rPr>
              <a:t>SemaphoreID</a:t>
            </a:r>
            <a:r>
              <a:rPr lang="en-US" sz="2400" dirty="0">
                <a:cs typeface="Arial" charset="0"/>
              </a:rPr>
              <a:t>);</a:t>
            </a:r>
          </a:p>
        </p:txBody>
      </p:sp>
      <p:sp>
        <p:nvSpPr>
          <p:cNvPr id="10" name="Rectangle 89"/>
          <p:cNvSpPr>
            <a:spLocks noChangeArrowheads="1"/>
          </p:cNvSpPr>
          <p:nvPr/>
        </p:nvSpPr>
        <p:spPr bwMode="auto">
          <a:xfrm>
            <a:off x="4794222" y="3884614"/>
            <a:ext cx="76944" cy="369332"/>
          </a:xfrm>
          <a:prstGeom prst="rect">
            <a:avLst/>
          </a:prstGeom>
          <a:noFill/>
          <a:ln w="9525">
            <a:noFill/>
            <a:miter lim="800000"/>
            <a:headEnd/>
            <a:tailEnd/>
          </a:ln>
        </p:spPr>
        <p:txBody>
          <a:bodyPr wrap="none" lIns="0" tIns="0" rIns="0" bIns="0">
            <a:spAutoFit/>
          </a:bodyPr>
          <a:lstStyle/>
          <a:p>
            <a:pPr>
              <a:defRPr/>
            </a:pPr>
            <a:r>
              <a:rPr lang="en-US" sz="2400">
                <a:cs typeface="Arial" charset="0"/>
              </a:rPr>
              <a:t>.</a:t>
            </a:r>
          </a:p>
        </p:txBody>
      </p:sp>
      <p:sp>
        <p:nvSpPr>
          <p:cNvPr id="11" name="Rectangle 90"/>
          <p:cNvSpPr>
            <a:spLocks noChangeArrowheads="1"/>
          </p:cNvSpPr>
          <p:nvPr/>
        </p:nvSpPr>
        <p:spPr bwMode="auto">
          <a:xfrm>
            <a:off x="500034" y="3543795"/>
            <a:ext cx="8072466" cy="369332"/>
          </a:xfrm>
          <a:prstGeom prst="rect">
            <a:avLst/>
          </a:prstGeom>
          <a:noFill/>
          <a:ln w="9525">
            <a:noFill/>
            <a:miter lim="800000"/>
            <a:headEnd/>
            <a:tailEnd/>
          </a:ln>
        </p:spPr>
        <p:txBody>
          <a:bodyPr wrap="square" lIns="0" tIns="0" rIns="0" bIns="0">
            <a:spAutoFit/>
          </a:bodyPr>
          <a:lstStyle/>
          <a:p>
            <a:pPr algn="just">
              <a:defRPr/>
            </a:pPr>
            <a:r>
              <a:rPr lang="en-US" sz="2400" dirty="0" smtClean="0">
                <a:cs typeface="Arial" charset="0"/>
              </a:rPr>
              <a:t>down </a:t>
            </a:r>
            <a:r>
              <a:rPr lang="en-US" sz="2400" dirty="0">
                <a:cs typeface="Arial" charset="0"/>
              </a:rPr>
              <a:t>and </a:t>
            </a:r>
            <a:r>
              <a:rPr lang="en-US" sz="2400" dirty="0" smtClean="0">
                <a:cs typeface="Arial" charset="0"/>
              </a:rPr>
              <a:t>up </a:t>
            </a:r>
            <a:r>
              <a:rPr lang="en-US" sz="2400" dirty="0">
                <a:cs typeface="Arial" charset="0"/>
              </a:rPr>
              <a:t>operations are performed using the API functions</a:t>
            </a:r>
          </a:p>
        </p:txBody>
      </p:sp>
      <p:sp>
        <p:nvSpPr>
          <p:cNvPr id="12" name="Rectangle 91"/>
          <p:cNvSpPr>
            <a:spLocks noChangeArrowheads="1"/>
          </p:cNvSpPr>
          <p:nvPr/>
        </p:nvSpPr>
        <p:spPr bwMode="auto">
          <a:xfrm>
            <a:off x="475797" y="3993703"/>
            <a:ext cx="6283515" cy="369332"/>
          </a:xfrm>
          <a:prstGeom prst="rect">
            <a:avLst/>
          </a:prstGeom>
          <a:noFill/>
          <a:ln w="9525">
            <a:noFill/>
            <a:miter lim="800000"/>
            <a:headEnd/>
            <a:tailEnd/>
          </a:ln>
        </p:spPr>
        <p:txBody>
          <a:bodyPr wrap="none" lIns="0" tIns="0" rIns="0" bIns="0">
            <a:spAutoFit/>
          </a:bodyPr>
          <a:lstStyle/>
          <a:p>
            <a:pPr>
              <a:defRPr/>
            </a:pPr>
            <a:r>
              <a:rPr lang="en-US" sz="2400" dirty="0">
                <a:cs typeface="Arial" charset="0"/>
              </a:rPr>
              <a:t> </a:t>
            </a:r>
            <a:r>
              <a:rPr lang="en-US" sz="2400" dirty="0" err="1">
                <a:cs typeface="Arial" charset="0"/>
              </a:rPr>
              <a:t>WaitForSingleObject</a:t>
            </a:r>
            <a:r>
              <a:rPr lang="en-US" sz="2400" dirty="0">
                <a:cs typeface="Arial" charset="0"/>
              </a:rPr>
              <a:t>( ) and </a:t>
            </a:r>
            <a:r>
              <a:rPr lang="en-US" sz="2400" dirty="0" err="1">
                <a:cs typeface="Arial" charset="0"/>
              </a:rPr>
              <a:t>ReleaseSemaphore</a:t>
            </a:r>
            <a:r>
              <a:rPr lang="en-US" sz="2400" dirty="0">
                <a:cs typeface="Arial" charset="0"/>
              </a:rPr>
              <a:t> ( ).</a:t>
            </a:r>
          </a:p>
        </p:txBody>
      </p:sp>
      <p:sp>
        <p:nvSpPr>
          <p:cNvPr id="17" name="Text Box 7"/>
          <p:cNvSpPr txBox="1">
            <a:spLocks noChangeArrowheads="1"/>
          </p:cNvSpPr>
          <p:nvPr/>
        </p:nvSpPr>
        <p:spPr bwMode="auto">
          <a:xfrm>
            <a:off x="8080442" y="6286500"/>
            <a:ext cx="492058" cy="215444"/>
          </a:xfrm>
          <a:prstGeom prst="rect">
            <a:avLst/>
          </a:prstGeom>
          <a:noFill/>
          <a:ln w="9525">
            <a:noFill/>
            <a:round/>
            <a:headEnd/>
            <a:tailEnd/>
          </a:ln>
        </p:spPr>
        <p:txBody>
          <a:bodyPr wrap="none" lIns="0" tIns="0" rIns="0" bIns="0">
            <a:spAutoFit/>
          </a:bodyPr>
          <a:lstStyle/>
          <a:p>
            <a:pPr fontAlgn="auto">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Page 8</a:t>
            </a:r>
            <a:endParaRPr lang="en-GB" sz="1400" i="1" dirty="0">
              <a:latin typeface="+mn-lt"/>
              <a:cs typeface="+mn-cs"/>
            </a:endParaRPr>
          </a:p>
        </p:txBody>
      </p:sp>
      <p:sp>
        <p:nvSpPr>
          <p:cNvPr id="18" name="Text Box 7"/>
          <p:cNvSpPr txBox="1">
            <a:spLocks noChangeArrowheads="1"/>
          </p:cNvSpPr>
          <p:nvPr/>
        </p:nvSpPr>
        <p:spPr bwMode="auto">
          <a:xfrm>
            <a:off x="571500" y="6286500"/>
            <a:ext cx="666849" cy="215444"/>
          </a:xfrm>
          <a:prstGeom prst="rect">
            <a:avLst/>
          </a:prstGeom>
          <a:noFill/>
          <a:ln w="9525">
            <a:noFill/>
            <a:round/>
            <a:headEnd/>
            <a:tailEnd/>
          </a:ln>
        </p:spPr>
        <p:txBody>
          <a:bodyPr wrap="none" lIns="0" tIns="0" rIns="0" bIns="0">
            <a:spAutoFit/>
          </a:bodyPr>
          <a:lstStyle/>
          <a:p>
            <a:pPr fontAlgn="auto">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Lecture 5</a:t>
            </a:r>
            <a:endParaRPr lang="en-GB" sz="1400" i="1" dirty="0">
              <a:latin typeface="+mn-lt"/>
              <a:cs typeface="+mn-cs"/>
            </a:endParaRPr>
          </a:p>
        </p:txBody>
      </p:sp>
      <p:sp>
        <p:nvSpPr>
          <p:cNvPr id="14" name="Rectangle 13"/>
          <p:cNvSpPr/>
          <p:nvPr/>
        </p:nvSpPr>
        <p:spPr>
          <a:xfrm>
            <a:off x="263470" y="263252"/>
            <a:ext cx="8595212" cy="86409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49013" y="449376"/>
            <a:ext cx="2970750" cy="461665"/>
          </a:xfrm>
          <a:prstGeom prst="rect">
            <a:avLst/>
          </a:prstGeom>
        </p:spPr>
        <p:txBody>
          <a:bodyPr wrap="none">
            <a:spAutoFit/>
          </a:bodyPr>
          <a:lstStyle/>
          <a:p>
            <a:r>
              <a:rPr lang="en-US" sz="2400" dirty="0" smtClean="0">
                <a:solidFill>
                  <a:schemeClr val="bg1"/>
                </a:solidFill>
                <a:cs typeface="Arial" pitchFamily="34" charset="0"/>
              </a:rPr>
              <a:t>Windows Semaphores</a:t>
            </a:r>
            <a:endParaRPr lang="en-US" sz="2400" dirty="0">
              <a:solidFill>
                <a:schemeClr val="bg1"/>
              </a:solidFill>
            </a:endParaRPr>
          </a:p>
        </p:txBody>
      </p:sp>
      <p:grpSp>
        <p:nvGrpSpPr>
          <p:cNvPr id="19" name="Group 18"/>
          <p:cNvGrpSpPr/>
          <p:nvPr/>
        </p:nvGrpSpPr>
        <p:grpSpPr>
          <a:xfrm>
            <a:off x="297268" y="6203763"/>
            <a:ext cx="8561414" cy="360040"/>
            <a:chOff x="297268" y="6203763"/>
            <a:chExt cx="8561414" cy="360040"/>
          </a:xfrm>
        </p:grpSpPr>
        <p:sp>
          <p:nvSpPr>
            <p:cNvPr id="20" name="Rectangle 19"/>
            <p:cNvSpPr/>
            <p:nvPr/>
          </p:nvSpPr>
          <p:spPr>
            <a:xfrm>
              <a:off x="297268" y="6203763"/>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7265262" y="6229894"/>
              <a:ext cx="1383649" cy="307777"/>
            </a:xfrm>
            <a:prstGeom prst="rect">
              <a:avLst/>
            </a:prstGeom>
            <a:solidFill>
              <a:srgbClr val="7DA9DF"/>
            </a:solidFill>
          </p:spPr>
          <p:txBody>
            <a:bodyPr wrap="none">
              <a:spAutoFit/>
            </a:bodyPr>
            <a:lstStyle/>
            <a:p>
              <a:pPr eaLnBrk="1" hangingPunct="1">
                <a:defRPr/>
              </a:pPr>
              <a:r>
                <a:rPr lang="en-US" sz="1400" i="1" dirty="0" smtClean="0">
                  <a:solidFill>
                    <a:schemeClr val="bg1"/>
                  </a:solidFill>
                  <a:latin typeface="+mn-lt"/>
                </a:rPr>
                <a:t>Lecture 6 Page 7</a:t>
              </a:r>
              <a:endParaRPr lang="en-GB" sz="1400" i="1" dirty="0">
                <a:solidFill>
                  <a:schemeClr val="bg1"/>
                </a:solidFill>
                <a:latin typeface="+mn-lt"/>
              </a:endParaRPr>
            </a:p>
          </p:txBody>
        </p:sp>
        <p:sp>
          <p:nvSpPr>
            <p:cNvPr id="22" name="Text Box 7"/>
            <p:cNvSpPr txBox="1">
              <a:spLocks noChangeArrowheads="1"/>
            </p:cNvSpPr>
            <p:nvPr/>
          </p:nvSpPr>
          <p:spPr bwMode="auto">
            <a:xfrm>
              <a:off x="473457" y="6258092"/>
              <a:ext cx="1585330" cy="215444"/>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bg1"/>
                  </a:solidFill>
                  <a:latin typeface="+mn-lt"/>
                  <a:cs typeface="+mn-cs"/>
                </a:rPr>
                <a:t>ELC 467– Spring 2020</a:t>
              </a:r>
            </a:p>
          </p:txBody>
        </p:sp>
      </p:grpSp>
      <p:pic>
        <p:nvPicPr>
          <p:cNvPr id="3" name="6c-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39311" y="449376"/>
            <a:ext cx="609600" cy="609600"/>
          </a:xfrm>
          <a:prstGeom prst="rect">
            <a:avLst/>
          </a:prstGeom>
        </p:spPr>
      </p:pic>
    </p:spTree>
    <p:extLst>
      <p:ext uri="{BB962C8B-B14F-4D97-AF65-F5344CB8AC3E}">
        <p14:creationId xmlns:p14="http://schemas.microsoft.com/office/powerpoint/2010/main" val="9076618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25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3457" y="2276871"/>
            <a:ext cx="8099043" cy="1110103"/>
          </a:xfrm>
          <a:prstGeom prst="rect">
            <a:avLst/>
          </a:prstGeom>
          <a:solidFill>
            <a:schemeClr val="bg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83"/>
          <p:cNvSpPr>
            <a:spLocks noChangeArrowheads="1"/>
          </p:cNvSpPr>
          <p:nvPr/>
        </p:nvSpPr>
        <p:spPr bwMode="auto">
          <a:xfrm>
            <a:off x="500034" y="1428736"/>
            <a:ext cx="7980390" cy="738664"/>
          </a:xfrm>
          <a:prstGeom prst="rect">
            <a:avLst/>
          </a:prstGeom>
          <a:noFill/>
          <a:ln w="9525">
            <a:noFill/>
            <a:miter lim="800000"/>
            <a:headEnd/>
            <a:tailEnd/>
          </a:ln>
        </p:spPr>
        <p:txBody>
          <a:bodyPr wrap="square" lIns="0" tIns="0" rIns="0" bIns="0">
            <a:spAutoFit/>
          </a:bodyPr>
          <a:lstStyle/>
          <a:p>
            <a:pPr algn="just">
              <a:defRPr/>
            </a:pPr>
            <a:r>
              <a:rPr lang="en-US" sz="2400" dirty="0">
                <a:cs typeface="Arial" charset="0"/>
              </a:rPr>
              <a:t>In </a:t>
            </a:r>
            <a:r>
              <a:rPr lang="en-US" sz="2400" dirty="0" smtClean="0">
                <a:cs typeface="Arial" charset="0"/>
              </a:rPr>
              <a:t>Windows, </a:t>
            </a:r>
            <a:r>
              <a:rPr lang="en-US" sz="2400" dirty="0">
                <a:cs typeface="Arial" charset="0"/>
              </a:rPr>
              <a:t>semaphores are </a:t>
            </a:r>
            <a:r>
              <a:rPr lang="en-US" sz="2400" dirty="0" smtClean="0">
                <a:cs typeface="Arial" charset="0"/>
              </a:rPr>
              <a:t>declared </a:t>
            </a:r>
            <a:r>
              <a:rPr lang="en-US" sz="2400" dirty="0">
                <a:cs typeface="Arial" charset="0"/>
              </a:rPr>
              <a:t>using the API function </a:t>
            </a:r>
            <a:r>
              <a:rPr lang="en-US" sz="2400" i="1" dirty="0" err="1" smtClean="0">
                <a:cs typeface="Arial" charset="0"/>
              </a:rPr>
              <a:t>CreateSemaphore</a:t>
            </a:r>
            <a:r>
              <a:rPr lang="en-US" sz="2400" i="1" dirty="0" smtClean="0">
                <a:cs typeface="Arial" charset="0"/>
              </a:rPr>
              <a:t>()</a:t>
            </a:r>
            <a:r>
              <a:rPr lang="en-US" sz="2400" dirty="0" smtClean="0">
                <a:cs typeface="Arial" charset="0"/>
              </a:rPr>
              <a:t>.</a:t>
            </a:r>
            <a:endParaRPr lang="en-US" sz="2400" dirty="0">
              <a:cs typeface="Arial" charset="0"/>
            </a:endParaRPr>
          </a:p>
        </p:txBody>
      </p:sp>
      <p:sp>
        <p:nvSpPr>
          <p:cNvPr id="6" name="Rectangle 85"/>
          <p:cNvSpPr>
            <a:spLocks noChangeArrowheads="1"/>
          </p:cNvSpPr>
          <p:nvPr/>
        </p:nvSpPr>
        <p:spPr bwMode="auto">
          <a:xfrm>
            <a:off x="550806" y="2407318"/>
            <a:ext cx="5848396" cy="369332"/>
          </a:xfrm>
          <a:prstGeom prst="rect">
            <a:avLst/>
          </a:prstGeom>
          <a:noFill/>
          <a:ln w="9525">
            <a:noFill/>
            <a:miter lim="800000"/>
            <a:headEnd/>
            <a:tailEnd/>
          </a:ln>
        </p:spPr>
        <p:txBody>
          <a:bodyPr wrap="none" lIns="0" tIns="0" rIns="0" bIns="0">
            <a:spAutoFit/>
          </a:bodyPr>
          <a:lstStyle/>
          <a:p>
            <a:pPr>
              <a:defRPr/>
            </a:pPr>
            <a:r>
              <a:rPr lang="en-US" sz="2400" dirty="0">
                <a:cs typeface="Arial" charset="0"/>
              </a:rPr>
              <a:t>HANDLE </a:t>
            </a:r>
            <a:r>
              <a:rPr lang="en-US" sz="2400" dirty="0" err="1">
                <a:cs typeface="Arial" charset="0"/>
              </a:rPr>
              <a:t>CreateSemaphore</a:t>
            </a:r>
            <a:r>
              <a:rPr lang="en-US" sz="2400" dirty="0">
                <a:cs typeface="Arial" charset="0"/>
              </a:rPr>
              <a:t> (</a:t>
            </a:r>
            <a:r>
              <a:rPr lang="en-US" sz="2400" dirty="0" err="1">
                <a:cs typeface="Arial" charset="0"/>
              </a:rPr>
              <a:t>SecurityAttributes</a:t>
            </a:r>
            <a:r>
              <a:rPr lang="en-US" sz="2400" dirty="0">
                <a:cs typeface="Arial" charset="0"/>
              </a:rPr>
              <a:t>,</a:t>
            </a:r>
          </a:p>
        </p:txBody>
      </p:sp>
      <p:sp>
        <p:nvSpPr>
          <p:cNvPr id="7" name="Rectangle 86"/>
          <p:cNvSpPr>
            <a:spLocks noChangeArrowheads="1"/>
          </p:cNvSpPr>
          <p:nvPr/>
        </p:nvSpPr>
        <p:spPr bwMode="auto">
          <a:xfrm>
            <a:off x="3355430" y="2915697"/>
            <a:ext cx="4971041" cy="369332"/>
          </a:xfrm>
          <a:prstGeom prst="rect">
            <a:avLst/>
          </a:prstGeom>
          <a:noFill/>
          <a:ln w="9525">
            <a:noFill/>
            <a:miter lim="800000"/>
            <a:headEnd/>
            <a:tailEnd/>
          </a:ln>
        </p:spPr>
        <p:txBody>
          <a:bodyPr wrap="none" lIns="0" tIns="0" rIns="0" bIns="0">
            <a:spAutoFit/>
          </a:bodyPr>
          <a:lstStyle/>
          <a:p>
            <a:pPr>
              <a:defRPr/>
            </a:pPr>
            <a:r>
              <a:rPr lang="en-US" sz="2400" dirty="0">
                <a:cs typeface="Arial" charset="0"/>
              </a:rPr>
              <a:t> </a:t>
            </a:r>
            <a:r>
              <a:rPr lang="en-US" sz="2400" dirty="0" err="1">
                <a:cs typeface="Arial" charset="0"/>
              </a:rPr>
              <a:t>InitialCount</a:t>
            </a:r>
            <a:r>
              <a:rPr lang="en-US" sz="2400" dirty="0">
                <a:cs typeface="Arial" charset="0"/>
              </a:rPr>
              <a:t>, </a:t>
            </a:r>
            <a:r>
              <a:rPr lang="en-US" sz="2400" dirty="0" err="1">
                <a:cs typeface="Arial" charset="0"/>
              </a:rPr>
              <a:t>MaxCount</a:t>
            </a:r>
            <a:r>
              <a:rPr lang="en-US" sz="2400" dirty="0">
                <a:cs typeface="Arial" charset="0"/>
              </a:rPr>
              <a:t>, </a:t>
            </a:r>
            <a:r>
              <a:rPr lang="en-US" sz="2400" dirty="0" err="1">
                <a:cs typeface="Arial" charset="0"/>
              </a:rPr>
              <a:t>SemaphoreID</a:t>
            </a:r>
            <a:r>
              <a:rPr lang="en-US" sz="2400" dirty="0">
                <a:cs typeface="Arial" charset="0"/>
              </a:rPr>
              <a:t>);</a:t>
            </a:r>
          </a:p>
        </p:txBody>
      </p:sp>
      <p:sp>
        <p:nvSpPr>
          <p:cNvPr id="8" name="Rectangle 87"/>
          <p:cNvSpPr>
            <a:spLocks noChangeArrowheads="1"/>
          </p:cNvSpPr>
          <p:nvPr/>
        </p:nvSpPr>
        <p:spPr bwMode="auto">
          <a:xfrm>
            <a:off x="550806" y="4703727"/>
            <a:ext cx="8098105" cy="738664"/>
          </a:xfrm>
          <a:prstGeom prst="rect">
            <a:avLst/>
          </a:prstGeom>
          <a:noFill/>
          <a:ln w="9525">
            <a:noFill/>
            <a:miter lim="800000"/>
            <a:headEnd/>
            <a:tailEnd/>
          </a:ln>
        </p:spPr>
        <p:txBody>
          <a:bodyPr wrap="square" lIns="0" tIns="0" rIns="0" bIns="0">
            <a:spAutoFit/>
          </a:bodyPr>
          <a:lstStyle/>
          <a:p>
            <a:pPr algn="l"/>
            <a:r>
              <a:rPr lang="en-US" sz="2400" dirty="0" smtClean="0">
                <a:cs typeface="Arial" pitchFamily="34" charset="0"/>
              </a:rPr>
              <a:t>Windows </a:t>
            </a:r>
            <a:r>
              <a:rPr lang="en-US" sz="2400" dirty="0">
                <a:cs typeface="Arial" pitchFamily="34" charset="0"/>
              </a:rPr>
              <a:t>provides other synchronization objects such as </a:t>
            </a:r>
            <a:r>
              <a:rPr lang="en-US" sz="2400" dirty="0" err="1">
                <a:cs typeface="Arial" pitchFamily="34" charset="0"/>
              </a:rPr>
              <a:t>mutexes</a:t>
            </a:r>
            <a:r>
              <a:rPr lang="en-US" sz="2400" dirty="0">
                <a:cs typeface="Arial" pitchFamily="34" charset="0"/>
              </a:rPr>
              <a:t> and critical sections.</a:t>
            </a:r>
          </a:p>
        </p:txBody>
      </p:sp>
      <p:sp>
        <p:nvSpPr>
          <p:cNvPr id="10" name="Rectangle 89"/>
          <p:cNvSpPr>
            <a:spLocks noChangeArrowheads="1"/>
          </p:cNvSpPr>
          <p:nvPr/>
        </p:nvSpPr>
        <p:spPr bwMode="auto">
          <a:xfrm>
            <a:off x="4794222" y="3884614"/>
            <a:ext cx="76944" cy="369332"/>
          </a:xfrm>
          <a:prstGeom prst="rect">
            <a:avLst/>
          </a:prstGeom>
          <a:noFill/>
          <a:ln w="9525">
            <a:noFill/>
            <a:miter lim="800000"/>
            <a:headEnd/>
            <a:tailEnd/>
          </a:ln>
        </p:spPr>
        <p:txBody>
          <a:bodyPr wrap="none" lIns="0" tIns="0" rIns="0" bIns="0">
            <a:spAutoFit/>
          </a:bodyPr>
          <a:lstStyle/>
          <a:p>
            <a:pPr>
              <a:defRPr/>
            </a:pPr>
            <a:r>
              <a:rPr lang="en-US" sz="2400">
                <a:cs typeface="Arial" charset="0"/>
              </a:rPr>
              <a:t>.</a:t>
            </a:r>
          </a:p>
        </p:txBody>
      </p:sp>
      <p:sp>
        <p:nvSpPr>
          <p:cNvPr id="11" name="Rectangle 90"/>
          <p:cNvSpPr>
            <a:spLocks noChangeArrowheads="1"/>
          </p:cNvSpPr>
          <p:nvPr/>
        </p:nvSpPr>
        <p:spPr bwMode="auto">
          <a:xfrm>
            <a:off x="500034" y="3543795"/>
            <a:ext cx="8072466" cy="369332"/>
          </a:xfrm>
          <a:prstGeom prst="rect">
            <a:avLst/>
          </a:prstGeom>
          <a:noFill/>
          <a:ln w="9525">
            <a:noFill/>
            <a:miter lim="800000"/>
            <a:headEnd/>
            <a:tailEnd/>
          </a:ln>
        </p:spPr>
        <p:txBody>
          <a:bodyPr wrap="square" lIns="0" tIns="0" rIns="0" bIns="0">
            <a:spAutoFit/>
          </a:bodyPr>
          <a:lstStyle/>
          <a:p>
            <a:pPr algn="just">
              <a:defRPr/>
            </a:pPr>
            <a:r>
              <a:rPr lang="en-US" sz="2400" dirty="0" smtClean="0">
                <a:cs typeface="Arial" charset="0"/>
              </a:rPr>
              <a:t>down </a:t>
            </a:r>
            <a:r>
              <a:rPr lang="en-US" sz="2400" dirty="0">
                <a:cs typeface="Arial" charset="0"/>
              </a:rPr>
              <a:t>and </a:t>
            </a:r>
            <a:r>
              <a:rPr lang="en-US" sz="2400" dirty="0" smtClean="0">
                <a:cs typeface="Arial" charset="0"/>
              </a:rPr>
              <a:t>up </a:t>
            </a:r>
            <a:r>
              <a:rPr lang="en-US" sz="2400" dirty="0">
                <a:cs typeface="Arial" charset="0"/>
              </a:rPr>
              <a:t>operations are performed using the API functions</a:t>
            </a:r>
          </a:p>
        </p:txBody>
      </p:sp>
      <p:sp>
        <p:nvSpPr>
          <p:cNvPr id="12" name="Rectangle 91"/>
          <p:cNvSpPr>
            <a:spLocks noChangeArrowheads="1"/>
          </p:cNvSpPr>
          <p:nvPr/>
        </p:nvSpPr>
        <p:spPr bwMode="auto">
          <a:xfrm>
            <a:off x="475797" y="3993703"/>
            <a:ext cx="6283515" cy="369332"/>
          </a:xfrm>
          <a:prstGeom prst="rect">
            <a:avLst/>
          </a:prstGeom>
          <a:noFill/>
          <a:ln w="9525">
            <a:noFill/>
            <a:miter lim="800000"/>
            <a:headEnd/>
            <a:tailEnd/>
          </a:ln>
        </p:spPr>
        <p:txBody>
          <a:bodyPr wrap="none" lIns="0" tIns="0" rIns="0" bIns="0">
            <a:spAutoFit/>
          </a:bodyPr>
          <a:lstStyle/>
          <a:p>
            <a:pPr>
              <a:defRPr/>
            </a:pPr>
            <a:r>
              <a:rPr lang="en-US" sz="2400" dirty="0">
                <a:cs typeface="Arial" charset="0"/>
              </a:rPr>
              <a:t> </a:t>
            </a:r>
            <a:r>
              <a:rPr lang="en-US" sz="2400" dirty="0" err="1">
                <a:cs typeface="Arial" charset="0"/>
              </a:rPr>
              <a:t>WaitForSingleObject</a:t>
            </a:r>
            <a:r>
              <a:rPr lang="en-US" sz="2400" dirty="0">
                <a:cs typeface="Arial" charset="0"/>
              </a:rPr>
              <a:t>( ) and </a:t>
            </a:r>
            <a:r>
              <a:rPr lang="en-US" sz="2400" dirty="0" err="1">
                <a:cs typeface="Arial" charset="0"/>
              </a:rPr>
              <a:t>ReleaseSemaphore</a:t>
            </a:r>
            <a:r>
              <a:rPr lang="en-US" sz="2400" dirty="0">
                <a:cs typeface="Arial" charset="0"/>
              </a:rPr>
              <a:t> ( ).</a:t>
            </a:r>
          </a:p>
        </p:txBody>
      </p:sp>
      <p:sp>
        <p:nvSpPr>
          <p:cNvPr id="17" name="Text Box 7"/>
          <p:cNvSpPr txBox="1">
            <a:spLocks noChangeArrowheads="1"/>
          </p:cNvSpPr>
          <p:nvPr/>
        </p:nvSpPr>
        <p:spPr bwMode="auto">
          <a:xfrm>
            <a:off x="8080442" y="6286500"/>
            <a:ext cx="492058" cy="215444"/>
          </a:xfrm>
          <a:prstGeom prst="rect">
            <a:avLst/>
          </a:prstGeom>
          <a:noFill/>
          <a:ln w="9525">
            <a:noFill/>
            <a:round/>
            <a:headEnd/>
            <a:tailEnd/>
          </a:ln>
        </p:spPr>
        <p:txBody>
          <a:bodyPr wrap="none" lIns="0" tIns="0" rIns="0" bIns="0">
            <a:spAutoFit/>
          </a:bodyPr>
          <a:lstStyle/>
          <a:p>
            <a:pPr fontAlgn="auto">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Page 8</a:t>
            </a:r>
            <a:endParaRPr lang="en-GB" sz="1400" i="1" dirty="0">
              <a:latin typeface="+mn-lt"/>
              <a:cs typeface="+mn-cs"/>
            </a:endParaRPr>
          </a:p>
        </p:txBody>
      </p:sp>
      <p:sp>
        <p:nvSpPr>
          <p:cNvPr id="18" name="Text Box 7"/>
          <p:cNvSpPr txBox="1">
            <a:spLocks noChangeArrowheads="1"/>
          </p:cNvSpPr>
          <p:nvPr/>
        </p:nvSpPr>
        <p:spPr bwMode="auto">
          <a:xfrm>
            <a:off x="571500" y="6286500"/>
            <a:ext cx="666849" cy="215444"/>
          </a:xfrm>
          <a:prstGeom prst="rect">
            <a:avLst/>
          </a:prstGeom>
          <a:noFill/>
          <a:ln w="9525">
            <a:noFill/>
            <a:round/>
            <a:headEnd/>
            <a:tailEnd/>
          </a:ln>
        </p:spPr>
        <p:txBody>
          <a:bodyPr wrap="none" lIns="0" tIns="0" rIns="0" bIns="0">
            <a:spAutoFit/>
          </a:bodyPr>
          <a:lstStyle/>
          <a:p>
            <a:pPr fontAlgn="auto">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Lecture 5</a:t>
            </a:r>
            <a:endParaRPr lang="en-GB" sz="1400" i="1" dirty="0">
              <a:latin typeface="+mn-lt"/>
              <a:cs typeface="+mn-cs"/>
            </a:endParaRPr>
          </a:p>
        </p:txBody>
      </p:sp>
      <p:sp>
        <p:nvSpPr>
          <p:cNvPr id="14" name="Rectangle 13"/>
          <p:cNvSpPr/>
          <p:nvPr/>
        </p:nvSpPr>
        <p:spPr>
          <a:xfrm>
            <a:off x="263470" y="263252"/>
            <a:ext cx="8595212" cy="86409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49013" y="449376"/>
            <a:ext cx="2970750" cy="461665"/>
          </a:xfrm>
          <a:prstGeom prst="rect">
            <a:avLst/>
          </a:prstGeom>
        </p:spPr>
        <p:txBody>
          <a:bodyPr wrap="none">
            <a:spAutoFit/>
          </a:bodyPr>
          <a:lstStyle/>
          <a:p>
            <a:r>
              <a:rPr lang="en-US" sz="2400" dirty="0" smtClean="0">
                <a:solidFill>
                  <a:schemeClr val="bg1"/>
                </a:solidFill>
                <a:cs typeface="Arial" pitchFamily="34" charset="0"/>
              </a:rPr>
              <a:t>Windows Semaphores</a:t>
            </a:r>
            <a:endParaRPr lang="en-US" sz="2400" dirty="0">
              <a:solidFill>
                <a:schemeClr val="bg1"/>
              </a:solidFill>
            </a:endParaRPr>
          </a:p>
        </p:txBody>
      </p:sp>
      <p:grpSp>
        <p:nvGrpSpPr>
          <p:cNvPr id="19" name="Group 18"/>
          <p:cNvGrpSpPr/>
          <p:nvPr/>
        </p:nvGrpSpPr>
        <p:grpSpPr>
          <a:xfrm>
            <a:off x="297268" y="6203763"/>
            <a:ext cx="8561414" cy="360040"/>
            <a:chOff x="297268" y="6203763"/>
            <a:chExt cx="8561414" cy="360040"/>
          </a:xfrm>
        </p:grpSpPr>
        <p:sp>
          <p:nvSpPr>
            <p:cNvPr id="20" name="Rectangle 19"/>
            <p:cNvSpPr/>
            <p:nvPr/>
          </p:nvSpPr>
          <p:spPr>
            <a:xfrm>
              <a:off x="297268" y="6203763"/>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7265262" y="6229894"/>
              <a:ext cx="1383649" cy="307777"/>
            </a:xfrm>
            <a:prstGeom prst="rect">
              <a:avLst/>
            </a:prstGeom>
            <a:solidFill>
              <a:srgbClr val="7DA9DF"/>
            </a:solidFill>
          </p:spPr>
          <p:txBody>
            <a:bodyPr wrap="none">
              <a:spAutoFit/>
            </a:bodyPr>
            <a:lstStyle/>
            <a:p>
              <a:pPr eaLnBrk="1" hangingPunct="1">
                <a:defRPr/>
              </a:pPr>
              <a:r>
                <a:rPr lang="en-US" sz="1400" i="1" dirty="0" smtClean="0">
                  <a:solidFill>
                    <a:schemeClr val="bg1"/>
                  </a:solidFill>
                  <a:latin typeface="+mn-lt"/>
                </a:rPr>
                <a:t>Lecture 6 Page 7</a:t>
              </a:r>
              <a:endParaRPr lang="en-GB" sz="1400" i="1" dirty="0">
                <a:solidFill>
                  <a:schemeClr val="bg1"/>
                </a:solidFill>
                <a:latin typeface="+mn-lt"/>
              </a:endParaRPr>
            </a:p>
          </p:txBody>
        </p:sp>
        <p:sp>
          <p:nvSpPr>
            <p:cNvPr id="22" name="Text Box 7"/>
            <p:cNvSpPr txBox="1">
              <a:spLocks noChangeArrowheads="1"/>
            </p:cNvSpPr>
            <p:nvPr/>
          </p:nvSpPr>
          <p:spPr bwMode="auto">
            <a:xfrm>
              <a:off x="473457" y="6258092"/>
              <a:ext cx="1585330" cy="215444"/>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bg1"/>
                  </a:solidFill>
                  <a:latin typeface="+mn-lt"/>
                  <a:cs typeface="+mn-cs"/>
                </a:rPr>
                <a:t>ELC 467– Spring 2020</a:t>
              </a:r>
            </a:p>
          </p:txBody>
        </p:sp>
      </p:grpSp>
      <p:pic>
        <p:nvPicPr>
          <p:cNvPr id="3" name="6c-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80442" y="449376"/>
            <a:ext cx="609600" cy="609600"/>
          </a:xfrm>
          <a:prstGeom prst="rect">
            <a:avLst/>
          </a:prstGeom>
        </p:spPr>
      </p:pic>
    </p:spTree>
    <p:extLst>
      <p:ext uri="{BB962C8B-B14F-4D97-AF65-F5344CB8AC3E}">
        <p14:creationId xmlns:p14="http://schemas.microsoft.com/office/powerpoint/2010/main" val="11130866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6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49013" y="1340768"/>
            <a:ext cx="8123487" cy="3672408"/>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594384" y="1484784"/>
            <a:ext cx="5051383" cy="3754874"/>
          </a:xfrm>
          <a:prstGeom prst="rect">
            <a:avLst/>
          </a:prstGeom>
          <a:noFill/>
        </p:spPr>
        <p:txBody>
          <a:bodyPr wrap="none" rtlCol="0">
            <a:spAutoFit/>
          </a:bodyPr>
          <a:lstStyle/>
          <a:p>
            <a:r>
              <a:rPr lang="en-GB" sz="1700" dirty="0">
                <a:latin typeface="Courier New" panose="02070309020205020404" pitchFamily="49" charset="0"/>
                <a:cs typeface="Courier New" panose="02070309020205020404" pitchFamily="49" charset="0"/>
              </a:rPr>
              <a:t>DWORD WINAPI Fn1(LPVOID </a:t>
            </a:r>
            <a:r>
              <a:rPr lang="en-GB" sz="1700" dirty="0" err="1">
                <a:latin typeface="Courier New" panose="02070309020205020404" pitchFamily="49" charset="0"/>
                <a:cs typeface="Courier New" panose="02070309020205020404" pitchFamily="49" charset="0"/>
              </a:rPr>
              <a:t>param</a:t>
            </a:r>
            <a:r>
              <a:rPr lang="en-GB" sz="1700" dirty="0">
                <a:latin typeface="Courier New" panose="02070309020205020404" pitchFamily="49" charset="0"/>
                <a:cs typeface="Courier New" panose="02070309020205020404" pitchFamily="49" charset="0"/>
              </a:rPr>
              <a:t>)</a:t>
            </a:r>
          </a:p>
          <a:p>
            <a:r>
              <a:rPr lang="en-GB" sz="1700" dirty="0">
                <a:latin typeface="Courier New" panose="02070309020205020404" pitchFamily="49" charset="0"/>
                <a:cs typeface="Courier New" panose="02070309020205020404" pitchFamily="49" charset="0"/>
              </a:rPr>
              <a:t>{  </a:t>
            </a:r>
            <a:r>
              <a:rPr lang="en-GB" sz="1700" dirty="0" err="1">
                <a:latin typeface="Courier New" panose="02070309020205020404" pitchFamily="49" charset="0"/>
                <a:cs typeface="Courier New" panose="02070309020205020404" pitchFamily="49" charset="0"/>
              </a:rPr>
              <a:t>int</a:t>
            </a:r>
            <a:r>
              <a:rPr lang="en-GB" sz="1700" dirty="0">
                <a:latin typeface="Courier New" panose="02070309020205020404" pitchFamily="49" charset="0"/>
                <a:cs typeface="Courier New" panose="02070309020205020404" pitchFamily="49" charset="0"/>
              </a:rPr>
              <a:t> </a:t>
            </a:r>
            <a:r>
              <a:rPr lang="en-GB" sz="1700" dirty="0" err="1">
                <a:latin typeface="Courier New" panose="02070309020205020404" pitchFamily="49" charset="0"/>
                <a:cs typeface="Courier New" panose="02070309020205020404" pitchFamily="49" charset="0"/>
              </a:rPr>
              <a:t>i</a:t>
            </a:r>
            <a:r>
              <a:rPr lang="en-GB" sz="1700" dirty="0">
                <a:latin typeface="Courier New" panose="02070309020205020404" pitchFamily="49" charset="0"/>
                <a:cs typeface="Courier New" panose="02070309020205020404" pitchFamily="49" charset="0"/>
              </a:rPr>
              <a:t>;</a:t>
            </a:r>
          </a:p>
          <a:p>
            <a:r>
              <a:rPr lang="en-GB" sz="1700" dirty="0" smtClean="0">
                <a:latin typeface="Courier New" panose="02070309020205020404" pitchFamily="49" charset="0"/>
                <a:cs typeface="Courier New" panose="02070309020205020404" pitchFamily="49" charset="0"/>
              </a:rPr>
              <a:t>   while(1){ </a:t>
            </a:r>
            <a:r>
              <a:rPr lang="en-GB" sz="1700" dirty="0" err="1" smtClean="0">
                <a:latin typeface="Courier New" panose="02070309020205020404" pitchFamily="49" charset="0"/>
                <a:cs typeface="Courier New" panose="02070309020205020404" pitchFamily="49" charset="0"/>
              </a:rPr>
              <a:t>gotoxy</a:t>
            </a:r>
            <a:r>
              <a:rPr lang="en-GB" sz="1700" dirty="0" smtClean="0">
                <a:latin typeface="Courier New" panose="02070309020205020404" pitchFamily="49" charset="0"/>
                <a:cs typeface="Courier New" panose="02070309020205020404" pitchFamily="49" charset="0"/>
              </a:rPr>
              <a:t>(10,10</a:t>
            </a:r>
            <a:r>
              <a:rPr lang="en-GB" sz="1700" dirty="0">
                <a:latin typeface="Courier New" panose="02070309020205020404" pitchFamily="49" charset="0"/>
                <a:cs typeface="Courier New" panose="02070309020205020404" pitchFamily="49" charset="0"/>
              </a:rPr>
              <a:t>); </a:t>
            </a:r>
            <a:r>
              <a:rPr lang="en-GB" sz="1700" dirty="0" err="1">
                <a:latin typeface="Courier New" panose="02070309020205020404" pitchFamily="49" charset="0"/>
                <a:cs typeface="Courier New" panose="02070309020205020404" pitchFamily="49" charset="0"/>
              </a:rPr>
              <a:t>i</a:t>
            </a:r>
            <a:r>
              <a:rPr lang="en-GB" sz="1700" dirty="0">
                <a:latin typeface="Courier New" panose="02070309020205020404" pitchFamily="49" charset="0"/>
                <a:cs typeface="Courier New" panose="02070309020205020404" pitchFamily="49" charset="0"/>
              </a:rPr>
              <a:t>=i+1;</a:t>
            </a:r>
          </a:p>
          <a:p>
            <a:r>
              <a:rPr lang="en-GB" sz="1700" dirty="0">
                <a:latin typeface="Courier New" panose="02070309020205020404" pitchFamily="49" charset="0"/>
                <a:cs typeface="Courier New" panose="02070309020205020404" pitchFamily="49" charset="0"/>
              </a:rPr>
              <a:t>   	</a:t>
            </a:r>
            <a:r>
              <a:rPr lang="en-GB" sz="1700" dirty="0" smtClean="0">
                <a:latin typeface="Courier New" panose="02070309020205020404" pitchFamily="49" charset="0"/>
                <a:cs typeface="Courier New" panose="02070309020205020404" pitchFamily="49" charset="0"/>
              </a:rPr>
              <a:t>      </a:t>
            </a:r>
            <a:r>
              <a:rPr lang="en-GB" sz="1700" dirty="0" err="1" smtClean="0">
                <a:latin typeface="Courier New" panose="02070309020205020404" pitchFamily="49" charset="0"/>
                <a:cs typeface="Courier New" panose="02070309020205020404" pitchFamily="49" charset="0"/>
              </a:rPr>
              <a:t>printf</a:t>
            </a:r>
            <a:r>
              <a:rPr lang="en-GB" sz="1700" dirty="0">
                <a:latin typeface="Courier New" panose="02070309020205020404" pitchFamily="49" charset="0"/>
                <a:cs typeface="Courier New" panose="02070309020205020404" pitchFamily="49" charset="0"/>
              </a:rPr>
              <a:t>("Thread 1 %d",</a:t>
            </a:r>
            <a:r>
              <a:rPr lang="en-GB" sz="1700" dirty="0" err="1">
                <a:latin typeface="Courier New" panose="02070309020205020404" pitchFamily="49" charset="0"/>
                <a:cs typeface="Courier New" panose="02070309020205020404" pitchFamily="49" charset="0"/>
              </a:rPr>
              <a:t>i</a:t>
            </a:r>
            <a:r>
              <a:rPr lang="en-GB" sz="1700" dirty="0" smtClean="0">
                <a:latin typeface="Courier New" panose="02070309020205020404" pitchFamily="49" charset="0"/>
                <a:cs typeface="Courier New" panose="02070309020205020404" pitchFamily="49" charset="0"/>
              </a:rPr>
              <a:t>);</a:t>
            </a:r>
          </a:p>
          <a:p>
            <a:r>
              <a:rPr lang="en-GB" sz="1700" dirty="0">
                <a:latin typeface="Courier New" panose="02070309020205020404" pitchFamily="49" charset="0"/>
                <a:cs typeface="Courier New" panose="02070309020205020404" pitchFamily="49" charset="0"/>
              </a:rPr>
              <a:t> </a:t>
            </a:r>
            <a:r>
              <a:rPr lang="en-GB" sz="1700" dirty="0" smtClean="0">
                <a:latin typeface="Courier New" panose="02070309020205020404" pitchFamily="49" charset="0"/>
                <a:cs typeface="Courier New" panose="02070309020205020404" pitchFamily="49" charset="0"/>
              </a:rPr>
              <a:t>          }</a:t>
            </a:r>
            <a:endParaRPr lang="en-GB" sz="1700" dirty="0">
              <a:latin typeface="Courier New" panose="02070309020205020404" pitchFamily="49" charset="0"/>
              <a:cs typeface="Courier New" panose="02070309020205020404" pitchFamily="49" charset="0"/>
            </a:endParaRPr>
          </a:p>
          <a:p>
            <a:r>
              <a:rPr lang="en-GB" sz="1700" dirty="0">
                <a:latin typeface="Courier New" panose="02070309020205020404" pitchFamily="49" charset="0"/>
                <a:cs typeface="Courier New" panose="02070309020205020404" pitchFamily="49" charset="0"/>
              </a:rPr>
              <a:t>}</a:t>
            </a:r>
          </a:p>
          <a:p>
            <a:endParaRPr lang="en-GB" sz="1700" dirty="0">
              <a:latin typeface="Courier New" panose="02070309020205020404" pitchFamily="49" charset="0"/>
              <a:cs typeface="Courier New" panose="02070309020205020404" pitchFamily="49" charset="0"/>
            </a:endParaRPr>
          </a:p>
          <a:p>
            <a:r>
              <a:rPr lang="en-GB" sz="1700" dirty="0">
                <a:latin typeface="Courier New" panose="02070309020205020404" pitchFamily="49" charset="0"/>
                <a:cs typeface="Courier New" panose="02070309020205020404" pitchFamily="49" charset="0"/>
              </a:rPr>
              <a:t>DWORD WINAPI Fn2(LPVOID </a:t>
            </a:r>
            <a:r>
              <a:rPr lang="en-GB" sz="1700" dirty="0" err="1">
                <a:latin typeface="Courier New" panose="02070309020205020404" pitchFamily="49" charset="0"/>
                <a:cs typeface="Courier New" panose="02070309020205020404" pitchFamily="49" charset="0"/>
              </a:rPr>
              <a:t>param</a:t>
            </a:r>
            <a:r>
              <a:rPr lang="en-GB" sz="1700" dirty="0">
                <a:latin typeface="Courier New" panose="02070309020205020404" pitchFamily="49" charset="0"/>
                <a:cs typeface="Courier New" panose="02070309020205020404" pitchFamily="49" charset="0"/>
              </a:rPr>
              <a:t>)</a:t>
            </a:r>
          </a:p>
          <a:p>
            <a:r>
              <a:rPr lang="en-GB" sz="1700" dirty="0">
                <a:latin typeface="Courier New" panose="02070309020205020404" pitchFamily="49" charset="0"/>
                <a:cs typeface="Courier New" panose="02070309020205020404" pitchFamily="49" charset="0"/>
              </a:rPr>
              <a:t>{  </a:t>
            </a:r>
            <a:r>
              <a:rPr lang="en-GB" sz="1700" dirty="0" err="1">
                <a:latin typeface="Courier New" panose="02070309020205020404" pitchFamily="49" charset="0"/>
                <a:cs typeface="Courier New" panose="02070309020205020404" pitchFamily="49" charset="0"/>
              </a:rPr>
              <a:t>int</a:t>
            </a:r>
            <a:r>
              <a:rPr lang="en-GB" sz="1700" dirty="0">
                <a:latin typeface="Courier New" panose="02070309020205020404" pitchFamily="49" charset="0"/>
                <a:cs typeface="Courier New" panose="02070309020205020404" pitchFamily="49" charset="0"/>
              </a:rPr>
              <a:t> </a:t>
            </a:r>
            <a:r>
              <a:rPr lang="en-GB" sz="1700" dirty="0" err="1">
                <a:latin typeface="Courier New" panose="02070309020205020404" pitchFamily="49" charset="0"/>
                <a:cs typeface="Courier New" panose="02070309020205020404" pitchFamily="49" charset="0"/>
              </a:rPr>
              <a:t>i</a:t>
            </a:r>
            <a:r>
              <a:rPr lang="en-GB" sz="1700" dirty="0">
                <a:latin typeface="Courier New" panose="02070309020205020404" pitchFamily="49" charset="0"/>
                <a:cs typeface="Courier New" panose="02070309020205020404" pitchFamily="49" charset="0"/>
              </a:rPr>
              <a:t>;</a:t>
            </a:r>
          </a:p>
          <a:p>
            <a:r>
              <a:rPr lang="en-GB" sz="1700" dirty="0" smtClean="0">
                <a:latin typeface="Courier New" panose="02070309020205020404" pitchFamily="49" charset="0"/>
                <a:cs typeface="Courier New" panose="02070309020205020404" pitchFamily="49" charset="0"/>
              </a:rPr>
              <a:t>   while(1){ </a:t>
            </a:r>
            <a:r>
              <a:rPr lang="en-GB" sz="1700" dirty="0" err="1" smtClean="0">
                <a:latin typeface="Courier New" panose="02070309020205020404" pitchFamily="49" charset="0"/>
                <a:cs typeface="Courier New" panose="02070309020205020404" pitchFamily="49" charset="0"/>
              </a:rPr>
              <a:t>gotoxy</a:t>
            </a:r>
            <a:r>
              <a:rPr lang="en-GB" sz="1700" dirty="0" smtClean="0">
                <a:latin typeface="Courier New" panose="02070309020205020404" pitchFamily="49" charset="0"/>
                <a:cs typeface="Courier New" panose="02070309020205020404" pitchFamily="49" charset="0"/>
              </a:rPr>
              <a:t>(10,20</a:t>
            </a:r>
            <a:r>
              <a:rPr lang="en-GB" sz="1700" dirty="0">
                <a:latin typeface="Courier New" panose="02070309020205020404" pitchFamily="49" charset="0"/>
                <a:cs typeface="Courier New" panose="02070309020205020404" pitchFamily="49" charset="0"/>
              </a:rPr>
              <a:t>); </a:t>
            </a:r>
            <a:r>
              <a:rPr lang="en-GB" sz="1700" dirty="0" err="1">
                <a:latin typeface="Courier New" panose="02070309020205020404" pitchFamily="49" charset="0"/>
                <a:cs typeface="Courier New" panose="02070309020205020404" pitchFamily="49" charset="0"/>
              </a:rPr>
              <a:t>i</a:t>
            </a:r>
            <a:r>
              <a:rPr lang="en-GB" sz="1700" dirty="0">
                <a:latin typeface="Courier New" panose="02070309020205020404" pitchFamily="49" charset="0"/>
                <a:cs typeface="Courier New" panose="02070309020205020404" pitchFamily="49" charset="0"/>
              </a:rPr>
              <a:t>=i+1;</a:t>
            </a:r>
          </a:p>
          <a:p>
            <a:r>
              <a:rPr lang="en-GB" sz="1700" dirty="0">
                <a:latin typeface="Courier New" panose="02070309020205020404" pitchFamily="49" charset="0"/>
                <a:cs typeface="Courier New" panose="02070309020205020404" pitchFamily="49" charset="0"/>
              </a:rPr>
              <a:t>   	</a:t>
            </a:r>
            <a:r>
              <a:rPr lang="en-GB" sz="1700" dirty="0" smtClean="0">
                <a:latin typeface="Courier New" panose="02070309020205020404" pitchFamily="49" charset="0"/>
                <a:cs typeface="Courier New" panose="02070309020205020404" pitchFamily="49" charset="0"/>
              </a:rPr>
              <a:t>      </a:t>
            </a:r>
            <a:r>
              <a:rPr lang="en-GB" sz="1700" dirty="0" err="1" smtClean="0">
                <a:latin typeface="Courier New" panose="02070309020205020404" pitchFamily="49" charset="0"/>
                <a:cs typeface="Courier New" panose="02070309020205020404" pitchFamily="49" charset="0"/>
              </a:rPr>
              <a:t>printf</a:t>
            </a:r>
            <a:r>
              <a:rPr lang="en-GB" sz="1700" dirty="0">
                <a:latin typeface="Courier New" panose="02070309020205020404" pitchFamily="49" charset="0"/>
                <a:cs typeface="Courier New" panose="02070309020205020404" pitchFamily="49" charset="0"/>
              </a:rPr>
              <a:t>("Thread 2 %d",</a:t>
            </a:r>
            <a:r>
              <a:rPr lang="en-GB" sz="1700" dirty="0" err="1">
                <a:latin typeface="Courier New" panose="02070309020205020404" pitchFamily="49" charset="0"/>
                <a:cs typeface="Courier New" panose="02070309020205020404" pitchFamily="49" charset="0"/>
              </a:rPr>
              <a:t>i</a:t>
            </a:r>
            <a:r>
              <a:rPr lang="en-GB" sz="1700" dirty="0" smtClean="0">
                <a:latin typeface="Courier New" panose="02070309020205020404" pitchFamily="49" charset="0"/>
                <a:cs typeface="Courier New" panose="02070309020205020404" pitchFamily="49" charset="0"/>
              </a:rPr>
              <a:t>);</a:t>
            </a:r>
          </a:p>
          <a:p>
            <a:r>
              <a:rPr lang="en-GB" sz="1700" dirty="0">
                <a:latin typeface="Courier New" panose="02070309020205020404" pitchFamily="49" charset="0"/>
                <a:cs typeface="Courier New" panose="02070309020205020404" pitchFamily="49" charset="0"/>
              </a:rPr>
              <a:t> </a:t>
            </a:r>
            <a:r>
              <a:rPr lang="en-GB" sz="1700" dirty="0" smtClean="0">
                <a:latin typeface="Courier New" panose="02070309020205020404" pitchFamily="49" charset="0"/>
                <a:cs typeface="Courier New" panose="02070309020205020404" pitchFamily="49" charset="0"/>
              </a:rPr>
              <a:t>          }</a:t>
            </a:r>
            <a:endParaRPr lang="en-GB" sz="1700" dirty="0">
              <a:latin typeface="Courier New" panose="02070309020205020404" pitchFamily="49" charset="0"/>
              <a:cs typeface="Courier New" panose="02070309020205020404" pitchFamily="49" charset="0"/>
            </a:endParaRPr>
          </a:p>
          <a:p>
            <a:r>
              <a:rPr lang="en-GB" sz="1700" dirty="0">
                <a:latin typeface="Courier New" panose="02070309020205020404" pitchFamily="49" charset="0"/>
                <a:cs typeface="Courier New" panose="02070309020205020404" pitchFamily="49" charset="0"/>
              </a:rPr>
              <a:t>}</a:t>
            </a:r>
          </a:p>
          <a:p>
            <a:endParaRPr lang="en-GB" sz="1700" dirty="0">
              <a:latin typeface="Courier New" panose="02070309020205020404" pitchFamily="49" charset="0"/>
              <a:cs typeface="Courier New" panose="02070309020205020404" pitchFamily="49" charset="0"/>
            </a:endParaRPr>
          </a:p>
        </p:txBody>
      </p:sp>
      <p:sp>
        <p:nvSpPr>
          <p:cNvPr id="3" name="Text Box 7"/>
          <p:cNvSpPr txBox="1">
            <a:spLocks noChangeArrowheads="1"/>
          </p:cNvSpPr>
          <p:nvPr/>
        </p:nvSpPr>
        <p:spPr bwMode="auto">
          <a:xfrm>
            <a:off x="8080442" y="6286500"/>
            <a:ext cx="492058" cy="215444"/>
          </a:xfrm>
          <a:prstGeom prst="rect">
            <a:avLst/>
          </a:prstGeom>
          <a:noFill/>
          <a:ln w="9525">
            <a:noFill/>
            <a:round/>
            <a:headEnd/>
            <a:tailEnd/>
          </a:ln>
        </p:spPr>
        <p:txBody>
          <a:bodyPr wrap="none" lIns="0" tIns="0" rIns="0" bIns="0">
            <a:spAutoFit/>
          </a:bodyPr>
          <a:lstStyle/>
          <a:p>
            <a:pPr fontAlgn="auto">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Page 8</a:t>
            </a:r>
            <a:endParaRPr lang="en-GB" sz="1400" i="1" dirty="0">
              <a:latin typeface="+mn-lt"/>
              <a:cs typeface="+mn-cs"/>
            </a:endParaRPr>
          </a:p>
        </p:txBody>
      </p:sp>
      <p:sp>
        <p:nvSpPr>
          <p:cNvPr id="4" name="Text Box 7"/>
          <p:cNvSpPr txBox="1">
            <a:spLocks noChangeArrowheads="1"/>
          </p:cNvSpPr>
          <p:nvPr/>
        </p:nvSpPr>
        <p:spPr bwMode="auto">
          <a:xfrm>
            <a:off x="571500" y="6286500"/>
            <a:ext cx="666849" cy="215444"/>
          </a:xfrm>
          <a:prstGeom prst="rect">
            <a:avLst/>
          </a:prstGeom>
          <a:noFill/>
          <a:ln w="9525">
            <a:noFill/>
            <a:round/>
            <a:headEnd/>
            <a:tailEnd/>
          </a:ln>
        </p:spPr>
        <p:txBody>
          <a:bodyPr wrap="none" lIns="0" tIns="0" rIns="0" bIns="0">
            <a:spAutoFit/>
          </a:bodyPr>
          <a:lstStyle/>
          <a:p>
            <a:pPr fontAlgn="auto">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Lecture 5</a:t>
            </a:r>
            <a:endParaRPr lang="en-GB" sz="1400" i="1" dirty="0">
              <a:latin typeface="+mn-lt"/>
              <a:cs typeface="+mn-cs"/>
            </a:endParaRPr>
          </a:p>
        </p:txBody>
      </p:sp>
      <p:sp>
        <p:nvSpPr>
          <p:cNvPr id="5" name="Rectangle 4"/>
          <p:cNvSpPr/>
          <p:nvPr/>
        </p:nvSpPr>
        <p:spPr>
          <a:xfrm>
            <a:off x="263470" y="263252"/>
            <a:ext cx="8595212" cy="86409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49013" y="449376"/>
            <a:ext cx="1466299" cy="461665"/>
          </a:xfrm>
          <a:prstGeom prst="rect">
            <a:avLst/>
          </a:prstGeom>
        </p:spPr>
        <p:txBody>
          <a:bodyPr wrap="none">
            <a:spAutoFit/>
          </a:bodyPr>
          <a:lstStyle/>
          <a:p>
            <a:r>
              <a:rPr lang="en-US" sz="2400" dirty="0" smtClean="0">
                <a:solidFill>
                  <a:schemeClr val="bg1"/>
                </a:solidFill>
                <a:cs typeface="Arial" pitchFamily="34" charset="0"/>
              </a:rPr>
              <a:t>Example 3</a:t>
            </a:r>
            <a:endParaRPr lang="en-US" sz="2400" dirty="0">
              <a:solidFill>
                <a:schemeClr val="bg1"/>
              </a:solidFill>
            </a:endParaRPr>
          </a:p>
        </p:txBody>
      </p:sp>
      <p:grpSp>
        <p:nvGrpSpPr>
          <p:cNvPr id="7" name="Group 6"/>
          <p:cNvGrpSpPr/>
          <p:nvPr/>
        </p:nvGrpSpPr>
        <p:grpSpPr>
          <a:xfrm>
            <a:off x="297268" y="6203763"/>
            <a:ext cx="8561414" cy="360040"/>
            <a:chOff x="297268" y="6203763"/>
            <a:chExt cx="8561414" cy="360040"/>
          </a:xfrm>
        </p:grpSpPr>
        <p:sp>
          <p:nvSpPr>
            <p:cNvPr id="8" name="Rectangle 7"/>
            <p:cNvSpPr/>
            <p:nvPr/>
          </p:nvSpPr>
          <p:spPr>
            <a:xfrm>
              <a:off x="297268" y="6203763"/>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7265262" y="6229894"/>
              <a:ext cx="1383649" cy="307777"/>
            </a:xfrm>
            <a:prstGeom prst="rect">
              <a:avLst/>
            </a:prstGeom>
            <a:solidFill>
              <a:srgbClr val="7DA9DF"/>
            </a:solidFill>
          </p:spPr>
          <p:txBody>
            <a:bodyPr wrap="none">
              <a:spAutoFit/>
            </a:bodyPr>
            <a:lstStyle/>
            <a:p>
              <a:pPr eaLnBrk="1" hangingPunct="1">
                <a:defRPr/>
              </a:pPr>
              <a:r>
                <a:rPr lang="en-US" sz="1400" i="1" dirty="0" smtClean="0">
                  <a:solidFill>
                    <a:schemeClr val="bg1"/>
                  </a:solidFill>
                  <a:latin typeface="+mn-lt"/>
                </a:rPr>
                <a:t>Lecture 6 Page 8</a:t>
              </a:r>
              <a:endParaRPr lang="en-GB" sz="1400" i="1" dirty="0">
                <a:solidFill>
                  <a:schemeClr val="bg1"/>
                </a:solidFill>
                <a:latin typeface="+mn-lt"/>
              </a:endParaRPr>
            </a:p>
          </p:txBody>
        </p:sp>
        <p:sp>
          <p:nvSpPr>
            <p:cNvPr id="10" name="Text Box 7"/>
            <p:cNvSpPr txBox="1">
              <a:spLocks noChangeArrowheads="1"/>
            </p:cNvSpPr>
            <p:nvPr/>
          </p:nvSpPr>
          <p:spPr bwMode="auto">
            <a:xfrm>
              <a:off x="473457" y="6258092"/>
              <a:ext cx="1585330" cy="215444"/>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bg1"/>
                  </a:solidFill>
                  <a:latin typeface="+mn-lt"/>
                  <a:cs typeface="+mn-cs"/>
                </a:rPr>
                <a:t>ELC 467– Spring 2020</a:t>
              </a:r>
            </a:p>
          </p:txBody>
        </p:sp>
      </p:grpSp>
      <p:pic>
        <p:nvPicPr>
          <p:cNvPr id="11" name="6c-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80442" y="449376"/>
            <a:ext cx="609600" cy="609600"/>
          </a:xfrm>
          <a:prstGeom prst="rect">
            <a:avLst/>
          </a:prstGeom>
        </p:spPr>
      </p:pic>
    </p:spTree>
    <p:extLst>
      <p:ext uri="{BB962C8B-B14F-4D97-AF65-F5344CB8AC3E}">
        <p14:creationId xmlns:p14="http://schemas.microsoft.com/office/powerpoint/2010/main" val="3958664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435"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3470" y="263252"/>
            <a:ext cx="8595212" cy="86409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49013" y="449376"/>
            <a:ext cx="1466299" cy="461665"/>
          </a:xfrm>
          <a:prstGeom prst="rect">
            <a:avLst/>
          </a:prstGeom>
        </p:spPr>
        <p:txBody>
          <a:bodyPr wrap="none">
            <a:spAutoFit/>
          </a:bodyPr>
          <a:lstStyle/>
          <a:p>
            <a:r>
              <a:rPr lang="en-US" sz="2400" dirty="0" smtClean="0">
                <a:solidFill>
                  <a:schemeClr val="bg1"/>
                </a:solidFill>
                <a:cs typeface="Arial" pitchFamily="34" charset="0"/>
              </a:rPr>
              <a:t>Example 3</a:t>
            </a:r>
            <a:endParaRPr lang="en-US" sz="2400" dirty="0">
              <a:solidFill>
                <a:schemeClr val="bg1"/>
              </a:solidFill>
            </a:endParaRPr>
          </a:p>
        </p:txBody>
      </p:sp>
      <p:pic>
        <p:nvPicPr>
          <p:cNvPr id="14" name="C6475F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280416" y="1313472"/>
            <a:ext cx="8506518" cy="4347776"/>
          </a:xfrm>
          <a:prstGeom prst="rect">
            <a:avLst/>
          </a:prstGeom>
        </p:spPr>
      </p:pic>
      <p:pic>
        <p:nvPicPr>
          <p:cNvPr id="2" name="6c-5">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028384" y="453639"/>
            <a:ext cx="609600" cy="609600"/>
          </a:xfrm>
          <a:prstGeom prst="rect">
            <a:avLst/>
          </a:prstGeom>
        </p:spPr>
      </p:pic>
    </p:spTree>
    <p:extLst>
      <p:ext uri="{BB962C8B-B14F-4D97-AF65-F5344CB8AC3E}">
        <p14:creationId xmlns:p14="http://schemas.microsoft.com/office/powerpoint/2010/main" val="37777680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4"/>
                                        </p:tgtEl>
                                      </p:cBhvr>
                                    </p:cmd>
                                  </p:childTnLst>
                                </p:cTn>
                              </p:par>
                            </p:childTnLst>
                          </p:cTn>
                        </p:par>
                      </p:childTnLst>
                    </p:cTn>
                  </p:par>
                </p:childTnLst>
              </p:cTn>
              <p:nextCondLst>
                <p:cond evt="onClick" delay="0">
                  <p:tgtEl>
                    <p:spTgt spid="14"/>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9774"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49013" y="1340768"/>
            <a:ext cx="8123487" cy="3672408"/>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594384" y="1484784"/>
            <a:ext cx="5051383" cy="3754874"/>
          </a:xfrm>
          <a:prstGeom prst="rect">
            <a:avLst/>
          </a:prstGeom>
          <a:noFill/>
        </p:spPr>
        <p:txBody>
          <a:bodyPr wrap="none" rtlCol="0">
            <a:spAutoFit/>
          </a:bodyPr>
          <a:lstStyle/>
          <a:p>
            <a:r>
              <a:rPr lang="en-GB" sz="1700" dirty="0">
                <a:latin typeface="Courier New" panose="02070309020205020404" pitchFamily="49" charset="0"/>
                <a:cs typeface="Courier New" panose="02070309020205020404" pitchFamily="49" charset="0"/>
              </a:rPr>
              <a:t>DWORD WINAPI Fn1(LPVOID </a:t>
            </a:r>
            <a:r>
              <a:rPr lang="en-GB" sz="1700" dirty="0" err="1">
                <a:latin typeface="Courier New" panose="02070309020205020404" pitchFamily="49" charset="0"/>
                <a:cs typeface="Courier New" panose="02070309020205020404" pitchFamily="49" charset="0"/>
              </a:rPr>
              <a:t>param</a:t>
            </a:r>
            <a:r>
              <a:rPr lang="en-GB" sz="1700" dirty="0">
                <a:latin typeface="Courier New" panose="02070309020205020404" pitchFamily="49" charset="0"/>
                <a:cs typeface="Courier New" panose="02070309020205020404" pitchFamily="49" charset="0"/>
              </a:rPr>
              <a:t>)</a:t>
            </a:r>
          </a:p>
          <a:p>
            <a:r>
              <a:rPr lang="en-GB" sz="1700" dirty="0">
                <a:latin typeface="Courier New" panose="02070309020205020404" pitchFamily="49" charset="0"/>
                <a:cs typeface="Courier New" panose="02070309020205020404" pitchFamily="49" charset="0"/>
              </a:rPr>
              <a:t>{  </a:t>
            </a:r>
            <a:r>
              <a:rPr lang="en-GB" sz="1700" dirty="0" err="1">
                <a:latin typeface="Courier New" panose="02070309020205020404" pitchFamily="49" charset="0"/>
                <a:cs typeface="Courier New" panose="02070309020205020404" pitchFamily="49" charset="0"/>
              </a:rPr>
              <a:t>int</a:t>
            </a:r>
            <a:r>
              <a:rPr lang="en-GB" sz="1700" dirty="0">
                <a:latin typeface="Courier New" panose="02070309020205020404" pitchFamily="49" charset="0"/>
                <a:cs typeface="Courier New" panose="02070309020205020404" pitchFamily="49" charset="0"/>
              </a:rPr>
              <a:t> </a:t>
            </a:r>
            <a:r>
              <a:rPr lang="en-GB" sz="1700" dirty="0" err="1">
                <a:latin typeface="Courier New" panose="02070309020205020404" pitchFamily="49" charset="0"/>
                <a:cs typeface="Courier New" panose="02070309020205020404" pitchFamily="49" charset="0"/>
              </a:rPr>
              <a:t>i</a:t>
            </a:r>
            <a:r>
              <a:rPr lang="en-GB" sz="1700" dirty="0">
                <a:latin typeface="Courier New" panose="02070309020205020404" pitchFamily="49" charset="0"/>
                <a:cs typeface="Courier New" panose="02070309020205020404" pitchFamily="49" charset="0"/>
              </a:rPr>
              <a:t>;</a:t>
            </a:r>
          </a:p>
          <a:p>
            <a:r>
              <a:rPr lang="en-GB" sz="1700" dirty="0" smtClean="0">
                <a:latin typeface="Courier New" panose="02070309020205020404" pitchFamily="49" charset="0"/>
                <a:cs typeface="Courier New" panose="02070309020205020404" pitchFamily="49" charset="0"/>
              </a:rPr>
              <a:t>   while(1){ </a:t>
            </a:r>
            <a:r>
              <a:rPr lang="en-GB" sz="1700" dirty="0" err="1" smtClean="0">
                <a:latin typeface="Courier New" panose="02070309020205020404" pitchFamily="49" charset="0"/>
                <a:cs typeface="Courier New" panose="02070309020205020404" pitchFamily="49" charset="0"/>
              </a:rPr>
              <a:t>gotoxy</a:t>
            </a:r>
            <a:r>
              <a:rPr lang="en-GB" sz="1700" dirty="0" smtClean="0">
                <a:latin typeface="Courier New" panose="02070309020205020404" pitchFamily="49" charset="0"/>
                <a:cs typeface="Courier New" panose="02070309020205020404" pitchFamily="49" charset="0"/>
              </a:rPr>
              <a:t>(10,10</a:t>
            </a:r>
            <a:r>
              <a:rPr lang="en-GB" sz="1700" dirty="0">
                <a:latin typeface="Courier New" panose="02070309020205020404" pitchFamily="49" charset="0"/>
                <a:cs typeface="Courier New" panose="02070309020205020404" pitchFamily="49" charset="0"/>
              </a:rPr>
              <a:t>); </a:t>
            </a:r>
            <a:r>
              <a:rPr lang="en-GB" sz="1700" dirty="0" err="1">
                <a:latin typeface="Courier New" panose="02070309020205020404" pitchFamily="49" charset="0"/>
                <a:cs typeface="Courier New" panose="02070309020205020404" pitchFamily="49" charset="0"/>
              </a:rPr>
              <a:t>i</a:t>
            </a:r>
            <a:r>
              <a:rPr lang="en-GB" sz="1700" dirty="0">
                <a:latin typeface="Courier New" panose="02070309020205020404" pitchFamily="49" charset="0"/>
                <a:cs typeface="Courier New" panose="02070309020205020404" pitchFamily="49" charset="0"/>
              </a:rPr>
              <a:t>=i+1;</a:t>
            </a:r>
          </a:p>
          <a:p>
            <a:r>
              <a:rPr lang="en-GB" sz="1700" dirty="0">
                <a:latin typeface="Courier New" panose="02070309020205020404" pitchFamily="49" charset="0"/>
                <a:cs typeface="Courier New" panose="02070309020205020404" pitchFamily="49" charset="0"/>
              </a:rPr>
              <a:t>   	</a:t>
            </a:r>
            <a:r>
              <a:rPr lang="en-GB" sz="1700" dirty="0" smtClean="0">
                <a:latin typeface="Courier New" panose="02070309020205020404" pitchFamily="49" charset="0"/>
                <a:cs typeface="Courier New" panose="02070309020205020404" pitchFamily="49" charset="0"/>
              </a:rPr>
              <a:t>      </a:t>
            </a:r>
            <a:r>
              <a:rPr lang="en-GB" sz="1700" dirty="0" err="1" smtClean="0">
                <a:latin typeface="Courier New" panose="02070309020205020404" pitchFamily="49" charset="0"/>
                <a:cs typeface="Courier New" panose="02070309020205020404" pitchFamily="49" charset="0"/>
              </a:rPr>
              <a:t>printf</a:t>
            </a:r>
            <a:r>
              <a:rPr lang="en-GB" sz="1700" dirty="0">
                <a:latin typeface="Courier New" panose="02070309020205020404" pitchFamily="49" charset="0"/>
                <a:cs typeface="Courier New" panose="02070309020205020404" pitchFamily="49" charset="0"/>
              </a:rPr>
              <a:t>("Thread 1 %d",</a:t>
            </a:r>
            <a:r>
              <a:rPr lang="en-GB" sz="1700" dirty="0" err="1">
                <a:latin typeface="Courier New" panose="02070309020205020404" pitchFamily="49" charset="0"/>
                <a:cs typeface="Courier New" panose="02070309020205020404" pitchFamily="49" charset="0"/>
              </a:rPr>
              <a:t>i</a:t>
            </a:r>
            <a:r>
              <a:rPr lang="en-GB" sz="1700" dirty="0" smtClean="0">
                <a:latin typeface="Courier New" panose="02070309020205020404" pitchFamily="49" charset="0"/>
                <a:cs typeface="Courier New" panose="02070309020205020404" pitchFamily="49" charset="0"/>
              </a:rPr>
              <a:t>);</a:t>
            </a:r>
          </a:p>
          <a:p>
            <a:r>
              <a:rPr lang="en-GB" sz="1700" dirty="0">
                <a:latin typeface="Courier New" panose="02070309020205020404" pitchFamily="49" charset="0"/>
                <a:cs typeface="Courier New" panose="02070309020205020404" pitchFamily="49" charset="0"/>
              </a:rPr>
              <a:t> </a:t>
            </a:r>
            <a:r>
              <a:rPr lang="en-GB" sz="1700" dirty="0" smtClean="0">
                <a:latin typeface="Courier New" panose="02070309020205020404" pitchFamily="49" charset="0"/>
                <a:cs typeface="Courier New" panose="02070309020205020404" pitchFamily="49" charset="0"/>
              </a:rPr>
              <a:t>          }</a:t>
            </a:r>
            <a:endParaRPr lang="en-GB" sz="1700" dirty="0">
              <a:latin typeface="Courier New" panose="02070309020205020404" pitchFamily="49" charset="0"/>
              <a:cs typeface="Courier New" panose="02070309020205020404" pitchFamily="49" charset="0"/>
            </a:endParaRPr>
          </a:p>
          <a:p>
            <a:r>
              <a:rPr lang="en-GB" sz="1700" dirty="0">
                <a:latin typeface="Courier New" panose="02070309020205020404" pitchFamily="49" charset="0"/>
                <a:cs typeface="Courier New" panose="02070309020205020404" pitchFamily="49" charset="0"/>
              </a:rPr>
              <a:t>}</a:t>
            </a:r>
          </a:p>
          <a:p>
            <a:endParaRPr lang="en-GB" sz="1700" dirty="0">
              <a:latin typeface="Courier New" panose="02070309020205020404" pitchFamily="49" charset="0"/>
              <a:cs typeface="Courier New" panose="02070309020205020404" pitchFamily="49" charset="0"/>
            </a:endParaRPr>
          </a:p>
          <a:p>
            <a:r>
              <a:rPr lang="en-GB" sz="1700" dirty="0">
                <a:latin typeface="Courier New" panose="02070309020205020404" pitchFamily="49" charset="0"/>
                <a:cs typeface="Courier New" panose="02070309020205020404" pitchFamily="49" charset="0"/>
              </a:rPr>
              <a:t>DWORD WINAPI Fn2(LPVOID </a:t>
            </a:r>
            <a:r>
              <a:rPr lang="en-GB" sz="1700" dirty="0" err="1">
                <a:latin typeface="Courier New" panose="02070309020205020404" pitchFamily="49" charset="0"/>
                <a:cs typeface="Courier New" panose="02070309020205020404" pitchFamily="49" charset="0"/>
              </a:rPr>
              <a:t>param</a:t>
            </a:r>
            <a:r>
              <a:rPr lang="en-GB" sz="1700" dirty="0">
                <a:latin typeface="Courier New" panose="02070309020205020404" pitchFamily="49" charset="0"/>
                <a:cs typeface="Courier New" panose="02070309020205020404" pitchFamily="49" charset="0"/>
              </a:rPr>
              <a:t>)</a:t>
            </a:r>
          </a:p>
          <a:p>
            <a:r>
              <a:rPr lang="en-GB" sz="1700" dirty="0">
                <a:latin typeface="Courier New" panose="02070309020205020404" pitchFamily="49" charset="0"/>
                <a:cs typeface="Courier New" panose="02070309020205020404" pitchFamily="49" charset="0"/>
              </a:rPr>
              <a:t>{  </a:t>
            </a:r>
            <a:r>
              <a:rPr lang="en-GB" sz="1700" dirty="0" err="1">
                <a:latin typeface="Courier New" panose="02070309020205020404" pitchFamily="49" charset="0"/>
                <a:cs typeface="Courier New" panose="02070309020205020404" pitchFamily="49" charset="0"/>
              </a:rPr>
              <a:t>int</a:t>
            </a:r>
            <a:r>
              <a:rPr lang="en-GB" sz="1700" dirty="0">
                <a:latin typeface="Courier New" panose="02070309020205020404" pitchFamily="49" charset="0"/>
                <a:cs typeface="Courier New" panose="02070309020205020404" pitchFamily="49" charset="0"/>
              </a:rPr>
              <a:t> </a:t>
            </a:r>
            <a:r>
              <a:rPr lang="en-GB" sz="1700" dirty="0" err="1">
                <a:latin typeface="Courier New" panose="02070309020205020404" pitchFamily="49" charset="0"/>
                <a:cs typeface="Courier New" panose="02070309020205020404" pitchFamily="49" charset="0"/>
              </a:rPr>
              <a:t>i</a:t>
            </a:r>
            <a:r>
              <a:rPr lang="en-GB" sz="1700" dirty="0">
                <a:latin typeface="Courier New" panose="02070309020205020404" pitchFamily="49" charset="0"/>
                <a:cs typeface="Courier New" panose="02070309020205020404" pitchFamily="49" charset="0"/>
              </a:rPr>
              <a:t>;</a:t>
            </a:r>
          </a:p>
          <a:p>
            <a:r>
              <a:rPr lang="en-GB" sz="1700" dirty="0" smtClean="0">
                <a:latin typeface="Courier New" panose="02070309020205020404" pitchFamily="49" charset="0"/>
                <a:cs typeface="Courier New" panose="02070309020205020404" pitchFamily="49" charset="0"/>
              </a:rPr>
              <a:t>   while(1){ </a:t>
            </a:r>
            <a:r>
              <a:rPr lang="en-GB" sz="1700" dirty="0" err="1" smtClean="0">
                <a:latin typeface="Courier New" panose="02070309020205020404" pitchFamily="49" charset="0"/>
                <a:cs typeface="Courier New" panose="02070309020205020404" pitchFamily="49" charset="0"/>
              </a:rPr>
              <a:t>gotoxy</a:t>
            </a:r>
            <a:r>
              <a:rPr lang="en-GB" sz="1700" dirty="0" smtClean="0">
                <a:latin typeface="Courier New" panose="02070309020205020404" pitchFamily="49" charset="0"/>
                <a:cs typeface="Courier New" panose="02070309020205020404" pitchFamily="49" charset="0"/>
              </a:rPr>
              <a:t>(10,20</a:t>
            </a:r>
            <a:r>
              <a:rPr lang="en-GB" sz="1700" dirty="0">
                <a:latin typeface="Courier New" panose="02070309020205020404" pitchFamily="49" charset="0"/>
                <a:cs typeface="Courier New" panose="02070309020205020404" pitchFamily="49" charset="0"/>
              </a:rPr>
              <a:t>); </a:t>
            </a:r>
            <a:r>
              <a:rPr lang="en-GB" sz="1700" dirty="0" err="1">
                <a:latin typeface="Courier New" panose="02070309020205020404" pitchFamily="49" charset="0"/>
                <a:cs typeface="Courier New" panose="02070309020205020404" pitchFamily="49" charset="0"/>
              </a:rPr>
              <a:t>i</a:t>
            </a:r>
            <a:r>
              <a:rPr lang="en-GB" sz="1700" dirty="0">
                <a:latin typeface="Courier New" panose="02070309020205020404" pitchFamily="49" charset="0"/>
                <a:cs typeface="Courier New" panose="02070309020205020404" pitchFamily="49" charset="0"/>
              </a:rPr>
              <a:t>=i+1;</a:t>
            </a:r>
          </a:p>
          <a:p>
            <a:r>
              <a:rPr lang="en-GB" sz="1700" dirty="0">
                <a:latin typeface="Courier New" panose="02070309020205020404" pitchFamily="49" charset="0"/>
                <a:cs typeface="Courier New" panose="02070309020205020404" pitchFamily="49" charset="0"/>
              </a:rPr>
              <a:t>   	</a:t>
            </a:r>
            <a:r>
              <a:rPr lang="en-GB" sz="1700" dirty="0" smtClean="0">
                <a:latin typeface="Courier New" panose="02070309020205020404" pitchFamily="49" charset="0"/>
                <a:cs typeface="Courier New" panose="02070309020205020404" pitchFamily="49" charset="0"/>
              </a:rPr>
              <a:t>      </a:t>
            </a:r>
            <a:r>
              <a:rPr lang="en-GB" sz="1700" dirty="0" err="1" smtClean="0">
                <a:latin typeface="Courier New" panose="02070309020205020404" pitchFamily="49" charset="0"/>
                <a:cs typeface="Courier New" panose="02070309020205020404" pitchFamily="49" charset="0"/>
              </a:rPr>
              <a:t>printf</a:t>
            </a:r>
            <a:r>
              <a:rPr lang="en-GB" sz="1700" dirty="0">
                <a:latin typeface="Courier New" panose="02070309020205020404" pitchFamily="49" charset="0"/>
                <a:cs typeface="Courier New" panose="02070309020205020404" pitchFamily="49" charset="0"/>
              </a:rPr>
              <a:t>("Thread 2 %d",</a:t>
            </a:r>
            <a:r>
              <a:rPr lang="en-GB" sz="1700" dirty="0" err="1">
                <a:latin typeface="Courier New" panose="02070309020205020404" pitchFamily="49" charset="0"/>
                <a:cs typeface="Courier New" panose="02070309020205020404" pitchFamily="49" charset="0"/>
              </a:rPr>
              <a:t>i</a:t>
            </a:r>
            <a:r>
              <a:rPr lang="en-GB" sz="1700" dirty="0" smtClean="0">
                <a:latin typeface="Courier New" panose="02070309020205020404" pitchFamily="49" charset="0"/>
                <a:cs typeface="Courier New" panose="02070309020205020404" pitchFamily="49" charset="0"/>
              </a:rPr>
              <a:t>);</a:t>
            </a:r>
          </a:p>
          <a:p>
            <a:r>
              <a:rPr lang="en-GB" sz="1700" dirty="0">
                <a:latin typeface="Courier New" panose="02070309020205020404" pitchFamily="49" charset="0"/>
                <a:cs typeface="Courier New" panose="02070309020205020404" pitchFamily="49" charset="0"/>
              </a:rPr>
              <a:t> </a:t>
            </a:r>
            <a:r>
              <a:rPr lang="en-GB" sz="1700" dirty="0" smtClean="0">
                <a:latin typeface="Courier New" panose="02070309020205020404" pitchFamily="49" charset="0"/>
                <a:cs typeface="Courier New" panose="02070309020205020404" pitchFamily="49" charset="0"/>
              </a:rPr>
              <a:t>          }</a:t>
            </a:r>
            <a:endParaRPr lang="en-GB" sz="1700" dirty="0">
              <a:latin typeface="Courier New" panose="02070309020205020404" pitchFamily="49" charset="0"/>
              <a:cs typeface="Courier New" panose="02070309020205020404" pitchFamily="49" charset="0"/>
            </a:endParaRPr>
          </a:p>
          <a:p>
            <a:r>
              <a:rPr lang="en-GB" sz="1700" dirty="0">
                <a:latin typeface="Courier New" panose="02070309020205020404" pitchFamily="49" charset="0"/>
                <a:cs typeface="Courier New" panose="02070309020205020404" pitchFamily="49" charset="0"/>
              </a:rPr>
              <a:t>}</a:t>
            </a:r>
          </a:p>
          <a:p>
            <a:endParaRPr lang="en-GB" sz="1700" dirty="0">
              <a:latin typeface="Courier New" panose="02070309020205020404" pitchFamily="49" charset="0"/>
              <a:cs typeface="Courier New" panose="02070309020205020404" pitchFamily="49" charset="0"/>
            </a:endParaRPr>
          </a:p>
        </p:txBody>
      </p:sp>
      <p:sp>
        <p:nvSpPr>
          <p:cNvPr id="3" name="Text Box 7"/>
          <p:cNvSpPr txBox="1">
            <a:spLocks noChangeArrowheads="1"/>
          </p:cNvSpPr>
          <p:nvPr/>
        </p:nvSpPr>
        <p:spPr bwMode="auto">
          <a:xfrm>
            <a:off x="8080442" y="6286500"/>
            <a:ext cx="492058" cy="215444"/>
          </a:xfrm>
          <a:prstGeom prst="rect">
            <a:avLst/>
          </a:prstGeom>
          <a:noFill/>
          <a:ln w="9525">
            <a:noFill/>
            <a:round/>
            <a:headEnd/>
            <a:tailEnd/>
          </a:ln>
        </p:spPr>
        <p:txBody>
          <a:bodyPr wrap="none" lIns="0" tIns="0" rIns="0" bIns="0">
            <a:spAutoFit/>
          </a:bodyPr>
          <a:lstStyle/>
          <a:p>
            <a:pPr fontAlgn="auto">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Page 8</a:t>
            </a:r>
            <a:endParaRPr lang="en-GB" sz="1400" i="1" dirty="0">
              <a:latin typeface="+mn-lt"/>
              <a:cs typeface="+mn-cs"/>
            </a:endParaRPr>
          </a:p>
        </p:txBody>
      </p:sp>
      <p:sp>
        <p:nvSpPr>
          <p:cNvPr id="4" name="Text Box 7"/>
          <p:cNvSpPr txBox="1">
            <a:spLocks noChangeArrowheads="1"/>
          </p:cNvSpPr>
          <p:nvPr/>
        </p:nvSpPr>
        <p:spPr bwMode="auto">
          <a:xfrm>
            <a:off x="571500" y="6286500"/>
            <a:ext cx="666849" cy="215444"/>
          </a:xfrm>
          <a:prstGeom prst="rect">
            <a:avLst/>
          </a:prstGeom>
          <a:noFill/>
          <a:ln w="9525">
            <a:noFill/>
            <a:round/>
            <a:headEnd/>
            <a:tailEnd/>
          </a:ln>
        </p:spPr>
        <p:txBody>
          <a:bodyPr wrap="none" lIns="0" tIns="0" rIns="0" bIns="0">
            <a:spAutoFit/>
          </a:bodyPr>
          <a:lstStyle/>
          <a:p>
            <a:pPr fontAlgn="auto">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Lecture 5</a:t>
            </a:r>
            <a:endParaRPr lang="en-GB" sz="1400" i="1" dirty="0">
              <a:latin typeface="+mn-lt"/>
              <a:cs typeface="+mn-cs"/>
            </a:endParaRPr>
          </a:p>
        </p:txBody>
      </p:sp>
      <p:sp>
        <p:nvSpPr>
          <p:cNvPr id="5" name="Rectangle 4"/>
          <p:cNvSpPr/>
          <p:nvPr/>
        </p:nvSpPr>
        <p:spPr>
          <a:xfrm>
            <a:off x="263470" y="263252"/>
            <a:ext cx="8595212" cy="86409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49013" y="449376"/>
            <a:ext cx="1466299" cy="461665"/>
          </a:xfrm>
          <a:prstGeom prst="rect">
            <a:avLst/>
          </a:prstGeom>
        </p:spPr>
        <p:txBody>
          <a:bodyPr wrap="none">
            <a:spAutoFit/>
          </a:bodyPr>
          <a:lstStyle/>
          <a:p>
            <a:r>
              <a:rPr lang="en-US" sz="2400" dirty="0" smtClean="0">
                <a:solidFill>
                  <a:schemeClr val="bg1"/>
                </a:solidFill>
                <a:cs typeface="Arial" pitchFamily="34" charset="0"/>
              </a:rPr>
              <a:t>Example 3</a:t>
            </a:r>
            <a:endParaRPr lang="en-US" sz="2400" dirty="0">
              <a:solidFill>
                <a:schemeClr val="bg1"/>
              </a:solidFill>
            </a:endParaRPr>
          </a:p>
        </p:txBody>
      </p:sp>
      <p:grpSp>
        <p:nvGrpSpPr>
          <p:cNvPr id="7" name="Group 6"/>
          <p:cNvGrpSpPr/>
          <p:nvPr/>
        </p:nvGrpSpPr>
        <p:grpSpPr>
          <a:xfrm>
            <a:off x="297268" y="6203763"/>
            <a:ext cx="8561414" cy="360040"/>
            <a:chOff x="297268" y="6203763"/>
            <a:chExt cx="8561414" cy="360040"/>
          </a:xfrm>
        </p:grpSpPr>
        <p:sp>
          <p:nvSpPr>
            <p:cNvPr id="8" name="Rectangle 7"/>
            <p:cNvSpPr/>
            <p:nvPr/>
          </p:nvSpPr>
          <p:spPr>
            <a:xfrm>
              <a:off x="297268" y="6203763"/>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7265262" y="6229894"/>
              <a:ext cx="1383649" cy="307777"/>
            </a:xfrm>
            <a:prstGeom prst="rect">
              <a:avLst/>
            </a:prstGeom>
            <a:solidFill>
              <a:srgbClr val="7DA9DF"/>
            </a:solidFill>
          </p:spPr>
          <p:txBody>
            <a:bodyPr wrap="none">
              <a:spAutoFit/>
            </a:bodyPr>
            <a:lstStyle/>
            <a:p>
              <a:pPr eaLnBrk="1" hangingPunct="1">
                <a:defRPr/>
              </a:pPr>
              <a:r>
                <a:rPr lang="en-US" sz="1400" i="1" dirty="0" smtClean="0">
                  <a:solidFill>
                    <a:schemeClr val="bg1"/>
                  </a:solidFill>
                  <a:latin typeface="+mn-lt"/>
                </a:rPr>
                <a:t>Lecture 6 Page 8</a:t>
              </a:r>
              <a:endParaRPr lang="en-GB" sz="1400" i="1" dirty="0">
                <a:solidFill>
                  <a:schemeClr val="bg1"/>
                </a:solidFill>
                <a:latin typeface="+mn-lt"/>
              </a:endParaRPr>
            </a:p>
          </p:txBody>
        </p:sp>
        <p:sp>
          <p:nvSpPr>
            <p:cNvPr id="10" name="Text Box 7"/>
            <p:cNvSpPr txBox="1">
              <a:spLocks noChangeArrowheads="1"/>
            </p:cNvSpPr>
            <p:nvPr/>
          </p:nvSpPr>
          <p:spPr bwMode="auto">
            <a:xfrm>
              <a:off x="473457" y="6258092"/>
              <a:ext cx="1585330" cy="215444"/>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bg1"/>
                  </a:solidFill>
                  <a:latin typeface="+mn-lt"/>
                  <a:cs typeface="+mn-cs"/>
                </a:rPr>
                <a:t>ELC 467– Spring 2020</a:t>
              </a:r>
            </a:p>
          </p:txBody>
        </p:sp>
      </p:grpSp>
      <p:pic>
        <p:nvPicPr>
          <p:cNvPr id="11" name="6c-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21671" y="398065"/>
            <a:ext cx="609600" cy="609600"/>
          </a:xfrm>
          <a:prstGeom prst="rect">
            <a:avLst/>
          </a:prstGeom>
        </p:spPr>
      </p:pic>
    </p:spTree>
    <p:extLst>
      <p:ext uri="{BB962C8B-B14F-4D97-AF65-F5344CB8AC3E}">
        <p14:creationId xmlns:p14="http://schemas.microsoft.com/office/powerpoint/2010/main" val="41506255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431"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013" y="1412776"/>
            <a:ext cx="8199898" cy="3528392"/>
          </a:xfrm>
          <a:prstGeom prst="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
          <p:cNvSpPr>
            <a:spLocks noChangeArrowheads="1"/>
          </p:cNvSpPr>
          <p:nvPr/>
        </p:nvSpPr>
        <p:spPr bwMode="auto">
          <a:xfrm>
            <a:off x="564748" y="1556792"/>
            <a:ext cx="8052882" cy="3585597"/>
          </a:xfrm>
          <a:prstGeom prst="rect">
            <a:avLst/>
          </a:prstGeom>
          <a:noFill/>
          <a:ln w="9525">
            <a:noFill/>
            <a:miter lim="800000"/>
            <a:headEnd/>
            <a:tailEnd/>
          </a:ln>
        </p:spPr>
        <p:txBody>
          <a:bodyPr wrap="square">
            <a:spAutoFit/>
          </a:bodyPr>
          <a:lstStyle/>
          <a:p>
            <a:pPr algn="l"/>
            <a:r>
              <a:rPr lang="en-US" sz="1700" dirty="0">
                <a:latin typeface="Courier New" panose="02070309020205020404" pitchFamily="49" charset="0"/>
                <a:cs typeface="Courier New" panose="02070309020205020404" pitchFamily="49" charset="0"/>
              </a:rPr>
              <a:t>main( </a:t>
            </a:r>
            <a:r>
              <a:rPr lang="en-US" sz="1700" dirty="0" smtClean="0">
                <a:latin typeface="Courier New" panose="02070309020205020404" pitchFamily="49" charset="0"/>
                <a:cs typeface="Courier New" panose="02070309020205020404" pitchFamily="49" charset="0"/>
              </a:rPr>
              <a:t>)</a:t>
            </a:r>
          </a:p>
          <a:p>
            <a:pPr algn="l"/>
            <a:r>
              <a:rPr lang="en-US" sz="1700" dirty="0" smtClean="0">
                <a:latin typeface="Courier New" panose="02070309020205020404" pitchFamily="49" charset="0"/>
                <a:cs typeface="Courier New" panose="02070309020205020404" pitchFamily="49" charset="0"/>
              </a:rPr>
              <a:t>{</a:t>
            </a:r>
            <a:endParaRPr lang="en-US" sz="1700" dirty="0">
              <a:latin typeface="Courier New" panose="02070309020205020404" pitchFamily="49" charset="0"/>
              <a:cs typeface="Courier New" panose="02070309020205020404" pitchFamily="49" charset="0"/>
            </a:endParaRPr>
          </a:p>
          <a:p>
            <a:pPr algn="l"/>
            <a:r>
              <a:rPr lang="en-US" sz="1700" dirty="0" smtClean="0">
                <a:latin typeface="Courier New" panose="02070309020205020404" pitchFamily="49" charset="0"/>
                <a:cs typeface="Courier New" panose="02070309020205020404" pitchFamily="49" charset="0"/>
              </a:rPr>
              <a:t> DWORD </a:t>
            </a:r>
            <a:r>
              <a:rPr lang="en-US" sz="1700" dirty="0">
                <a:latin typeface="Courier New" panose="02070309020205020404" pitchFamily="49" charset="0"/>
                <a:cs typeface="Courier New" panose="02070309020205020404" pitchFamily="49" charset="0"/>
              </a:rPr>
              <a:t>ThreadID1,ThreadID2;</a:t>
            </a:r>
          </a:p>
          <a:p>
            <a:pPr algn="l"/>
            <a:r>
              <a:rPr lang="en-US" sz="1700" dirty="0" smtClean="0">
                <a:latin typeface="Courier New" panose="02070309020205020404" pitchFamily="49" charset="0"/>
                <a:cs typeface="Courier New" panose="02070309020205020404" pitchFamily="49" charset="0"/>
              </a:rPr>
              <a:t> char </a:t>
            </a:r>
            <a:r>
              <a:rPr lang="en-US" sz="1700" dirty="0" err="1">
                <a:latin typeface="Courier New" panose="02070309020205020404" pitchFamily="49" charset="0"/>
                <a:cs typeface="Courier New" panose="02070309020205020404" pitchFamily="49" charset="0"/>
              </a:rPr>
              <a:t>Sem</a:t>
            </a:r>
            <a:r>
              <a:rPr lang="en-US" sz="1700" dirty="0">
                <a:latin typeface="Courier New" panose="02070309020205020404" pitchFamily="49" charset="0"/>
                <a:cs typeface="Courier New" panose="02070309020205020404" pitchFamily="49" charset="0"/>
              </a:rPr>
              <a:t>; char c;</a:t>
            </a:r>
          </a:p>
          <a:p>
            <a:pPr algn="l"/>
            <a:r>
              <a:rPr lang="en-US" sz="1700" dirty="0" smtClean="0">
                <a:latin typeface="Courier New" panose="02070309020205020404" pitchFamily="49" charset="0"/>
                <a:cs typeface="Courier New" panose="02070309020205020404" pitchFamily="49" charset="0"/>
              </a:rPr>
              <a:t> </a:t>
            </a:r>
            <a:endParaRPr lang="en-US" sz="1700" dirty="0">
              <a:latin typeface="Courier New" panose="02070309020205020404" pitchFamily="49" charset="0"/>
              <a:cs typeface="Courier New" panose="02070309020205020404" pitchFamily="49" charset="0"/>
            </a:endParaRPr>
          </a:p>
          <a:p>
            <a:pPr algn="l"/>
            <a:r>
              <a:rPr lang="en-US" sz="1700" dirty="0" smtClean="0">
                <a:latin typeface="Courier New" panose="02070309020205020404" pitchFamily="49" charset="0"/>
                <a:cs typeface="Courier New" panose="02070309020205020404" pitchFamily="49" charset="0"/>
              </a:rPr>
              <a:t> </a:t>
            </a:r>
            <a:r>
              <a:rPr lang="en-US" sz="1700" dirty="0" err="1" smtClean="0">
                <a:latin typeface="Courier New" panose="02070309020205020404" pitchFamily="49" charset="0"/>
                <a:cs typeface="Courier New" panose="02070309020205020404" pitchFamily="49" charset="0"/>
              </a:rPr>
              <a:t>hsem</a:t>
            </a:r>
            <a:r>
              <a:rPr lang="en-US" sz="1700" dirty="0" smtClean="0">
                <a:latin typeface="Courier New" panose="02070309020205020404" pitchFamily="49" charset="0"/>
                <a:cs typeface="Courier New" panose="02070309020205020404" pitchFamily="49" charset="0"/>
              </a:rPr>
              <a:t> </a:t>
            </a:r>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CreateSemaphore</a:t>
            </a:r>
            <a:r>
              <a:rPr lang="en-US" sz="1700" dirty="0">
                <a:latin typeface="Courier New" panose="02070309020205020404" pitchFamily="49" charset="0"/>
                <a:cs typeface="Courier New" panose="02070309020205020404" pitchFamily="49" charset="0"/>
              </a:rPr>
              <a:t>(NULL,1,1</a:t>
            </a:r>
            <a:r>
              <a:rPr lang="en-US" sz="1700" dirty="0" smtClean="0">
                <a:latin typeface="Courier New" panose="02070309020205020404" pitchFamily="49" charset="0"/>
                <a:cs typeface="Courier New" panose="02070309020205020404" pitchFamily="49" charset="0"/>
              </a:rPr>
              <a:t>,&amp;Sem</a:t>
            </a:r>
            <a:r>
              <a:rPr lang="en-US" sz="1700" dirty="0">
                <a:latin typeface="Courier New" panose="02070309020205020404" pitchFamily="49" charset="0"/>
                <a:cs typeface="Courier New" panose="02070309020205020404" pitchFamily="49" charset="0"/>
              </a:rPr>
              <a:t>);</a:t>
            </a:r>
          </a:p>
          <a:p>
            <a:pPr algn="l"/>
            <a:endParaRPr lang="en-US" sz="1700" dirty="0">
              <a:latin typeface="Courier New" panose="02070309020205020404" pitchFamily="49" charset="0"/>
              <a:cs typeface="Courier New" panose="02070309020205020404" pitchFamily="49" charset="0"/>
            </a:endParaRPr>
          </a:p>
          <a:p>
            <a:pPr algn="l"/>
            <a:r>
              <a:rPr lang="en-US" sz="1700" dirty="0" smtClean="0">
                <a:latin typeface="Courier New" panose="02070309020205020404" pitchFamily="49" charset="0"/>
                <a:cs typeface="Courier New" panose="02070309020205020404" pitchFamily="49" charset="0"/>
              </a:rPr>
              <a:t> HANDLE </a:t>
            </a:r>
            <a:r>
              <a:rPr lang="en-US" sz="1700" dirty="0">
                <a:latin typeface="Courier New" panose="02070309020205020404" pitchFamily="49" charset="0"/>
                <a:cs typeface="Courier New" panose="02070309020205020404" pitchFamily="49" charset="0"/>
              </a:rPr>
              <a:t>ht1 = </a:t>
            </a:r>
            <a:r>
              <a:rPr lang="en-US" sz="1700" dirty="0" err="1">
                <a:latin typeface="Courier New" panose="02070309020205020404" pitchFamily="49" charset="0"/>
                <a:cs typeface="Courier New" panose="02070309020205020404" pitchFamily="49" charset="0"/>
              </a:rPr>
              <a:t>CreateThread</a:t>
            </a:r>
            <a:r>
              <a:rPr lang="en-US" sz="1700" dirty="0">
                <a:latin typeface="Courier New" panose="02070309020205020404" pitchFamily="49" charset="0"/>
                <a:cs typeface="Courier New" panose="02070309020205020404" pitchFamily="49" charset="0"/>
              </a:rPr>
              <a:t>(NULL,0,Fn1,NULL,0,&amp;ThreadID1);</a:t>
            </a:r>
          </a:p>
          <a:p>
            <a:pPr algn="l"/>
            <a:r>
              <a:rPr lang="en-US" sz="1700" dirty="0" smtClean="0">
                <a:latin typeface="Courier New" panose="02070309020205020404" pitchFamily="49" charset="0"/>
                <a:cs typeface="Courier New" panose="02070309020205020404" pitchFamily="49" charset="0"/>
              </a:rPr>
              <a:t> HANDLE </a:t>
            </a:r>
            <a:r>
              <a:rPr lang="en-US" sz="1700" dirty="0">
                <a:latin typeface="Courier New" panose="02070309020205020404" pitchFamily="49" charset="0"/>
                <a:cs typeface="Courier New" panose="02070309020205020404" pitchFamily="49" charset="0"/>
              </a:rPr>
              <a:t>ht2 = </a:t>
            </a:r>
            <a:r>
              <a:rPr lang="en-US" sz="1700" dirty="0" err="1">
                <a:latin typeface="Courier New" panose="02070309020205020404" pitchFamily="49" charset="0"/>
                <a:cs typeface="Courier New" panose="02070309020205020404" pitchFamily="49" charset="0"/>
              </a:rPr>
              <a:t>CreateThread</a:t>
            </a:r>
            <a:r>
              <a:rPr lang="en-US" sz="1700" dirty="0">
                <a:latin typeface="Courier New" panose="02070309020205020404" pitchFamily="49" charset="0"/>
                <a:cs typeface="Courier New" panose="02070309020205020404" pitchFamily="49" charset="0"/>
              </a:rPr>
              <a:t>(NULL,0,Fn2,NULL,0,&amp;ThreadID2);</a:t>
            </a:r>
          </a:p>
          <a:p>
            <a:pPr algn="l"/>
            <a:endParaRPr lang="en-US" sz="1700" dirty="0">
              <a:latin typeface="Courier New" panose="02070309020205020404" pitchFamily="49" charset="0"/>
              <a:cs typeface="Courier New" panose="02070309020205020404" pitchFamily="49" charset="0"/>
            </a:endParaRPr>
          </a:p>
          <a:p>
            <a:pPr algn="l"/>
            <a:r>
              <a:rPr lang="en-US" sz="1700" dirty="0" smtClean="0">
                <a:latin typeface="Courier New" panose="02070309020205020404" pitchFamily="49" charset="0"/>
                <a:cs typeface="Courier New" panose="02070309020205020404" pitchFamily="49" charset="0"/>
              </a:rPr>
              <a:t> while(c </a:t>
            </a:r>
            <a:r>
              <a:rPr lang="en-US" sz="1700" dirty="0">
                <a:latin typeface="Courier New" panose="02070309020205020404" pitchFamily="49" charset="0"/>
                <a:cs typeface="Courier New" panose="02070309020205020404" pitchFamily="49" charset="0"/>
              </a:rPr>
              <a:t>!= 'e') {c = </a:t>
            </a:r>
            <a:r>
              <a:rPr lang="en-US" sz="1700" dirty="0" err="1">
                <a:latin typeface="Courier New" panose="02070309020205020404" pitchFamily="49" charset="0"/>
                <a:cs typeface="Courier New" panose="02070309020205020404" pitchFamily="49" charset="0"/>
              </a:rPr>
              <a:t>getche</a:t>
            </a:r>
            <a:r>
              <a:rPr lang="en-US" sz="1700" dirty="0">
                <a:latin typeface="Courier New" panose="02070309020205020404" pitchFamily="49" charset="0"/>
                <a:cs typeface="Courier New" panose="02070309020205020404" pitchFamily="49" charset="0"/>
              </a:rPr>
              <a:t>();}</a:t>
            </a:r>
          </a:p>
          <a:p>
            <a:pPr algn="l"/>
            <a:r>
              <a:rPr lang="en-US" sz="1700" dirty="0">
                <a:latin typeface="Courier New" panose="02070309020205020404" pitchFamily="49" charset="0"/>
                <a:cs typeface="Courier New" panose="02070309020205020404" pitchFamily="49" charset="0"/>
              </a:rPr>
              <a:t>} </a:t>
            </a:r>
          </a:p>
          <a:p>
            <a:pPr algn="l"/>
            <a:endParaRPr lang="en-US" sz="2300" dirty="0"/>
          </a:p>
        </p:txBody>
      </p:sp>
      <p:sp>
        <p:nvSpPr>
          <p:cNvPr id="7" name="Text Box 7"/>
          <p:cNvSpPr txBox="1">
            <a:spLocks noChangeArrowheads="1"/>
          </p:cNvSpPr>
          <p:nvPr/>
        </p:nvSpPr>
        <p:spPr bwMode="auto">
          <a:xfrm>
            <a:off x="8080442" y="6286500"/>
            <a:ext cx="492058" cy="215444"/>
          </a:xfrm>
          <a:prstGeom prst="rect">
            <a:avLst/>
          </a:prstGeom>
          <a:noFill/>
          <a:ln w="9525">
            <a:noFill/>
            <a:round/>
            <a:headEnd/>
            <a:tailEnd/>
          </a:ln>
        </p:spPr>
        <p:txBody>
          <a:bodyPr wrap="none" lIns="0" tIns="0" rIns="0" bIns="0">
            <a:spAutoFit/>
          </a:bodyPr>
          <a:lstStyle/>
          <a:p>
            <a:pPr fontAlgn="auto">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Page 8</a:t>
            </a:r>
            <a:endParaRPr lang="en-GB" sz="1400" i="1" dirty="0">
              <a:latin typeface="+mn-lt"/>
              <a:cs typeface="+mn-cs"/>
            </a:endParaRPr>
          </a:p>
        </p:txBody>
      </p:sp>
      <p:sp>
        <p:nvSpPr>
          <p:cNvPr id="8" name="Text Box 7"/>
          <p:cNvSpPr txBox="1">
            <a:spLocks noChangeArrowheads="1"/>
          </p:cNvSpPr>
          <p:nvPr/>
        </p:nvSpPr>
        <p:spPr bwMode="auto">
          <a:xfrm>
            <a:off x="571500" y="6286500"/>
            <a:ext cx="666849" cy="215444"/>
          </a:xfrm>
          <a:prstGeom prst="rect">
            <a:avLst/>
          </a:prstGeom>
          <a:noFill/>
          <a:ln w="9525">
            <a:noFill/>
            <a:round/>
            <a:headEnd/>
            <a:tailEnd/>
          </a:ln>
        </p:spPr>
        <p:txBody>
          <a:bodyPr wrap="none" lIns="0" tIns="0" rIns="0" bIns="0">
            <a:spAutoFit/>
          </a:bodyPr>
          <a:lstStyle/>
          <a:p>
            <a:pPr fontAlgn="auto">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Lecture 5</a:t>
            </a:r>
            <a:endParaRPr lang="en-GB" sz="1400" i="1" dirty="0">
              <a:latin typeface="+mn-lt"/>
              <a:cs typeface="+mn-cs"/>
            </a:endParaRPr>
          </a:p>
        </p:txBody>
      </p:sp>
      <p:sp>
        <p:nvSpPr>
          <p:cNvPr id="12" name="Rectangle 11"/>
          <p:cNvSpPr/>
          <p:nvPr/>
        </p:nvSpPr>
        <p:spPr>
          <a:xfrm>
            <a:off x="263470" y="263252"/>
            <a:ext cx="8595212" cy="86409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49013" y="449376"/>
            <a:ext cx="2970750" cy="461665"/>
          </a:xfrm>
          <a:prstGeom prst="rect">
            <a:avLst/>
          </a:prstGeom>
        </p:spPr>
        <p:txBody>
          <a:bodyPr wrap="none">
            <a:spAutoFit/>
          </a:bodyPr>
          <a:lstStyle/>
          <a:p>
            <a:r>
              <a:rPr lang="en-US" sz="2400" dirty="0" smtClean="0">
                <a:solidFill>
                  <a:schemeClr val="bg1"/>
                </a:solidFill>
                <a:cs typeface="Arial" pitchFamily="34" charset="0"/>
              </a:rPr>
              <a:t>Windows Semaphores</a:t>
            </a:r>
            <a:endParaRPr lang="en-US" sz="2400" dirty="0">
              <a:solidFill>
                <a:schemeClr val="bg1"/>
              </a:solidFill>
            </a:endParaRPr>
          </a:p>
        </p:txBody>
      </p:sp>
      <p:grpSp>
        <p:nvGrpSpPr>
          <p:cNvPr id="14" name="Group 13"/>
          <p:cNvGrpSpPr/>
          <p:nvPr/>
        </p:nvGrpSpPr>
        <p:grpSpPr>
          <a:xfrm>
            <a:off x="297268" y="6203763"/>
            <a:ext cx="8561414" cy="360040"/>
            <a:chOff x="297268" y="6203763"/>
            <a:chExt cx="8561414" cy="360040"/>
          </a:xfrm>
        </p:grpSpPr>
        <p:sp>
          <p:nvSpPr>
            <p:cNvPr id="15" name="Rectangle 14"/>
            <p:cNvSpPr/>
            <p:nvPr/>
          </p:nvSpPr>
          <p:spPr>
            <a:xfrm>
              <a:off x="297268" y="6203763"/>
              <a:ext cx="8561414" cy="360040"/>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7265262" y="6229894"/>
              <a:ext cx="1383649" cy="307777"/>
            </a:xfrm>
            <a:prstGeom prst="rect">
              <a:avLst/>
            </a:prstGeom>
            <a:solidFill>
              <a:srgbClr val="7DA9DF"/>
            </a:solidFill>
          </p:spPr>
          <p:txBody>
            <a:bodyPr wrap="none">
              <a:spAutoFit/>
            </a:bodyPr>
            <a:lstStyle/>
            <a:p>
              <a:pPr eaLnBrk="1" hangingPunct="1">
                <a:defRPr/>
              </a:pPr>
              <a:r>
                <a:rPr lang="en-US" sz="1400" i="1" dirty="0" smtClean="0">
                  <a:solidFill>
                    <a:schemeClr val="bg1"/>
                  </a:solidFill>
                  <a:latin typeface="+mn-lt"/>
                </a:rPr>
                <a:t>Lecture 6 Page 9</a:t>
              </a:r>
              <a:endParaRPr lang="en-GB" sz="1400" i="1" dirty="0">
                <a:solidFill>
                  <a:schemeClr val="bg1"/>
                </a:solidFill>
                <a:latin typeface="+mn-lt"/>
              </a:endParaRPr>
            </a:p>
          </p:txBody>
        </p:sp>
        <p:sp>
          <p:nvSpPr>
            <p:cNvPr id="17" name="Text Box 7"/>
            <p:cNvSpPr txBox="1">
              <a:spLocks noChangeArrowheads="1"/>
            </p:cNvSpPr>
            <p:nvPr/>
          </p:nvSpPr>
          <p:spPr bwMode="auto">
            <a:xfrm>
              <a:off x="473457" y="6258092"/>
              <a:ext cx="1585330" cy="215444"/>
            </a:xfrm>
            <a:prstGeom prst="rect">
              <a:avLst/>
            </a:prstGeom>
            <a:solidFill>
              <a:srgbClr val="7DA9DF"/>
            </a:solid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solidFill>
                    <a:schemeClr val="bg1"/>
                  </a:solidFill>
                  <a:latin typeface="+mn-lt"/>
                  <a:cs typeface="+mn-cs"/>
                </a:rPr>
                <a:t>ELC 467– Spring 2020</a:t>
              </a:r>
            </a:p>
          </p:txBody>
        </p:sp>
      </p:grpSp>
      <p:pic>
        <p:nvPicPr>
          <p:cNvPr id="3" name="6c-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57086" y="426368"/>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7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3470" y="263252"/>
            <a:ext cx="8595212" cy="864096"/>
          </a:xfrm>
          <a:prstGeom prst="rect">
            <a:avLst/>
          </a:prstGeom>
          <a:solidFill>
            <a:srgbClr val="7DA9D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49013" y="449376"/>
            <a:ext cx="1466299" cy="461665"/>
          </a:xfrm>
          <a:prstGeom prst="rect">
            <a:avLst/>
          </a:prstGeom>
        </p:spPr>
        <p:txBody>
          <a:bodyPr wrap="none">
            <a:spAutoFit/>
          </a:bodyPr>
          <a:lstStyle/>
          <a:p>
            <a:r>
              <a:rPr lang="en-US" sz="2400" dirty="0" smtClean="0">
                <a:solidFill>
                  <a:schemeClr val="bg1"/>
                </a:solidFill>
                <a:cs typeface="Arial" pitchFamily="34" charset="0"/>
              </a:rPr>
              <a:t>Example 4</a:t>
            </a:r>
            <a:endParaRPr lang="en-US" sz="2400" dirty="0">
              <a:solidFill>
                <a:schemeClr val="bg1"/>
              </a:solidFill>
            </a:endParaRPr>
          </a:p>
        </p:txBody>
      </p:sp>
      <p:pic>
        <p:nvPicPr>
          <p:cNvPr id="2" name="F4C3956">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39669" y="1336047"/>
            <a:ext cx="8442813" cy="4495505"/>
          </a:xfrm>
          <a:prstGeom prst="rect">
            <a:avLst/>
          </a:prstGeom>
        </p:spPr>
      </p:pic>
      <p:pic>
        <p:nvPicPr>
          <p:cNvPr id="3" name="6c-8">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956376" y="390500"/>
            <a:ext cx="609600" cy="609600"/>
          </a:xfrm>
          <a:prstGeom prst="rect">
            <a:avLst/>
          </a:prstGeom>
        </p:spPr>
      </p:pic>
    </p:spTree>
    <p:extLst>
      <p:ext uri="{BB962C8B-B14F-4D97-AF65-F5344CB8AC3E}">
        <p14:creationId xmlns:p14="http://schemas.microsoft.com/office/powerpoint/2010/main" val="38330441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0636"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945</TotalTime>
  <Words>717</Words>
  <Application>Microsoft Office PowerPoint</Application>
  <PresentationFormat>On-screen Show (4:3)</PresentationFormat>
  <Paragraphs>102</Paragraphs>
  <Slides>8</Slides>
  <Notes>8</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Courier New</vt:lpstr>
      <vt:lpstr>StarBats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Hany</dc:creator>
  <cp:lastModifiedBy>Hany Elsayed</cp:lastModifiedBy>
  <cp:revision>122</cp:revision>
  <dcterms:created xsi:type="dcterms:W3CDTF">2010-02-20T15:45:54Z</dcterms:created>
  <dcterms:modified xsi:type="dcterms:W3CDTF">2020-03-25T09:25:36Z</dcterms:modified>
</cp:coreProperties>
</file>