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94" r:id="rId2"/>
    <p:sldId id="272" r:id="rId3"/>
    <p:sldId id="295" r:id="rId4"/>
    <p:sldId id="296" r:id="rId5"/>
    <p:sldId id="297" r:id="rId6"/>
    <p:sldId id="281" r:id="rId7"/>
    <p:sldId id="298" r:id="rId8"/>
    <p:sldId id="299" r:id="rId9"/>
    <p:sldId id="280" r:id="rId10"/>
    <p:sldId id="289" r:id="rId11"/>
    <p:sldId id="290" r:id="rId12"/>
    <p:sldId id="28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29" autoAdjust="0"/>
    <p:restoredTop sz="77738" autoAdjust="0"/>
  </p:normalViewPr>
  <p:slideViewPr>
    <p:cSldViewPr>
      <p:cViewPr varScale="1">
        <p:scale>
          <a:sx n="74" d="100"/>
          <a:sy n="74" d="100"/>
        </p:scale>
        <p:origin x="1146" y="72"/>
      </p:cViewPr>
      <p:guideLst>
        <p:guide orient="horz" pos="2160"/>
        <p:guide pos="2880"/>
      </p:guideLst>
    </p:cSldViewPr>
  </p:slideViewPr>
  <p:notesTextViewPr>
    <p:cViewPr>
      <p:scale>
        <a:sx n="100" d="100"/>
        <a:sy n="100" d="100"/>
      </p:scale>
      <p:origin x="0" y="0"/>
    </p:cViewPr>
  </p:notesTextViewPr>
  <p:notesViewPr>
    <p:cSldViewPr>
      <p:cViewPr varScale="1">
        <p:scale>
          <a:sx n="44" d="100"/>
          <a:sy n="44" d="100"/>
        </p:scale>
        <p:origin x="-2102"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C3099D-A511-4A3A-BF85-D8AEFFF7709F}" type="slidenum">
              <a:rPr lang="en-US" smtClean="0"/>
              <a:pPr/>
              <a:t>‹#›</a:t>
            </a:fld>
            <a:endParaRPr lang="en-US"/>
          </a:p>
        </p:txBody>
      </p:sp>
    </p:spTree>
    <p:extLst>
      <p:ext uri="{BB962C8B-B14F-4D97-AF65-F5344CB8AC3E}">
        <p14:creationId xmlns:p14="http://schemas.microsoft.com/office/powerpoint/2010/main" val="2550043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884651-CC31-49FC-A7D0-CAF2802FED5C}" type="datetimeFigureOut">
              <a:rPr lang="en-US" smtClean="0"/>
              <a:pPr/>
              <a:t>3/24/2020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23E5EE-04EA-4E73-9FB2-98B8DA1161BC}" type="slidenum">
              <a:rPr lang="en-US" smtClean="0"/>
              <a:pPr/>
              <a:t>‹#›</a:t>
            </a:fld>
            <a:endParaRPr lang="en-US"/>
          </a:p>
        </p:txBody>
      </p:sp>
    </p:spTree>
    <p:extLst>
      <p:ext uri="{BB962C8B-B14F-4D97-AF65-F5344CB8AC3E}">
        <p14:creationId xmlns:p14="http://schemas.microsoft.com/office/powerpoint/2010/main" val="1457858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example of using the concepts studied so far, we consider the Windows operating system as a case study.  We start by studying how to create a new thread</a:t>
            </a:r>
            <a:r>
              <a:rPr lang="en-US" baseline="0" dirty="0" smtClean="0"/>
              <a:t>  in a Windows process. </a:t>
            </a:r>
            <a:r>
              <a:rPr lang="en-US" dirty="0" smtClean="0"/>
              <a:t>A new thread is created using the C function </a:t>
            </a:r>
            <a:r>
              <a:rPr lang="en-US" dirty="0" err="1" smtClean="0"/>
              <a:t>CreateThread</a:t>
            </a:r>
            <a:r>
              <a:rPr lang="en-US" dirty="0" smtClean="0"/>
              <a:t>, </a:t>
            </a:r>
            <a:r>
              <a:rPr lang="en-GB" dirty="0" smtClean="0"/>
              <a:t>which has a meaningful name as all Windows functions. </a:t>
            </a:r>
            <a:r>
              <a:rPr lang="en-US" dirty="0" smtClean="0"/>
              <a:t>API stands for Applications Programming Interface, and API functions are the system functions that can be used by</a:t>
            </a:r>
            <a:r>
              <a:rPr lang="en-US" baseline="0" dirty="0" smtClean="0"/>
              <a:t> programs.</a:t>
            </a:r>
            <a:r>
              <a:rPr lang="en-US" dirty="0" smtClean="0"/>
              <a:t> </a:t>
            </a:r>
            <a:endParaRPr lang="en-GB" dirty="0"/>
          </a:p>
        </p:txBody>
      </p:sp>
      <p:sp>
        <p:nvSpPr>
          <p:cNvPr id="4" name="Slide Number Placeholder 3"/>
          <p:cNvSpPr>
            <a:spLocks noGrp="1"/>
          </p:cNvSpPr>
          <p:nvPr>
            <p:ph type="sldNum" sz="quarter" idx="10"/>
          </p:nvPr>
        </p:nvSpPr>
        <p:spPr/>
        <p:txBody>
          <a:bodyPr/>
          <a:lstStyle/>
          <a:p>
            <a:fld id="{1123E5EE-04EA-4E73-9FB2-98B8DA1161BC}" type="slidenum">
              <a:rPr lang="en-US" smtClean="0"/>
              <a:pPr/>
              <a:t>1</a:t>
            </a:fld>
            <a:endParaRPr lang="en-US"/>
          </a:p>
        </p:txBody>
      </p:sp>
    </p:spTree>
    <p:extLst>
      <p:ext uri="{BB962C8B-B14F-4D97-AF65-F5344CB8AC3E}">
        <p14:creationId xmlns:p14="http://schemas.microsoft.com/office/powerpoint/2010/main" val="581149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shows</a:t>
            </a:r>
            <a:r>
              <a:rPr lang="en-US" baseline="0" dirty="0" smtClean="0"/>
              <a:t> the priority level of a thread as function of process priority class and thread relative priority.  </a:t>
            </a:r>
            <a:endParaRPr lang="en-GB" dirty="0"/>
          </a:p>
        </p:txBody>
      </p:sp>
      <p:sp>
        <p:nvSpPr>
          <p:cNvPr id="4" name="Slide Number Placeholder 3"/>
          <p:cNvSpPr>
            <a:spLocks noGrp="1"/>
          </p:cNvSpPr>
          <p:nvPr>
            <p:ph type="sldNum" sz="quarter" idx="10"/>
          </p:nvPr>
        </p:nvSpPr>
        <p:spPr/>
        <p:txBody>
          <a:bodyPr/>
          <a:lstStyle/>
          <a:p>
            <a:fld id="{1123E5EE-04EA-4E73-9FB2-98B8DA1161BC}" type="slidenum">
              <a:rPr lang="en-US" smtClean="0"/>
              <a:pPr/>
              <a:t>12</a:t>
            </a:fld>
            <a:endParaRPr lang="en-US"/>
          </a:p>
        </p:txBody>
      </p:sp>
    </p:spTree>
    <p:extLst>
      <p:ext uri="{BB962C8B-B14F-4D97-AF65-F5344CB8AC3E}">
        <p14:creationId xmlns:p14="http://schemas.microsoft.com/office/powerpoint/2010/main" val="1983226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Function returns a handle, which is a pointer to the new created thread.  System is treated as a collection of objects (processes, threads, windows, files .etc.), each pointed to by a handle.  We refer to the thread later by this handle, e.g. to suspend thread, wait for the thread,… etc.</a:t>
            </a:r>
            <a:endParaRPr lang="en-GB" dirty="0"/>
          </a:p>
        </p:txBody>
      </p:sp>
      <p:sp>
        <p:nvSpPr>
          <p:cNvPr id="4" name="Slide Number Placeholder 3"/>
          <p:cNvSpPr>
            <a:spLocks noGrp="1"/>
          </p:cNvSpPr>
          <p:nvPr>
            <p:ph type="sldNum" sz="quarter" idx="10"/>
          </p:nvPr>
        </p:nvSpPr>
        <p:spPr/>
        <p:txBody>
          <a:bodyPr/>
          <a:lstStyle/>
          <a:p>
            <a:fld id="{1123E5EE-04EA-4E73-9FB2-98B8DA1161BC}" type="slidenum">
              <a:rPr lang="en-US" smtClean="0"/>
              <a:pPr/>
              <a:t>2</a:t>
            </a:fld>
            <a:endParaRPr lang="en-US"/>
          </a:p>
        </p:txBody>
      </p:sp>
    </p:spTree>
    <p:extLst>
      <p:ext uri="{BB962C8B-B14F-4D97-AF65-F5344CB8AC3E}">
        <p14:creationId xmlns:p14="http://schemas.microsoft.com/office/powerpoint/2010/main" val="3500531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Function takes six arguments as follows. Security attributes defines how thread can be accessed by other processes.  We will not make use of this in our examples, so  we put the first argument to NULL.  Second parameter is a double word specifying the size of stack reserved for the thread.  We put it in our examples to zero, which gives it a default value. </a:t>
            </a:r>
            <a:endParaRPr lang="en-GB" dirty="0"/>
          </a:p>
        </p:txBody>
      </p:sp>
      <p:sp>
        <p:nvSpPr>
          <p:cNvPr id="4" name="Slide Number Placeholder 3"/>
          <p:cNvSpPr>
            <a:spLocks noGrp="1"/>
          </p:cNvSpPr>
          <p:nvPr>
            <p:ph type="sldNum" sz="quarter" idx="10"/>
          </p:nvPr>
        </p:nvSpPr>
        <p:spPr/>
        <p:txBody>
          <a:bodyPr/>
          <a:lstStyle/>
          <a:p>
            <a:fld id="{1123E5EE-04EA-4E73-9FB2-98B8DA1161BC}" type="slidenum">
              <a:rPr lang="en-US" smtClean="0"/>
              <a:pPr/>
              <a:t>3</a:t>
            </a:fld>
            <a:endParaRPr lang="en-US"/>
          </a:p>
        </p:txBody>
      </p:sp>
    </p:spTree>
    <p:extLst>
      <p:ext uri="{BB962C8B-B14F-4D97-AF65-F5344CB8AC3E}">
        <p14:creationId xmlns:p14="http://schemas.microsoft.com/office/powerpoint/2010/main" val="3347703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Third argument specifies</a:t>
            </a:r>
            <a:r>
              <a:rPr lang="en-US" baseline="0" dirty="0" smtClean="0"/>
              <a:t> a function that will run in the new thread.  If this function has any arguments, these are passed in the fourth argument of </a:t>
            </a:r>
            <a:r>
              <a:rPr lang="en-US" baseline="0" dirty="0" err="1" smtClean="0"/>
              <a:t>CreateThread</a:t>
            </a:r>
            <a:r>
              <a:rPr lang="en-US" baseline="0" dirty="0" smtClean="0"/>
              <a:t>.</a:t>
            </a:r>
            <a:endParaRPr lang="en-GB" dirty="0"/>
          </a:p>
        </p:txBody>
      </p:sp>
      <p:sp>
        <p:nvSpPr>
          <p:cNvPr id="4" name="Slide Number Placeholder 3"/>
          <p:cNvSpPr>
            <a:spLocks noGrp="1"/>
          </p:cNvSpPr>
          <p:nvPr>
            <p:ph type="sldNum" sz="quarter" idx="10"/>
          </p:nvPr>
        </p:nvSpPr>
        <p:spPr/>
        <p:txBody>
          <a:bodyPr/>
          <a:lstStyle/>
          <a:p>
            <a:fld id="{1123E5EE-04EA-4E73-9FB2-98B8DA1161BC}" type="slidenum">
              <a:rPr lang="en-US" smtClean="0"/>
              <a:pPr/>
              <a:t>4</a:t>
            </a:fld>
            <a:endParaRPr lang="en-US"/>
          </a:p>
        </p:txBody>
      </p:sp>
    </p:spTree>
    <p:extLst>
      <p:ext uri="{BB962C8B-B14F-4D97-AF65-F5344CB8AC3E}">
        <p14:creationId xmlns:p14="http://schemas.microsoft.com/office/powerpoint/2010/main" val="3988835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number of Creation flags can be put to control how the thread is created.  For example, will it run immediately or will be suspended when created and started later.  Possible flags can be found in the help pages of any compiler or online.  Last argument passes a pointer to a variable that holds the unique id given to thread by the system.</a:t>
            </a:r>
            <a:endParaRPr lang="en-GB" dirty="0"/>
          </a:p>
        </p:txBody>
      </p:sp>
      <p:sp>
        <p:nvSpPr>
          <p:cNvPr id="4" name="Slide Number Placeholder 3"/>
          <p:cNvSpPr>
            <a:spLocks noGrp="1"/>
          </p:cNvSpPr>
          <p:nvPr>
            <p:ph type="sldNum" sz="quarter" idx="10"/>
          </p:nvPr>
        </p:nvSpPr>
        <p:spPr/>
        <p:txBody>
          <a:bodyPr/>
          <a:lstStyle/>
          <a:p>
            <a:fld id="{1123E5EE-04EA-4E73-9FB2-98B8DA1161BC}" type="slidenum">
              <a:rPr lang="en-US" smtClean="0"/>
              <a:pPr/>
              <a:t>5</a:t>
            </a:fld>
            <a:endParaRPr lang="en-US"/>
          </a:p>
        </p:txBody>
      </p:sp>
    </p:spTree>
    <p:extLst>
      <p:ext uri="{BB962C8B-B14F-4D97-AF65-F5344CB8AC3E}">
        <p14:creationId xmlns:p14="http://schemas.microsoft.com/office/powerpoint/2010/main" val="816079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simple</a:t>
            </a:r>
            <a:r>
              <a:rPr lang="en-US" baseline="0" dirty="0" smtClean="0"/>
              <a:t> example, we create a thread that runs a function that just repeatedly displays “The thread is running”. Read the program carefully. Note that we must include </a:t>
            </a:r>
            <a:r>
              <a:rPr lang="en-US" baseline="0" dirty="0" err="1" smtClean="0"/>
              <a:t>windows.h</a:t>
            </a:r>
            <a:r>
              <a:rPr lang="en-US" baseline="0" dirty="0" smtClean="0"/>
              <a:t> header file to use API functions. Some compilers require the function run in a thread to be declared in a particular form with the word WINAPI.  Main program and hence the created thread ends when e is pressed.</a:t>
            </a:r>
            <a:endParaRPr lang="en-GB" dirty="0"/>
          </a:p>
        </p:txBody>
      </p:sp>
      <p:sp>
        <p:nvSpPr>
          <p:cNvPr id="4" name="Slide Number Placeholder 3"/>
          <p:cNvSpPr>
            <a:spLocks noGrp="1"/>
          </p:cNvSpPr>
          <p:nvPr>
            <p:ph type="sldNum" sz="quarter" idx="10"/>
          </p:nvPr>
        </p:nvSpPr>
        <p:spPr/>
        <p:txBody>
          <a:bodyPr/>
          <a:lstStyle/>
          <a:p>
            <a:fld id="{1123E5EE-04EA-4E73-9FB2-98B8DA1161BC}" type="slidenum">
              <a:rPr lang="en-US" smtClean="0"/>
              <a:pPr/>
              <a:t>6</a:t>
            </a:fld>
            <a:endParaRPr lang="en-US"/>
          </a:p>
        </p:txBody>
      </p:sp>
    </p:spTree>
    <p:extLst>
      <p:ext uri="{BB962C8B-B14F-4D97-AF65-F5344CB8AC3E}">
        <p14:creationId xmlns:p14="http://schemas.microsoft.com/office/powerpoint/2010/main" val="723315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program is run here as a console application on dev-</a:t>
            </a:r>
            <a:r>
              <a:rPr lang="en-US" dirty="0" err="1" smtClean="0"/>
              <a:t>c++</a:t>
            </a:r>
            <a:r>
              <a:rPr lang="en-US" dirty="0" smtClean="0"/>
              <a:t> compiler.  Click on the video to see the program running.</a:t>
            </a:r>
            <a:endParaRPr lang="en-GB" dirty="0"/>
          </a:p>
        </p:txBody>
      </p:sp>
      <p:sp>
        <p:nvSpPr>
          <p:cNvPr id="4" name="Slide Number Placeholder 3"/>
          <p:cNvSpPr>
            <a:spLocks noGrp="1"/>
          </p:cNvSpPr>
          <p:nvPr>
            <p:ph type="sldNum" sz="quarter" idx="10"/>
          </p:nvPr>
        </p:nvSpPr>
        <p:spPr/>
        <p:txBody>
          <a:bodyPr/>
          <a:lstStyle/>
          <a:p>
            <a:fld id="{1123E5EE-04EA-4E73-9FB2-98B8DA1161BC}" type="slidenum">
              <a:rPr lang="en-US" smtClean="0"/>
              <a:pPr/>
              <a:t>7</a:t>
            </a:fld>
            <a:endParaRPr lang="en-US"/>
          </a:p>
        </p:txBody>
      </p:sp>
    </p:spTree>
    <p:extLst>
      <p:ext uri="{BB962C8B-B14F-4D97-AF65-F5344CB8AC3E}">
        <p14:creationId xmlns:p14="http://schemas.microsoft.com/office/powerpoint/2010/main" val="3666803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 is similar but the thread is created suspended.  It is started</a:t>
            </a:r>
            <a:r>
              <a:rPr lang="en-US" baseline="0" dirty="0" smtClean="0"/>
              <a:t> when ‘s’ is pressed, using the function </a:t>
            </a:r>
            <a:r>
              <a:rPr lang="en-US" baseline="0" dirty="0" err="1" smtClean="0"/>
              <a:t>ResumeThread</a:t>
            </a:r>
            <a:r>
              <a:rPr lang="en-US" baseline="0" dirty="0" smtClean="0"/>
              <a:t>.  Note that we refer to the thread by its handle, returned when created.</a:t>
            </a:r>
            <a:r>
              <a:rPr lang="en-US" dirty="0" smtClean="0"/>
              <a:t> The thread id is also displayed. Click on the video to see the program running.</a:t>
            </a:r>
            <a:endParaRPr lang="en-GB" dirty="0"/>
          </a:p>
        </p:txBody>
      </p:sp>
      <p:sp>
        <p:nvSpPr>
          <p:cNvPr id="4" name="Slide Number Placeholder 3"/>
          <p:cNvSpPr>
            <a:spLocks noGrp="1"/>
          </p:cNvSpPr>
          <p:nvPr>
            <p:ph type="sldNum" sz="quarter" idx="10"/>
          </p:nvPr>
        </p:nvSpPr>
        <p:spPr/>
        <p:txBody>
          <a:bodyPr/>
          <a:lstStyle/>
          <a:p>
            <a:fld id="{1123E5EE-04EA-4E73-9FB2-98B8DA1161BC}" type="slidenum">
              <a:rPr lang="en-US" smtClean="0"/>
              <a:pPr/>
              <a:t>8</a:t>
            </a:fld>
            <a:endParaRPr lang="en-US"/>
          </a:p>
        </p:txBody>
      </p:sp>
    </p:spTree>
    <p:extLst>
      <p:ext uri="{BB962C8B-B14F-4D97-AF65-F5344CB8AC3E}">
        <p14:creationId xmlns:p14="http://schemas.microsoft.com/office/powerpoint/2010/main" val="3813037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Windows thread has a priority level, which is an integer between 0 and 31.  31 is the highest priority level.  Thread starts with a base priority level that may be changed later.  The</a:t>
            </a:r>
            <a:r>
              <a:rPr lang="en-US" baseline="0" dirty="0" smtClean="0"/>
              <a:t> priority </a:t>
            </a:r>
            <a:r>
              <a:rPr lang="en-US" baseline="0" dirty="0" smtClean="0"/>
              <a:t>of thread </a:t>
            </a:r>
            <a:r>
              <a:rPr lang="en-US" baseline="0" dirty="0" smtClean="0"/>
              <a:t>is determined relative to the priority class of its process.</a:t>
            </a:r>
            <a:endParaRPr lang="en-GB" dirty="0"/>
          </a:p>
        </p:txBody>
      </p:sp>
      <p:sp>
        <p:nvSpPr>
          <p:cNvPr id="4" name="Slide Number Placeholder 3"/>
          <p:cNvSpPr>
            <a:spLocks noGrp="1"/>
          </p:cNvSpPr>
          <p:nvPr>
            <p:ph type="sldNum" sz="quarter" idx="10"/>
          </p:nvPr>
        </p:nvSpPr>
        <p:spPr/>
        <p:txBody>
          <a:bodyPr/>
          <a:lstStyle/>
          <a:p>
            <a:fld id="{1123E5EE-04EA-4E73-9FB2-98B8DA1161BC}" type="slidenum">
              <a:rPr lang="en-US" smtClean="0"/>
              <a:pPr/>
              <a:t>9</a:t>
            </a:fld>
            <a:endParaRPr lang="en-US"/>
          </a:p>
        </p:txBody>
      </p:sp>
    </p:spTree>
    <p:extLst>
      <p:ext uri="{BB962C8B-B14F-4D97-AF65-F5344CB8AC3E}">
        <p14:creationId xmlns:p14="http://schemas.microsoft.com/office/powerpoint/2010/main" val="2686162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478301-3491-4451-BB36-D335F06C7FC0}"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78301-3491-4451-BB36-D335F06C7FC0}"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78301-3491-4451-BB36-D335F06C7FC0}"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78301-3491-4451-BB36-D335F06C7FC0}"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478301-3491-4451-BB36-D335F06C7FC0}"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478301-3491-4451-BB36-D335F06C7FC0}" type="datetimeFigureOut">
              <a:rPr lang="en-US" smtClean="0"/>
              <a:pPr/>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478301-3491-4451-BB36-D335F06C7FC0}" type="datetimeFigureOut">
              <a:rPr lang="en-US" smtClean="0"/>
              <a:pPr/>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478301-3491-4451-BB36-D335F06C7FC0}" type="datetimeFigureOut">
              <a:rPr lang="en-US" smtClean="0"/>
              <a:pPr/>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78301-3491-4451-BB36-D335F06C7FC0}" type="datetimeFigureOut">
              <a:rPr lang="en-US" smtClean="0"/>
              <a:pPr/>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478301-3491-4451-BB36-D335F06C7FC0}" type="datetimeFigureOut">
              <a:rPr lang="en-US" smtClean="0"/>
              <a:pPr/>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478301-3491-4451-BB36-D335F06C7FC0}" type="datetimeFigureOut">
              <a:rPr lang="en-US" smtClean="0"/>
              <a:pPr/>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78301-3491-4451-BB36-D335F06C7FC0}" type="datetimeFigureOut">
              <a:rPr lang="en-US" smtClean="0"/>
              <a:pPr/>
              <a:t>3/24/2020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54962-DD61-4EB6-A018-567C6CBAA0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audio" Target="../media/media2.mp3"/><Relationship Id="rId2" Type="http://schemas.microsoft.com/office/2007/relationships/media" Target="../media/media2.mp3"/><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media" Target="../media/media3.mp3"/><Relationship Id="rId7" Type="http://schemas.openxmlformats.org/officeDocument/2006/relationships/image" Target="../media/image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audio" Target="../media/media3.mp3"/></Relationships>
</file>

<file path=ppt/slides/_rels/slide4.xml.rels><?xml version="1.0" encoding="UTF-8" standalone="yes"?>
<Relationships xmlns="http://schemas.openxmlformats.org/package/2006/relationships"><Relationship Id="rId3" Type="http://schemas.microsoft.com/office/2007/relationships/media" Target="../media/media4.mp3"/><Relationship Id="rId7" Type="http://schemas.openxmlformats.org/officeDocument/2006/relationships/image" Target="../media/image1.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audio" Target="../media/media4.mp3"/></Relationships>
</file>

<file path=ppt/slides/_rels/slide5.xml.rels><?xml version="1.0" encoding="UTF-8" standalone="yes"?>
<Relationships xmlns="http://schemas.openxmlformats.org/package/2006/relationships"><Relationship Id="rId3" Type="http://schemas.microsoft.com/office/2007/relationships/media" Target="../media/media5.mp3"/><Relationship Id="rId7" Type="http://schemas.openxmlformats.org/officeDocument/2006/relationships/image" Target="../media/image1.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audio" Target="../media/media5.mp3"/></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8.mp3"/><Relationship Id="rId7" Type="http://schemas.openxmlformats.org/officeDocument/2006/relationships/image" Target="../media/image2.png"/><Relationship Id="rId2" Type="http://schemas.openxmlformats.org/officeDocument/2006/relationships/video" Target="../media/media7.mp4"/><Relationship Id="rId1" Type="http://schemas.microsoft.com/office/2007/relationships/media" Target="../media/media7.mp4"/><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audio" Target="../media/media8.mp3"/></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10.mp3"/><Relationship Id="rId7" Type="http://schemas.openxmlformats.org/officeDocument/2006/relationships/image" Target="../media/image3.png"/><Relationship Id="rId2" Type="http://schemas.openxmlformats.org/officeDocument/2006/relationships/video" Target="../media/media9.mp4"/><Relationship Id="rId1" Type="http://schemas.microsoft.com/office/2007/relationships/media" Target="../media/media9.mp4"/><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audio" Target="../media/media10.mp3"/></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449013" y="449376"/>
            <a:ext cx="2419317" cy="461665"/>
          </a:xfrm>
          <a:prstGeom prst="rect">
            <a:avLst/>
          </a:prstGeom>
        </p:spPr>
        <p:txBody>
          <a:bodyPr wrap="none">
            <a:spAutoFit/>
          </a:bodyPr>
          <a:lstStyle/>
          <a:p>
            <a:r>
              <a:rPr lang="en-US" sz="2400" dirty="0" smtClean="0">
                <a:solidFill>
                  <a:schemeClr val="bg1"/>
                </a:solidFill>
                <a:cs typeface="Arial" pitchFamily="34" charset="0"/>
              </a:rPr>
              <a:t>Windows Threads</a:t>
            </a:r>
            <a:endParaRPr lang="en-US" sz="2400" dirty="0">
              <a:solidFill>
                <a:schemeClr val="bg1"/>
              </a:solidFill>
            </a:endParaRPr>
          </a:p>
        </p:txBody>
      </p:sp>
      <p:grpSp>
        <p:nvGrpSpPr>
          <p:cNvPr id="41" name="Group 40"/>
          <p:cNvGrpSpPr/>
          <p:nvPr/>
        </p:nvGrpSpPr>
        <p:grpSpPr>
          <a:xfrm>
            <a:off x="297268" y="6203763"/>
            <a:ext cx="8561414" cy="360040"/>
            <a:chOff x="297268" y="6203763"/>
            <a:chExt cx="8561414" cy="360040"/>
          </a:xfrm>
        </p:grpSpPr>
        <p:sp>
          <p:nvSpPr>
            <p:cNvPr id="42" name="Rectangle 41"/>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265262" y="6229894"/>
              <a:ext cx="1383649" cy="307777"/>
            </a:xfrm>
            <a:prstGeom prst="rect">
              <a:avLst/>
            </a:prstGeom>
            <a:solidFill>
              <a:srgbClr val="7DA9DF"/>
            </a:solidFill>
          </p:spPr>
          <p:txBody>
            <a:bodyPr wrap="none">
              <a:spAutoFit/>
            </a:bodyPr>
            <a:lstStyle/>
            <a:p>
              <a:pPr eaLnBrk="1" hangingPunct="1">
                <a:defRPr/>
              </a:pPr>
              <a:r>
                <a:rPr lang="en-US" sz="1400" i="1" dirty="0" smtClean="0">
                  <a:solidFill>
                    <a:schemeClr val="bg1"/>
                  </a:solidFill>
                  <a:latin typeface="+mn-lt"/>
                </a:rPr>
                <a:t>Lecture 6 Page 3</a:t>
              </a:r>
              <a:endParaRPr lang="en-GB" sz="1400" i="1" dirty="0">
                <a:solidFill>
                  <a:schemeClr val="bg1"/>
                </a:solidFill>
                <a:latin typeface="+mn-lt"/>
              </a:endParaRPr>
            </a:p>
          </p:txBody>
        </p:sp>
        <p:sp>
          <p:nvSpPr>
            <p:cNvPr id="44" name="Text Box 7"/>
            <p:cNvSpPr txBox="1">
              <a:spLocks noChangeArrowheads="1"/>
            </p:cNvSpPr>
            <p:nvPr/>
          </p:nvSpPr>
          <p:spPr bwMode="auto">
            <a:xfrm>
              <a:off x="473457" y="6258092"/>
              <a:ext cx="1585330" cy="215444"/>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bg1"/>
                  </a:solidFill>
                  <a:latin typeface="+mn-lt"/>
                  <a:cs typeface="+mn-cs"/>
                </a:rPr>
                <a:t>ELC 467– Spring 2020</a:t>
              </a:r>
            </a:p>
          </p:txBody>
        </p:sp>
      </p:grpSp>
      <p:sp>
        <p:nvSpPr>
          <p:cNvPr id="38" name="Text Box 93"/>
          <p:cNvSpPr txBox="1">
            <a:spLocks noChangeArrowheads="1"/>
          </p:cNvSpPr>
          <p:nvPr/>
        </p:nvSpPr>
        <p:spPr bwMode="auto">
          <a:xfrm>
            <a:off x="577850" y="1357298"/>
            <a:ext cx="8035540" cy="830997"/>
          </a:xfrm>
          <a:prstGeom prst="rect">
            <a:avLst/>
          </a:prstGeom>
          <a:noFill/>
          <a:ln w="9525">
            <a:noFill/>
            <a:miter lim="800000"/>
            <a:headEnd/>
            <a:tailEnd/>
          </a:ln>
        </p:spPr>
        <p:txBody>
          <a:bodyPr wrap="square">
            <a:spAutoFit/>
          </a:bodyPr>
          <a:lstStyle/>
          <a:p>
            <a:pPr algn="just"/>
            <a:r>
              <a:rPr lang="en-US" sz="2400" dirty="0">
                <a:cs typeface="Arial" pitchFamily="34" charset="0"/>
              </a:rPr>
              <a:t>In </a:t>
            </a:r>
            <a:r>
              <a:rPr lang="en-US" sz="2400" dirty="0" smtClean="0">
                <a:cs typeface="Arial" pitchFamily="34" charset="0"/>
              </a:rPr>
              <a:t>Windows, </a:t>
            </a:r>
            <a:r>
              <a:rPr lang="en-US" sz="2400" dirty="0">
                <a:cs typeface="Arial" pitchFamily="34" charset="0"/>
              </a:rPr>
              <a:t>new threads are </a:t>
            </a:r>
            <a:r>
              <a:rPr lang="en-US" sz="2400" dirty="0" smtClean="0">
                <a:cs typeface="Arial" pitchFamily="34" charset="0"/>
              </a:rPr>
              <a:t>created </a:t>
            </a:r>
            <a:r>
              <a:rPr lang="en-US" sz="2400" dirty="0">
                <a:cs typeface="Arial" pitchFamily="34" charset="0"/>
              </a:rPr>
              <a:t>using the </a:t>
            </a:r>
            <a:r>
              <a:rPr lang="en-US" sz="2400" i="1" dirty="0" err="1">
                <a:cs typeface="Arial" pitchFamily="34" charset="0"/>
              </a:rPr>
              <a:t>CreateThread</a:t>
            </a:r>
            <a:r>
              <a:rPr lang="en-US" sz="2400" dirty="0">
                <a:cs typeface="Arial" pitchFamily="34" charset="0"/>
              </a:rPr>
              <a:t> API function:</a:t>
            </a:r>
          </a:p>
        </p:txBody>
      </p:sp>
      <p:pic>
        <p:nvPicPr>
          <p:cNvPr id="2" name="6b-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3790" y="449376"/>
            <a:ext cx="609600" cy="609600"/>
          </a:xfrm>
          <a:prstGeom prst="rect">
            <a:avLst/>
          </a:prstGeom>
        </p:spPr>
      </p:pic>
    </p:spTree>
    <p:extLst>
      <p:ext uri="{BB962C8B-B14F-4D97-AF65-F5344CB8AC3E}">
        <p14:creationId xmlns:p14="http://schemas.microsoft.com/office/powerpoint/2010/main" val="6896593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9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449013" y="449376"/>
            <a:ext cx="2419317" cy="461665"/>
          </a:xfrm>
          <a:prstGeom prst="rect">
            <a:avLst/>
          </a:prstGeom>
        </p:spPr>
        <p:txBody>
          <a:bodyPr wrap="none">
            <a:spAutoFit/>
          </a:bodyPr>
          <a:lstStyle/>
          <a:p>
            <a:r>
              <a:rPr lang="en-US" sz="2400" dirty="0" smtClean="0">
                <a:solidFill>
                  <a:schemeClr val="bg1"/>
                </a:solidFill>
                <a:cs typeface="Arial" pitchFamily="34" charset="0"/>
              </a:rPr>
              <a:t>Windows Threads</a:t>
            </a:r>
            <a:endParaRPr lang="en-US" sz="2400" dirty="0">
              <a:solidFill>
                <a:schemeClr val="bg1"/>
              </a:solidFill>
            </a:endParaRPr>
          </a:p>
        </p:txBody>
      </p:sp>
      <p:grpSp>
        <p:nvGrpSpPr>
          <p:cNvPr id="41" name="Group 40"/>
          <p:cNvGrpSpPr/>
          <p:nvPr/>
        </p:nvGrpSpPr>
        <p:grpSpPr>
          <a:xfrm>
            <a:off x="297268" y="6203763"/>
            <a:ext cx="8561414" cy="360040"/>
            <a:chOff x="297268" y="6203763"/>
            <a:chExt cx="8561414" cy="360040"/>
          </a:xfrm>
        </p:grpSpPr>
        <p:sp>
          <p:nvSpPr>
            <p:cNvPr id="42" name="Rectangle 41"/>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265262" y="6229894"/>
              <a:ext cx="1383649" cy="307777"/>
            </a:xfrm>
            <a:prstGeom prst="rect">
              <a:avLst/>
            </a:prstGeom>
            <a:solidFill>
              <a:srgbClr val="7DA9DF"/>
            </a:solidFill>
          </p:spPr>
          <p:txBody>
            <a:bodyPr wrap="none">
              <a:spAutoFit/>
            </a:bodyPr>
            <a:lstStyle/>
            <a:p>
              <a:pPr eaLnBrk="1" hangingPunct="1">
                <a:defRPr/>
              </a:pPr>
              <a:r>
                <a:rPr lang="en-US" sz="1400" i="1" dirty="0" smtClean="0">
                  <a:solidFill>
                    <a:schemeClr val="bg1"/>
                  </a:solidFill>
                  <a:latin typeface="+mn-lt"/>
                </a:rPr>
                <a:t>Lecture 6 Page 5</a:t>
              </a:r>
              <a:endParaRPr lang="en-GB" sz="1400" i="1" dirty="0">
                <a:solidFill>
                  <a:schemeClr val="bg1"/>
                </a:solidFill>
                <a:latin typeface="+mn-lt"/>
              </a:endParaRPr>
            </a:p>
          </p:txBody>
        </p:sp>
        <p:sp>
          <p:nvSpPr>
            <p:cNvPr id="44" name="Text Box 7"/>
            <p:cNvSpPr txBox="1">
              <a:spLocks noChangeArrowheads="1"/>
            </p:cNvSpPr>
            <p:nvPr/>
          </p:nvSpPr>
          <p:spPr bwMode="auto">
            <a:xfrm>
              <a:off x="473457" y="6258092"/>
              <a:ext cx="1585330" cy="215444"/>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bg1"/>
                  </a:solidFill>
                  <a:latin typeface="+mn-lt"/>
                  <a:cs typeface="+mn-cs"/>
                </a:rPr>
                <a:t>ELC 467– Spring 2020</a:t>
              </a:r>
            </a:p>
          </p:txBody>
        </p:sp>
      </p:grpSp>
      <p:sp>
        <p:nvSpPr>
          <p:cNvPr id="5" name="TextBox 4"/>
          <p:cNvSpPr txBox="1"/>
          <p:nvPr/>
        </p:nvSpPr>
        <p:spPr>
          <a:xfrm>
            <a:off x="315337" y="1332564"/>
            <a:ext cx="8376838" cy="769441"/>
          </a:xfrm>
          <a:prstGeom prst="rect">
            <a:avLst/>
          </a:prstGeom>
          <a:noFill/>
        </p:spPr>
        <p:txBody>
          <a:bodyPr wrap="square" rtlCol="0">
            <a:spAutoFit/>
          </a:bodyPr>
          <a:lstStyle/>
          <a:p>
            <a:pPr algn="just"/>
            <a:r>
              <a:rPr lang="en-GB" sz="2200" dirty="0" smtClean="0"/>
              <a:t>Thread </a:t>
            </a:r>
            <a:r>
              <a:rPr lang="en-GB" sz="2200" dirty="0"/>
              <a:t>has a base priority level determined by the priority class of its </a:t>
            </a:r>
            <a:r>
              <a:rPr lang="en-GB" sz="2200" dirty="0" smtClean="0"/>
              <a:t>process as well as its </a:t>
            </a:r>
            <a:r>
              <a:rPr lang="en-GB" sz="2200" dirty="0">
                <a:solidFill>
                  <a:srgbClr val="000000"/>
                </a:solidFill>
                <a:highlight>
                  <a:srgbClr val="FFFF00"/>
                </a:highlight>
                <a:latin typeface="Calibri" panose="020F0502020204030204" pitchFamily="34" charset="0"/>
              </a:rPr>
              <a:t>relative priority</a:t>
            </a:r>
            <a:r>
              <a:rPr lang="en-GB" sz="2200" dirty="0" smtClean="0"/>
              <a:t>. </a:t>
            </a:r>
            <a:endParaRPr lang="en-GB" sz="2200" dirty="0"/>
          </a:p>
        </p:txBody>
      </p:sp>
      <p:sp>
        <p:nvSpPr>
          <p:cNvPr id="12" name="Rectangle 11"/>
          <p:cNvSpPr/>
          <p:nvPr/>
        </p:nvSpPr>
        <p:spPr>
          <a:xfrm>
            <a:off x="401511" y="2232516"/>
            <a:ext cx="8247400" cy="1107996"/>
          </a:xfrm>
          <a:prstGeom prst="rect">
            <a:avLst/>
          </a:prstGeom>
        </p:spPr>
        <p:txBody>
          <a:bodyPr wrap="square">
            <a:spAutoFit/>
          </a:bodyPr>
          <a:lstStyle/>
          <a:p>
            <a:pPr algn="just"/>
            <a:r>
              <a:rPr lang="en-GB" sz="2200" dirty="0" smtClean="0"/>
              <a:t>Windows has six priority </a:t>
            </a:r>
            <a:r>
              <a:rPr lang="en-GB" sz="2200" dirty="0"/>
              <a:t>classes to which a process can belong</a:t>
            </a:r>
            <a:r>
              <a:rPr lang="en-GB" sz="2200" dirty="0" smtClean="0"/>
              <a:t>: IDLE. BELOW NORMAL, NORMAL, ABOVE NORMAL, HIGH, and REALTIME. </a:t>
            </a:r>
            <a:r>
              <a:rPr lang="en-GB" sz="2200" dirty="0"/>
              <a:t>Priorities in all </a:t>
            </a:r>
            <a:r>
              <a:rPr lang="en-GB" sz="2200" dirty="0" smtClean="0"/>
              <a:t>classes except REALTIME are variable.</a:t>
            </a:r>
            <a:endParaRPr lang="en-GB" sz="2200" dirty="0"/>
          </a:p>
        </p:txBody>
      </p:sp>
      <p:sp>
        <p:nvSpPr>
          <p:cNvPr id="13" name="TextBox 12"/>
          <p:cNvSpPr txBox="1"/>
          <p:nvPr/>
        </p:nvSpPr>
        <p:spPr>
          <a:xfrm>
            <a:off x="449014" y="3495621"/>
            <a:ext cx="8199898" cy="1107996"/>
          </a:xfrm>
          <a:prstGeom prst="rect">
            <a:avLst/>
          </a:prstGeom>
          <a:noFill/>
        </p:spPr>
        <p:txBody>
          <a:bodyPr wrap="square" rtlCol="0">
            <a:spAutoFit/>
          </a:bodyPr>
          <a:lstStyle/>
          <a:p>
            <a:pPr algn="just"/>
            <a:r>
              <a:rPr lang="en-GB" sz="2200" dirty="0" smtClean="0"/>
              <a:t>The values for </a:t>
            </a:r>
            <a:r>
              <a:rPr lang="en-GB" sz="2200" dirty="0"/>
              <a:t>relative </a:t>
            </a:r>
            <a:r>
              <a:rPr lang="en-GB" sz="2200" dirty="0" smtClean="0"/>
              <a:t>priorities of thread within class include: IDLE, LOWEST, BELOW  NORMAL, NORMAL, ABOVE NORMAL, HIGHEST, TIME CRITICAL.</a:t>
            </a:r>
            <a:endParaRPr lang="en-GB" sz="2200" dirty="0"/>
          </a:p>
        </p:txBody>
      </p:sp>
    </p:spTree>
    <p:extLst>
      <p:ext uri="{BB962C8B-B14F-4D97-AF65-F5344CB8AC3E}">
        <p14:creationId xmlns:p14="http://schemas.microsoft.com/office/powerpoint/2010/main" val="3510536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449013" y="449376"/>
            <a:ext cx="2419317" cy="461665"/>
          </a:xfrm>
          <a:prstGeom prst="rect">
            <a:avLst/>
          </a:prstGeom>
        </p:spPr>
        <p:txBody>
          <a:bodyPr wrap="none">
            <a:spAutoFit/>
          </a:bodyPr>
          <a:lstStyle/>
          <a:p>
            <a:r>
              <a:rPr lang="en-US" sz="2400" dirty="0" smtClean="0">
                <a:solidFill>
                  <a:schemeClr val="bg1"/>
                </a:solidFill>
                <a:cs typeface="Arial" pitchFamily="34" charset="0"/>
              </a:rPr>
              <a:t>Windows Threads</a:t>
            </a:r>
            <a:endParaRPr lang="en-US" sz="2400" dirty="0">
              <a:solidFill>
                <a:schemeClr val="bg1"/>
              </a:solidFill>
            </a:endParaRPr>
          </a:p>
        </p:txBody>
      </p:sp>
      <p:grpSp>
        <p:nvGrpSpPr>
          <p:cNvPr id="41" name="Group 40"/>
          <p:cNvGrpSpPr/>
          <p:nvPr/>
        </p:nvGrpSpPr>
        <p:grpSpPr>
          <a:xfrm>
            <a:off x="297268" y="6203763"/>
            <a:ext cx="8561414" cy="360040"/>
            <a:chOff x="297268" y="6203763"/>
            <a:chExt cx="8561414" cy="360040"/>
          </a:xfrm>
        </p:grpSpPr>
        <p:sp>
          <p:nvSpPr>
            <p:cNvPr id="42" name="Rectangle 41"/>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265262" y="6229894"/>
              <a:ext cx="1383649" cy="307777"/>
            </a:xfrm>
            <a:prstGeom prst="rect">
              <a:avLst/>
            </a:prstGeom>
            <a:solidFill>
              <a:srgbClr val="7DA9DF"/>
            </a:solidFill>
          </p:spPr>
          <p:txBody>
            <a:bodyPr wrap="none">
              <a:spAutoFit/>
            </a:bodyPr>
            <a:lstStyle/>
            <a:p>
              <a:pPr eaLnBrk="1" hangingPunct="1">
                <a:defRPr/>
              </a:pPr>
              <a:r>
                <a:rPr lang="en-US" sz="1400" i="1" dirty="0" smtClean="0">
                  <a:solidFill>
                    <a:schemeClr val="bg1"/>
                  </a:solidFill>
                  <a:latin typeface="+mn-lt"/>
                </a:rPr>
                <a:t>Lecture 6 Page 5</a:t>
              </a:r>
              <a:endParaRPr lang="en-GB" sz="1400" i="1" dirty="0">
                <a:solidFill>
                  <a:schemeClr val="bg1"/>
                </a:solidFill>
                <a:latin typeface="+mn-lt"/>
              </a:endParaRPr>
            </a:p>
          </p:txBody>
        </p:sp>
        <p:sp>
          <p:nvSpPr>
            <p:cNvPr id="44" name="Text Box 7"/>
            <p:cNvSpPr txBox="1">
              <a:spLocks noChangeArrowheads="1"/>
            </p:cNvSpPr>
            <p:nvPr/>
          </p:nvSpPr>
          <p:spPr bwMode="auto">
            <a:xfrm>
              <a:off x="473457" y="6258092"/>
              <a:ext cx="1585330" cy="215444"/>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bg1"/>
                  </a:solidFill>
                  <a:latin typeface="+mn-lt"/>
                  <a:cs typeface="+mn-cs"/>
                </a:rPr>
                <a:t>ELC 467– Spring 2020</a:t>
              </a:r>
            </a:p>
          </p:txBody>
        </p:sp>
      </p:grpSp>
      <p:sp>
        <p:nvSpPr>
          <p:cNvPr id="5" name="TextBox 4"/>
          <p:cNvSpPr txBox="1"/>
          <p:nvPr/>
        </p:nvSpPr>
        <p:spPr>
          <a:xfrm>
            <a:off x="315337" y="1332564"/>
            <a:ext cx="8376838" cy="769441"/>
          </a:xfrm>
          <a:prstGeom prst="rect">
            <a:avLst/>
          </a:prstGeom>
          <a:noFill/>
        </p:spPr>
        <p:txBody>
          <a:bodyPr wrap="square" rtlCol="0">
            <a:spAutoFit/>
          </a:bodyPr>
          <a:lstStyle/>
          <a:p>
            <a:pPr algn="just"/>
            <a:r>
              <a:rPr lang="en-GB" sz="2200" dirty="0" smtClean="0"/>
              <a:t>Thread </a:t>
            </a:r>
            <a:r>
              <a:rPr lang="en-GB" sz="2200" dirty="0"/>
              <a:t>has a base priority level determined by the priority class of its </a:t>
            </a:r>
            <a:r>
              <a:rPr lang="en-GB" sz="2200" dirty="0" smtClean="0"/>
              <a:t>process as well as its relative priority. </a:t>
            </a:r>
            <a:endParaRPr lang="en-GB" sz="2200" dirty="0"/>
          </a:p>
        </p:txBody>
      </p:sp>
      <p:sp>
        <p:nvSpPr>
          <p:cNvPr id="4" name="TextBox 3"/>
          <p:cNvSpPr txBox="1"/>
          <p:nvPr/>
        </p:nvSpPr>
        <p:spPr>
          <a:xfrm>
            <a:off x="406164" y="4734128"/>
            <a:ext cx="8242747" cy="1107996"/>
          </a:xfrm>
          <a:prstGeom prst="rect">
            <a:avLst/>
          </a:prstGeom>
          <a:noFill/>
        </p:spPr>
        <p:txBody>
          <a:bodyPr wrap="square" rtlCol="0">
            <a:spAutoFit/>
          </a:bodyPr>
          <a:lstStyle/>
          <a:p>
            <a:pPr algn="just"/>
            <a:r>
              <a:rPr lang="en-GB" sz="2200" dirty="0"/>
              <a:t>Threads are scheduled in a round-robin fashion at each priority level, and only when there are no executable threads at a higher level will scheduling of threads at a lower level take place</a:t>
            </a:r>
            <a:r>
              <a:rPr lang="en-GB" sz="2200" dirty="0" smtClean="0"/>
              <a:t>.</a:t>
            </a:r>
            <a:endParaRPr lang="en-GB" sz="2200" dirty="0"/>
          </a:p>
        </p:txBody>
      </p:sp>
      <p:sp>
        <p:nvSpPr>
          <p:cNvPr id="12" name="Rectangle 11"/>
          <p:cNvSpPr/>
          <p:nvPr/>
        </p:nvSpPr>
        <p:spPr>
          <a:xfrm>
            <a:off x="401511" y="2232516"/>
            <a:ext cx="8247400" cy="1107996"/>
          </a:xfrm>
          <a:prstGeom prst="rect">
            <a:avLst/>
          </a:prstGeom>
        </p:spPr>
        <p:txBody>
          <a:bodyPr wrap="square">
            <a:spAutoFit/>
          </a:bodyPr>
          <a:lstStyle/>
          <a:p>
            <a:pPr algn="just"/>
            <a:r>
              <a:rPr lang="en-GB" sz="2200" dirty="0" smtClean="0"/>
              <a:t>Windows has six priority </a:t>
            </a:r>
            <a:r>
              <a:rPr lang="en-GB" sz="2200" dirty="0"/>
              <a:t>classes to which a process can belong</a:t>
            </a:r>
            <a:r>
              <a:rPr lang="en-GB" sz="2200" dirty="0" smtClean="0"/>
              <a:t>: IDLE. BELOW NORMAL, NORMAL, ABOVE NORMAL, HIGH, and REALTIME. </a:t>
            </a:r>
            <a:r>
              <a:rPr lang="en-GB" sz="2200" dirty="0"/>
              <a:t>Priorities in all </a:t>
            </a:r>
            <a:r>
              <a:rPr lang="en-GB" sz="2200" dirty="0" smtClean="0"/>
              <a:t>classes except REALTIME are variable.</a:t>
            </a:r>
            <a:endParaRPr lang="en-GB" sz="2200" dirty="0"/>
          </a:p>
        </p:txBody>
      </p:sp>
      <p:sp>
        <p:nvSpPr>
          <p:cNvPr id="13" name="TextBox 12"/>
          <p:cNvSpPr txBox="1"/>
          <p:nvPr/>
        </p:nvSpPr>
        <p:spPr>
          <a:xfrm>
            <a:off x="449014" y="3495621"/>
            <a:ext cx="8199898" cy="1107996"/>
          </a:xfrm>
          <a:prstGeom prst="rect">
            <a:avLst/>
          </a:prstGeom>
          <a:noFill/>
        </p:spPr>
        <p:txBody>
          <a:bodyPr wrap="square" rtlCol="0">
            <a:spAutoFit/>
          </a:bodyPr>
          <a:lstStyle/>
          <a:p>
            <a:pPr algn="just"/>
            <a:r>
              <a:rPr lang="en-GB" sz="2200" dirty="0" smtClean="0"/>
              <a:t>The values for </a:t>
            </a:r>
            <a:r>
              <a:rPr lang="en-GB" sz="2200" dirty="0"/>
              <a:t>relative </a:t>
            </a:r>
            <a:r>
              <a:rPr lang="en-GB" sz="2200" dirty="0" smtClean="0"/>
              <a:t>priorities of thread within class include: IDLE, LOWEST, BELOW  NORMAL, NORMAL, ABOVE NORMAL, HIGHEST, TIME CRITICAL.</a:t>
            </a:r>
            <a:endParaRPr lang="en-GB" sz="2200" dirty="0"/>
          </a:p>
        </p:txBody>
      </p:sp>
    </p:spTree>
    <p:extLst>
      <p:ext uri="{BB962C8B-B14F-4D97-AF65-F5344CB8AC3E}">
        <p14:creationId xmlns:p14="http://schemas.microsoft.com/office/powerpoint/2010/main" val="3401172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49013" y="449376"/>
            <a:ext cx="2419317" cy="461665"/>
          </a:xfrm>
          <a:prstGeom prst="rect">
            <a:avLst/>
          </a:prstGeom>
        </p:spPr>
        <p:txBody>
          <a:bodyPr wrap="none">
            <a:spAutoFit/>
          </a:bodyPr>
          <a:lstStyle/>
          <a:p>
            <a:r>
              <a:rPr lang="en-US" sz="2400" dirty="0" smtClean="0">
                <a:solidFill>
                  <a:schemeClr val="bg1"/>
                </a:solidFill>
                <a:cs typeface="Arial" pitchFamily="34" charset="0"/>
              </a:rPr>
              <a:t>Windows Threads</a:t>
            </a:r>
            <a:endParaRPr lang="en-US" sz="2400" dirty="0">
              <a:solidFill>
                <a:schemeClr val="bg1"/>
              </a:solidFill>
            </a:endParaRPr>
          </a:p>
        </p:txBody>
      </p:sp>
      <p:grpSp>
        <p:nvGrpSpPr>
          <p:cNvPr id="6" name="Group 5"/>
          <p:cNvGrpSpPr/>
          <p:nvPr/>
        </p:nvGrpSpPr>
        <p:grpSpPr>
          <a:xfrm>
            <a:off x="297268" y="6203763"/>
            <a:ext cx="8561414" cy="360040"/>
            <a:chOff x="297268" y="6203763"/>
            <a:chExt cx="8561414" cy="360040"/>
          </a:xfrm>
        </p:grpSpPr>
        <p:sp>
          <p:nvSpPr>
            <p:cNvPr id="7" name="Rectangle 6"/>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265262" y="6229894"/>
              <a:ext cx="1383649" cy="307777"/>
            </a:xfrm>
            <a:prstGeom prst="rect">
              <a:avLst/>
            </a:prstGeom>
            <a:solidFill>
              <a:srgbClr val="7DA9DF"/>
            </a:solidFill>
          </p:spPr>
          <p:txBody>
            <a:bodyPr wrap="none">
              <a:spAutoFit/>
            </a:bodyPr>
            <a:lstStyle/>
            <a:p>
              <a:pPr eaLnBrk="1" hangingPunct="1">
                <a:defRPr/>
              </a:pPr>
              <a:r>
                <a:rPr lang="en-US" sz="1400" i="1" dirty="0" smtClean="0">
                  <a:solidFill>
                    <a:schemeClr val="bg1"/>
                  </a:solidFill>
                  <a:latin typeface="+mn-lt"/>
                </a:rPr>
                <a:t>Lecture 6 Page 6</a:t>
              </a:r>
              <a:endParaRPr lang="en-GB" sz="1400" i="1" dirty="0">
                <a:solidFill>
                  <a:schemeClr val="bg1"/>
                </a:solidFill>
                <a:latin typeface="+mn-lt"/>
              </a:endParaRPr>
            </a:p>
          </p:txBody>
        </p:sp>
        <p:sp>
          <p:nvSpPr>
            <p:cNvPr id="9" name="Text Box 7"/>
            <p:cNvSpPr txBox="1">
              <a:spLocks noChangeArrowheads="1"/>
            </p:cNvSpPr>
            <p:nvPr/>
          </p:nvSpPr>
          <p:spPr bwMode="auto">
            <a:xfrm>
              <a:off x="473457" y="6258092"/>
              <a:ext cx="1585330" cy="215444"/>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bg1"/>
                  </a:solidFill>
                  <a:latin typeface="+mn-lt"/>
                  <a:cs typeface="+mn-cs"/>
                </a:rPr>
                <a:t>ELC 467– Spring 2020</a:t>
              </a:r>
            </a:p>
          </p:txBody>
        </p:sp>
      </p:gr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891" y="1844824"/>
            <a:ext cx="8511171" cy="3528392"/>
          </a:xfrm>
          <a:prstGeom prst="rect">
            <a:avLst/>
          </a:prstGeom>
        </p:spPr>
      </p:pic>
      <p:pic>
        <p:nvPicPr>
          <p:cNvPr id="11" name="6b-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50323" y="430730"/>
            <a:ext cx="609600" cy="609600"/>
          </a:xfrm>
          <a:prstGeom prst="rect">
            <a:avLst/>
          </a:prstGeom>
        </p:spPr>
      </p:pic>
    </p:spTree>
    <p:extLst>
      <p:ext uri="{BB962C8B-B14F-4D97-AF65-F5344CB8AC3E}">
        <p14:creationId xmlns:p14="http://schemas.microsoft.com/office/powerpoint/2010/main" val="9808674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79"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7850" y="2348422"/>
            <a:ext cx="8071061" cy="3528850"/>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Box 93"/>
          <p:cNvSpPr txBox="1">
            <a:spLocks noChangeArrowheads="1"/>
          </p:cNvSpPr>
          <p:nvPr/>
        </p:nvSpPr>
        <p:spPr bwMode="auto">
          <a:xfrm>
            <a:off x="577850" y="1357298"/>
            <a:ext cx="8035540" cy="830997"/>
          </a:xfrm>
          <a:prstGeom prst="rect">
            <a:avLst/>
          </a:prstGeom>
          <a:noFill/>
          <a:ln w="9525">
            <a:noFill/>
            <a:miter lim="800000"/>
            <a:headEnd/>
            <a:tailEnd/>
          </a:ln>
        </p:spPr>
        <p:txBody>
          <a:bodyPr wrap="square">
            <a:spAutoFit/>
          </a:bodyPr>
          <a:lstStyle/>
          <a:p>
            <a:pPr algn="just"/>
            <a:r>
              <a:rPr lang="en-US" sz="2400" dirty="0">
                <a:cs typeface="Arial" pitchFamily="34" charset="0"/>
              </a:rPr>
              <a:t>In </a:t>
            </a:r>
            <a:r>
              <a:rPr lang="en-US" sz="2400" dirty="0" smtClean="0">
                <a:cs typeface="Arial" pitchFamily="34" charset="0"/>
              </a:rPr>
              <a:t>Windows, </a:t>
            </a:r>
            <a:r>
              <a:rPr lang="en-US" sz="2400" dirty="0">
                <a:cs typeface="Arial" pitchFamily="34" charset="0"/>
              </a:rPr>
              <a:t>new threads are </a:t>
            </a:r>
            <a:r>
              <a:rPr lang="en-US" sz="2400" dirty="0" smtClean="0">
                <a:cs typeface="Arial" pitchFamily="34" charset="0"/>
              </a:rPr>
              <a:t>created </a:t>
            </a:r>
            <a:r>
              <a:rPr lang="en-US" sz="2400" dirty="0">
                <a:cs typeface="Arial" pitchFamily="34" charset="0"/>
              </a:rPr>
              <a:t>using the </a:t>
            </a:r>
            <a:r>
              <a:rPr lang="en-US" sz="2400" i="1" dirty="0" err="1">
                <a:cs typeface="Arial" pitchFamily="34" charset="0"/>
              </a:rPr>
              <a:t>CreateThread</a:t>
            </a:r>
            <a:r>
              <a:rPr lang="en-US" sz="2400" dirty="0">
                <a:cs typeface="Arial" pitchFamily="34" charset="0"/>
              </a:rPr>
              <a:t> API function:</a:t>
            </a:r>
          </a:p>
        </p:txBody>
      </p:sp>
      <p:sp>
        <p:nvSpPr>
          <p:cNvPr id="3" name="PPTLabsHighlightTextFragmentsShape2cb048f0-bc2e-4bef-8b23-c48401eaf235"/>
          <p:cNvSpPr/>
          <p:nvPr>
            <p:custDataLst>
              <p:tags r:id="rId1"/>
            </p:custDataLst>
          </p:nvPr>
        </p:nvSpPr>
        <p:spPr>
          <a:xfrm>
            <a:off x="782611" y="2485863"/>
            <a:ext cx="2778315" cy="365760"/>
          </a:xfrm>
          <a:prstGeom prst="roundRect">
            <a:avLst>
              <a:gd name="adj" fmla="val 25000"/>
            </a:avLst>
          </a:prstGeom>
          <a:solidFill>
            <a:srgbClr val="FFFF00">
              <a:alpha val="50000"/>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p:cNvGrpSpPr/>
          <p:nvPr/>
        </p:nvGrpSpPr>
        <p:grpSpPr>
          <a:xfrm>
            <a:off x="652438" y="2470160"/>
            <a:ext cx="7740545" cy="3218878"/>
            <a:chOff x="896940" y="2698752"/>
            <a:chExt cx="7740545" cy="3218878"/>
          </a:xfrm>
        </p:grpSpPr>
        <p:sp>
          <p:nvSpPr>
            <p:cNvPr id="7" name="Rectangle 97"/>
            <p:cNvSpPr>
              <a:spLocks noChangeArrowheads="1"/>
            </p:cNvSpPr>
            <p:nvPr/>
          </p:nvSpPr>
          <p:spPr bwMode="auto">
            <a:xfrm>
              <a:off x="896940" y="2698752"/>
              <a:ext cx="3105145" cy="369332"/>
            </a:xfrm>
            <a:prstGeom prst="rect">
              <a:avLst/>
            </a:prstGeom>
            <a:noFill/>
            <a:ln w="9525">
              <a:noFill/>
              <a:miter lim="800000"/>
              <a:headEnd/>
              <a:tailEnd/>
            </a:ln>
          </p:spPr>
          <p:txBody>
            <a:bodyPr wrap="none" lIns="0" tIns="0" rIns="0" bIns="0">
              <a:spAutoFit/>
            </a:bodyPr>
            <a:lstStyle/>
            <a:p>
              <a:r>
                <a:rPr lang="en-US" sz="2400" dirty="0"/>
                <a:t> </a:t>
              </a:r>
              <a:r>
                <a:rPr lang="en-US" sz="2400" dirty="0" smtClean="0"/>
                <a:t>HANDLE  </a:t>
              </a:r>
              <a:r>
                <a:rPr lang="en-US" sz="2400" dirty="0" err="1" smtClean="0"/>
                <a:t>CreateThread</a:t>
              </a:r>
              <a:r>
                <a:rPr lang="en-US" sz="2400" dirty="0" smtClean="0"/>
                <a:t> </a:t>
              </a:r>
              <a:r>
                <a:rPr lang="en-US" sz="2400" dirty="0"/>
                <a:t>(</a:t>
              </a:r>
            </a:p>
          </p:txBody>
        </p:sp>
        <p:sp>
          <p:nvSpPr>
            <p:cNvPr id="8" name="Rectangle 98"/>
            <p:cNvSpPr>
              <a:spLocks noChangeArrowheads="1"/>
            </p:cNvSpPr>
            <p:nvPr/>
          </p:nvSpPr>
          <p:spPr bwMode="auto">
            <a:xfrm>
              <a:off x="1014413" y="3198798"/>
              <a:ext cx="3142720" cy="369332"/>
            </a:xfrm>
            <a:prstGeom prst="rect">
              <a:avLst/>
            </a:prstGeom>
            <a:noFill/>
            <a:ln w="9525">
              <a:noFill/>
              <a:miter lim="800000"/>
              <a:headEnd/>
              <a:tailEnd/>
            </a:ln>
          </p:spPr>
          <p:txBody>
            <a:bodyPr wrap="none" lIns="0" tIns="0" rIns="0" bIns="0">
              <a:spAutoFit/>
            </a:bodyPr>
            <a:lstStyle/>
            <a:p>
              <a:r>
                <a:rPr lang="en-US" sz="2400" dirty="0"/>
                <a:t>LPSECURITY_ATTRIBUTES</a:t>
              </a:r>
            </a:p>
          </p:txBody>
        </p:sp>
        <p:sp>
          <p:nvSpPr>
            <p:cNvPr id="10" name="Rectangle 99"/>
            <p:cNvSpPr>
              <a:spLocks noChangeArrowheads="1"/>
            </p:cNvSpPr>
            <p:nvPr/>
          </p:nvSpPr>
          <p:spPr bwMode="auto">
            <a:xfrm>
              <a:off x="4513263" y="3178161"/>
              <a:ext cx="68930" cy="369332"/>
            </a:xfrm>
            <a:prstGeom prst="rect">
              <a:avLst/>
            </a:prstGeom>
            <a:noFill/>
            <a:ln w="9525">
              <a:noFill/>
              <a:miter lim="800000"/>
              <a:headEnd/>
              <a:tailEnd/>
            </a:ln>
          </p:spPr>
          <p:txBody>
            <a:bodyPr wrap="none" lIns="0" tIns="0" rIns="0" bIns="0">
              <a:spAutoFit/>
            </a:bodyPr>
            <a:lstStyle/>
            <a:p>
              <a:r>
                <a:rPr lang="en-US" sz="2400"/>
                <a:t> </a:t>
              </a:r>
            </a:p>
          </p:txBody>
        </p:sp>
        <p:sp>
          <p:nvSpPr>
            <p:cNvPr id="11" name="Rectangle 100"/>
            <p:cNvSpPr>
              <a:spLocks noChangeArrowheads="1"/>
            </p:cNvSpPr>
            <p:nvPr/>
          </p:nvSpPr>
          <p:spPr bwMode="auto">
            <a:xfrm>
              <a:off x="4357686" y="3214686"/>
              <a:ext cx="1066800" cy="369332"/>
            </a:xfrm>
            <a:prstGeom prst="rect">
              <a:avLst/>
            </a:prstGeom>
            <a:noFill/>
            <a:ln w="9525">
              <a:noFill/>
              <a:miter lim="800000"/>
              <a:headEnd/>
              <a:tailEnd/>
            </a:ln>
          </p:spPr>
          <p:txBody>
            <a:bodyPr lIns="0" tIns="0" rIns="0" bIns="0">
              <a:spAutoFit/>
            </a:bodyPr>
            <a:lstStyle/>
            <a:p>
              <a:r>
                <a:rPr lang="en-US" sz="2400" i="1" dirty="0" err="1"/>
                <a:t>lpAttr</a:t>
              </a:r>
              <a:r>
                <a:rPr lang="en-US" sz="2400" i="1" dirty="0"/>
                <a:t>,</a:t>
              </a:r>
              <a:endParaRPr lang="en-US" sz="2400" dirty="0"/>
            </a:p>
          </p:txBody>
        </p:sp>
        <p:sp>
          <p:nvSpPr>
            <p:cNvPr id="12" name="Rectangle 102"/>
            <p:cNvSpPr>
              <a:spLocks noChangeArrowheads="1"/>
            </p:cNvSpPr>
            <p:nvPr/>
          </p:nvSpPr>
          <p:spPr bwMode="auto">
            <a:xfrm>
              <a:off x="5314950" y="3178161"/>
              <a:ext cx="3256212" cy="369332"/>
            </a:xfrm>
            <a:prstGeom prst="rect">
              <a:avLst/>
            </a:prstGeom>
            <a:noFill/>
            <a:ln w="9525">
              <a:noFill/>
              <a:miter lim="800000"/>
              <a:headEnd/>
              <a:tailEnd/>
            </a:ln>
          </p:spPr>
          <p:txBody>
            <a:bodyPr wrap="none" lIns="0" tIns="0" rIns="0" bIns="0">
              <a:spAutoFit/>
            </a:bodyPr>
            <a:lstStyle/>
            <a:p>
              <a:r>
                <a:rPr lang="en-US" sz="2400" dirty="0"/>
                <a:t>,        </a:t>
              </a:r>
              <a:r>
                <a:rPr lang="en-US" sz="2400" dirty="0" smtClean="0"/>
                <a:t> //</a:t>
              </a:r>
              <a:r>
                <a:rPr lang="en-US" sz="2400" dirty="0"/>
                <a:t>Security Attributes</a:t>
              </a:r>
            </a:p>
          </p:txBody>
        </p:sp>
        <p:sp>
          <p:nvSpPr>
            <p:cNvPr id="13" name="Rectangle 103"/>
            <p:cNvSpPr>
              <a:spLocks noChangeArrowheads="1"/>
            </p:cNvSpPr>
            <p:nvPr/>
          </p:nvSpPr>
          <p:spPr bwMode="auto">
            <a:xfrm>
              <a:off x="1000100" y="3643314"/>
              <a:ext cx="1017266" cy="369332"/>
            </a:xfrm>
            <a:prstGeom prst="rect">
              <a:avLst/>
            </a:prstGeom>
            <a:noFill/>
            <a:ln w="9525">
              <a:noFill/>
              <a:miter lim="800000"/>
              <a:headEnd/>
              <a:tailEnd/>
            </a:ln>
          </p:spPr>
          <p:txBody>
            <a:bodyPr wrap="none" lIns="0" tIns="0" rIns="0" bIns="0">
              <a:spAutoFit/>
            </a:bodyPr>
            <a:lstStyle/>
            <a:p>
              <a:r>
                <a:rPr lang="en-US" sz="2400" dirty="0"/>
                <a:t>DWORD</a:t>
              </a:r>
            </a:p>
          </p:txBody>
        </p:sp>
        <p:sp>
          <p:nvSpPr>
            <p:cNvPr id="14" name="Rectangle 104"/>
            <p:cNvSpPr>
              <a:spLocks noChangeArrowheads="1"/>
            </p:cNvSpPr>
            <p:nvPr/>
          </p:nvSpPr>
          <p:spPr bwMode="auto">
            <a:xfrm>
              <a:off x="2108200" y="3609961"/>
              <a:ext cx="68930" cy="369332"/>
            </a:xfrm>
            <a:prstGeom prst="rect">
              <a:avLst/>
            </a:prstGeom>
            <a:noFill/>
            <a:ln w="9525">
              <a:noFill/>
              <a:miter lim="800000"/>
              <a:headEnd/>
              <a:tailEnd/>
            </a:ln>
          </p:spPr>
          <p:txBody>
            <a:bodyPr wrap="none" lIns="0" tIns="0" rIns="0" bIns="0">
              <a:spAutoFit/>
            </a:bodyPr>
            <a:lstStyle/>
            <a:p>
              <a:r>
                <a:rPr lang="en-US" sz="2400"/>
                <a:t> </a:t>
              </a:r>
            </a:p>
          </p:txBody>
        </p:sp>
        <p:sp>
          <p:nvSpPr>
            <p:cNvPr id="15" name="Rectangle 105"/>
            <p:cNvSpPr>
              <a:spLocks noChangeArrowheads="1"/>
            </p:cNvSpPr>
            <p:nvPr/>
          </p:nvSpPr>
          <p:spPr bwMode="auto">
            <a:xfrm>
              <a:off x="2212975" y="3609961"/>
              <a:ext cx="1139158" cy="369332"/>
            </a:xfrm>
            <a:prstGeom prst="rect">
              <a:avLst/>
            </a:prstGeom>
            <a:noFill/>
            <a:ln w="9525">
              <a:noFill/>
              <a:miter lim="800000"/>
              <a:headEnd/>
              <a:tailEnd/>
            </a:ln>
          </p:spPr>
          <p:txBody>
            <a:bodyPr wrap="none" lIns="0" tIns="0" rIns="0" bIns="0">
              <a:spAutoFit/>
            </a:bodyPr>
            <a:lstStyle/>
            <a:p>
              <a:r>
                <a:rPr lang="en-US" sz="2400" i="1"/>
                <a:t>StackSize</a:t>
              </a:r>
              <a:endParaRPr lang="en-US" sz="2400"/>
            </a:p>
          </p:txBody>
        </p:sp>
        <p:sp>
          <p:nvSpPr>
            <p:cNvPr id="16" name="Rectangle 106"/>
            <p:cNvSpPr>
              <a:spLocks noChangeArrowheads="1"/>
            </p:cNvSpPr>
            <p:nvPr/>
          </p:nvSpPr>
          <p:spPr bwMode="auto">
            <a:xfrm>
              <a:off x="3446463" y="3609961"/>
              <a:ext cx="68930" cy="369332"/>
            </a:xfrm>
            <a:prstGeom prst="rect">
              <a:avLst/>
            </a:prstGeom>
            <a:noFill/>
            <a:ln w="9525">
              <a:noFill/>
              <a:miter lim="800000"/>
              <a:headEnd/>
              <a:tailEnd/>
            </a:ln>
          </p:spPr>
          <p:txBody>
            <a:bodyPr wrap="none" lIns="0" tIns="0" rIns="0" bIns="0">
              <a:spAutoFit/>
            </a:bodyPr>
            <a:lstStyle/>
            <a:p>
              <a:r>
                <a:rPr lang="en-US" sz="2400"/>
                <a:t> </a:t>
              </a:r>
            </a:p>
          </p:txBody>
        </p:sp>
        <p:sp>
          <p:nvSpPr>
            <p:cNvPr id="17" name="Rectangle 107"/>
            <p:cNvSpPr>
              <a:spLocks noChangeArrowheads="1"/>
            </p:cNvSpPr>
            <p:nvPr/>
          </p:nvSpPr>
          <p:spPr bwMode="auto">
            <a:xfrm>
              <a:off x="3606800" y="3609961"/>
              <a:ext cx="3834896" cy="369332"/>
            </a:xfrm>
            <a:prstGeom prst="rect">
              <a:avLst/>
            </a:prstGeom>
            <a:noFill/>
            <a:ln w="9525">
              <a:noFill/>
              <a:miter lim="800000"/>
              <a:headEnd/>
              <a:tailEnd/>
            </a:ln>
          </p:spPr>
          <p:txBody>
            <a:bodyPr wrap="none" lIns="0" tIns="0" rIns="0" bIns="0">
              <a:spAutoFit/>
            </a:bodyPr>
            <a:lstStyle/>
            <a:p>
              <a:r>
                <a:rPr lang="en-US" sz="2400" dirty="0"/>
                <a:t>                               </a:t>
              </a:r>
              <a:r>
                <a:rPr lang="en-US" sz="2400" dirty="0" smtClean="0"/>
                <a:t>    //</a:t>
              </a:r>
              <a:r>
                <a:rPr lang="en-US" sz="2400" dirty="0"/>
                <a:t>Stack size</a:t>
              </a:r>
            </a:p>
          </p:txBody>
        </p:sp>
        <p:sp>
          <p:nvSpPr>
            <p:cNvPr id="18" name="Rectangle 108"/>
            <p:cNvSpPr>
              <a:spLocks noChangeArrowheads="1"/>
            </p:cNvSpPr>
            <p:nvPr/>
          </p:nvSpPr>
          <p:spPr bwMode="auto">
            <a:xfrm>
              <a:off x="1004888" y="4070336"/>
              <a:ext cx="3518592" cy="369332"/>
            </a:xfrm>
            <a:prstGeom prst="rect">
              <a:avLst/>
            </a:prstGeom>
            <a:noFill/>
            <a:ln w="9525">
              <a:noFill/>
              <a:miter lim="800000"/>
              <a:headEnd/>
              <a:tailEnd/>
            </a:ln>
          </p:spPr>
          <p:txBody>
            <a:bodyPr wrap="none" lIns="0" tIns="0" rIns="0" bIns="0">
              <a:spAutoFit/>
            </a:bodyPr>
            <a:lstStyle/>
            <a:p>
              <a:r>
                <a:rPr lang="en-US" sz="2400" dirty="0"/>
                <a:t>LPTHREAD_START_ROUTINE</a:t>
              </a:r>
            </a:p>
          </p:txBody>
        </p:sp>
        <p:sp>
          <p:nvSpPr>
            <p:cNvPr id="19" name="Rectangle 109"/>
            <p:cNvSpPr>
              <a:spLocks noChangeArrowheads="1"/>
            </p:cNvSpPr>
            <p:nvPr/>
          </p:nvSpPr>
          <p:spPr bwMode="auto">
            <a:xfrm>
              <a:off x="4678076" y="4063719"/>
              <a:ext cx="957763" cy="369332"/>
            </a:xfrm>
            <a:prstGeom prst="rect">
              <a:avLst/>
            </a:prstGeom>
            <a:noFill/>
            <a:ln w="9525">
              <a:noFill/>
              <a:miter lim="800000"/>
              <a:headEnd/>
              <a:tailEnd/>
            </a:ln>
          </p:spPr>
          <p:txBody>
            <a:bodyPr wrap="none" lIns="0" tIns="0" rIns="0" bIns="0">
              <a:spAutoFit/>
            </a:bodyPr>
            <a:lstStyle/>
            <a:p>
              <a:r>
                <a:rPr lang="en-US" sz="2400" i="1" dirty="0"/>
                <a:t> </a:t>
              </a:r>
              <a:r>
                <a:rPr lang="en-US" sz="2400" i="1" dirty="0" err="1"/>
                <a:t>lpFunc</a:t>
              </a:r>
              <a:r>
                <a:rPr lang="en-US" sz="2400" i="1" dirty="0"/>
                <a:t>,</a:t>
              </a:r>
              <a:endParaRPr lang="en-US" sz="2400" dirty="0"/>
            </a:p>
          </p:txBody>
        </p:sp>
        <p:sp>
          <p:nvSpPr>
            <p:cNvPr id="20" name="Rectangle 110"/>
            <p:cNvSpPr>
              <a:spLocks noChangeArrowheads="1"/>
            </p:cNvSpPr>
            <p:nvPr/>
          </p:nvSpPr>
          <p:spPr bwMode="auto">
            <a:xfrm>
              <a:off x="5800725" y="4049698"/>
              <a:ext cx="2321148" cy="369332"/>
            </a:xfrm>
            <a:prstGeom prst="rect">
              <a:avLst/>
            </a:prstGeom>
            <a:noFill/>
            <a:ln w="9525">
              <a:noFill/>
              <a:miter lim="800000"/>
              <a:headEnd/>
              <a:tailEnd/>
            </a:ln>
          </p:spPr>
          <p:txBody>
            <a:bodyPr wrap="none" lIns="0" tIns="0" rIns="0" bIns="0">
              <a:spAutoFit/>
            </a:bodyPr>
            <a:lstStyle/>
            <a:p>
              <a:r>
                <a:rPr lang="en-US" sz="2400"/>
                <a:t>,  //Function name</a:t>
              </a:r>
            </a:p>
          </p:txBody>
        </p:sp>
        <p:sp>
          <p:nvSpPr>
            <p:cNvPr id="21" name="Rectangle 111"/>
            <p:cNvSpPr>
              <a:spLocks noChangeArrowheads="1"/>
            </p:cNvSpPr>
            <p:nvPr/>
          </p:nvSpPr>
          <p:spPr bwMode="auto">
            <a:xfrm>
              <a:off x="1035050" y="4557698"/>
              <a:ext cx="927433" cy="369332"/>
            </a:xfrm>
            <a:prstGeom prst="rect">
              <a:avLst/>
            </a:prstGeom>
            <a:noFill/>
            <a:ln w="9525">
              <a:noFill/>
              <a:miter lim="800000"/>
              <a:headEnd/>
              <a:tailEnd/>
            </a:ln>
          </p:spPr>
          <p:txBody>
            <a:bodyPr wrap="none" lIns="0" tIns="0" rIns="0" bIns="0">
              <a:spAutoFit/>
            </a:bodyPr>
            <a:lstStyle/>
            <a:p>
              <a:r>
                <a:rPr lang="en-US" sz="2400"/>
                <a:t>LPVOID</a:t>
              </a:r>
            </a:p>
          </p:txBody>
        </p:sp>
        <p:sp>
          <p:nvSpPr>
            <p:cNvPr id="22" name="Rectangle 112"/>
            <p:cNvSpPr>
              <a:spLocks noChangeArrowheads="1"/>
            </p:cNvSpPr>
            <p:nvPr/>
          </p:nvSpPr>
          <p:spPr bwMode="auto">
            <a:xfrm>
              <a:off x="2081213" y="4518011"/>
              <a:ext cx="68930" cy="369332"/>
            </a:xfrm>
            <a:prstGeom prst="rect">
              <a:avLst/>
            </a:prstGeom>
            <a:noFill/>
            <a:ln w="9525">
              <a:noFill/>
              <a:miter lim="800000"/>
              <a:headEnd/>
              <a:tailEnd/>
            </a:ln>
          </p:spPr>
          <p:txBody>
            <a:bodyPr wrap="none" lIns="0" tIns="0" rIns="0" bIns="0">
              <a:spAutoFit/>
            </a:bodyPr>
            <a:lstStyle/>
            <a:p>
              <a:r>
                <a:rPr lang="en-US" sz="2400"/>
                <a:t> </a:t>
              </a:r>
            </a:p>
          </p:txBody>
        </p:sp>
        <p:sp>
          <p:nvSpPr>
            <p:cNvPr id="23" name="Rectangle 113"/>
            <p:cNvSpPr>
              <a:spLocks noChangeArrowheads="1"/>
            </p:cNvSpPr>
            <p:nvPr/>
          </p:nvSpPr>
          <p:spPr bwMode="auto">
            <a:xfrm>
              <a:off x="2181225" y="4518011"/>
              <a:ext cx="1049198" cy="369332"/>
            </a:xfrm>
            <a:prstGeom prst="rect">
              <a:avLst/>
            </a:prstGeom>
            <a:noFill/>
            <a:ln w="9525">
              <a:noFill/>
              <a:miter lim="800000"/>
              <a:headEnd/>
              <a:tailEnd/>
            </a:ln>
          </p:spPr>
          <p:txBody>
            <a:bodyPr wrap="none" lIns="0" tIns="0" rIns="0" bIns="0">
              <a:spAutoFit/>
            </a:bodyPr>
            <a:lstStyle/>
            <a:p>
              <a:r>
                <a:rPr lang="en-US" sz="2400" i="1"/>
                <a:t>lpParam</a:t>
              </a:r>
              <a:endParaRPr lang="en-US" sz="2400"/>
            </a:p>
          </p:txBody>
        </p:sp>
        <p:sp>
          <p:nvSpPr>
            <p:cNvPr id="24" name="Rectangle 114"/>
            <p:cNvSpPr>
              <a:spLocks noChangeArrowheads="1"/>
            </p:cNvSpPr>
            <p:nvPr/>
          </p:nvSpPr>
          <p:spPr bwMode="auto">
            <a:xfrm>
              <a:off x="3305175" y="4518011"/>
              <a:ext cx="4170885" cy="369332"/>
            </a:xfrm>
            <a:prstGeom prst="rect">
              <a:avLst/>
            </a:prstGeom>
            <a:noFill/>
            <a:ln w="9525">
              <a:noFill/>
              <a:miter lim="800000"/>
              <a:headEnd/>
              <a:tailEnd/>
            </a:ln>
          </p:spPr>
          <p:txBody>
            <a:bodyPr wrap="none" lIns="0" tIns="0" rIns="0" bIns="0">
              <a:spAutoFit/>
            </a:bodyPr>
            <a:lstStyle/>
            <a:p>
              <a:r>
                <a:rPr lang="en-US" sz="2400" dirty="0"/>
                <a:t>,                                  </a:t>
              </a:r>
              <a:r>
                <a:rPr lang="en-US" sz="2400" dirty="0" smtClean="0"/>
                <a:t>    </a:t>
              </a:r>
              <a:r>
                <a:rPr lang="en-US" sz="2400" dirty="0"/>
                <a:t>//Argument</a:t>
              </a:r>
            </a:p>
          </p:txBody>
        </p:sp>
        <p:sp>
          <p:nvSpPr>
            <p:cNvPr id="25" name="Rectangle 115"/>
            <p:cNvSpPr>
              <a:spLocks noChangeArrowheads="1"/>
            </p:cNvSpPr>
            <p:nvPr/>
          </p:nvSpPr>
          <p:spPr bwMode="auto">
            <a:xfrm>
              <a:off x="1035050" y="5014898"/>
              <a:ext cx="1017266" cy="369332"/>
            </a:xfrm>
            <a:prstGeom prst="rect">
              <a:avLst/>
            </a:prstGeom>
            <a:noFill/>
            <a:ln w="9525">
              <a:noFill/>
              <a:miter lim="800000"/>
              <a:headEnd/>
              <a:tailEnd/>
            </a:ln>
          </p:spPr>
          <p:txBody>
            <a:bodyPr wrap="none" lIns="0" tIns="0" rIns="0" bIns="0">
              <a:spAutoFit/>
            </a:bodyPr>
            <a:lstStyle/>
            <a:p>
              <a:r>
                <a:rPr lang="en-US" sz="2400"/>
                <a:t>DWORD</a:t>
              </a:r>
            </a:p>
          </p:txBody>
        </p:sp>
        <p:sp>
          <p:nvSpPr>
            <p:cNvPr id="26" name="Rectangle 116"/>
            <p:cNvSpPr>
              <a:spLocks noChangeArrowheads="1"/>
            </p:cNvSpPr>
            <p:nvPr/>
          </p:nvSpPr>
          <p:spPr bwMode="auto">
            <a:xfrm>
              <a:off x="2165350" y="5030773"/>
              <a:ext cx="68930" cy="369332"/>
            </a:xfrm>
            <a:prstGeom prst="rect">
              <a:avLst/>
            </a:prstGeom>
            <a:noFill/>
            <a:ln w="9525">
              <a:noFill/>
              <a:miter lim="800000"/>
              <a:headEnd/>
              <a:tailEnd/>
            </a:ln>
          </p:spPr>
          <p:txBody>
            <a:bodyPr wrap="none" lIns="0" tIns="0" rIns="0" bIns="0">
              <a:spAutoFit/>
            </a:bodyPr>
            <a:lstStyle/>
            <a:p>
              <a:r>
                <a:rPr lang="en-US" sz="2400"/>
                <a:t> </a:t>
              </a:r>
            </a:p>
          </p:txBody>
        </p:sp>
        <p:sp>
          <p:nvSpPr>
            <p:cNvPr id="27" name="Rectangle 117"/>
            <p:cNvSpPr>
              <a:spLocks noChangeArrowheads="1"/>
            </p:cNvSpPr>
            <p:nvPr/>
          </p:nvSpPr>
          <p:spPr bwMode="auto">
            <a:xfrm>
              <a:off x="2257425" y="5030773"/>
              <a:ext cx="649217" cy="369332"/>
            </a:xfrm>
            <a:prstGeom prst="rect">
              <a:avLst/>
            </a:prstGeom>
            <a:noFill/>
            <a:ln w="9525">
              <a:noFill/>
              <a:miter lim="800000"/>
              <a:headEnd/>
              <a:tailEnd/>
            </a:ln>
          </p:spPr>
          <p:txBody>
            <a:bodyPr wrap="none" lIns="0" tIns="0" rIns="0" bIns="0">
              <a:spAutoFit/>
            </a:bodyPr>
            <a:lstStyle/>
            <a:p>
              <a:r>
                <a:rPr lang="en-US" sz="2400" i="1"/>
                <a:t>Flags</a:t>
              </a:r>
              <a:endParaRPr lang="en-US" sz="2400"/>
            </a:p>
          </p:txBody>
        </p:sp>
        <p:sp>
          <p:nvSpPr>
            <p:cNvPr id="28" name="Rectangle 118"/>
            <p:cNvSpPr>
              <a:spLocks noChangeArrowheads="1"/>
            </p:cNvSpPr>
            <p:nvPr/>
          </p:nvSpPr>
          <p:spPr bwMode="auto">
            <a:xfrm>
              <a:off x="2941638" y="5030773"/>
              <a:ext cx="68930" cy="369332"/>
            </a:xfrm>
            <a:prstGeom prst="rect">
              <a:avLst/>
            </a:prstGeom>
            <a:noFill/>
            <a:ln w="9525">
              <a:noFill/>
              <a:miter lim="800000"/>
              <a:headEnd/>
              <a:tailEnd/>
            </a:ln>
          </p:spPr>
          <p:txBody>
            <a:bodyPr wrap="none" lIns="0" tIns="0" rIns="0" bIns="0">
              <a:spAutoFit/>
            </a:bodyPr>
            <a:lstStyle/>
            <a:p>
              <a:r>
                <a:rPr lang="en-US" sz="2400"/>
                <a:t> </a:t>
              </a:r>
            </a:p>
          </p:txBody>
        </p:sp>
        <p:sp>
          <p:nvSpPr>
            <p:cNvPr id="29" name="Rectangle 119"/>
            <p:cNvSpPr>
              <a:spLocks noChangeArrowheads="1"/>
            </p:cNvSpPr>
            <p:nvPr/>
          </p:nvSpPr>
          <p:spPr bwMode="auto">
            <a:xfrm>
              <a:off x="3124200" y="5030773"/>
              <a:ext cx="4826129" cy="369332"/>
            </a:xfrm>
            <a:prstGeom prst="rect">
              <a:avLst/>
            </a:prstGeom>
            <a:noFill/>
            <a:ln w="9525">
              <a:noFill/>
              <a:miter lim="800000"/>
              <a:headEnd/>
              <a:tailEnd/>
            </a:ln>
          </p:spPr>
          <p:txBody>
            <a:bodyPr wrap="none" lIns="0" tIns="0" rIns="0" bIns="0">
              <a:spAutoFit/>
            </a:bodyPr>
            <a:lstStyle/>
            <a:p>
              <a:r>
                <a:rPr lang="en-US" sz="2400" dirty="0"/>
                <a:t>,                                     </a:t>
              </a:r>
              <a:r>
                <a:rPr lang="en-US" sz="2400" dirty="0" smtClean="0"/>
                <a:t>   //</a:t>
              </a:r>
              <a:r>
                <a:rPr lang="en-US" sz="2400" dirty="0"/>
                <a:t>Creation Flags</a:t>
              </a:r>
            </a:p>
          </p:txBody>
        </p:sp>
        <p:sp>
          <p:nvSpPr>
            <p:cNvPr id="30" name="Rectangle 120"/>
            <p:cNvSpPr>
              <a:spLocks noChangeArrowheads="1"/>
            </p:cNvSpPr>
            <p:nvPr/>
          </p:nvSpPr>
          <p:spPr bwMode="auto">
            <a:xfrm>
              <a:off x="958850" y="5548298"/>
              <a:ext cx="1305807" cy="369332"/>
            </a:xfrm>
            <a:prstGeom prst="rect">
              <a:avLst/>
            </a:prstGeom>
            <a:noFill/>
            <a:ln w="9525">
              <a:noFill/>
              <a:miter lim="800000"/>
              <a:headEnd/>
              <a:tailEnd/>
            </a:ln>
          </p:spPr>
          <p:txBody>
            <a:bodyPr wrap="none" lIns="0" tIns="0" rIns="0" bIns="0">
              <a:spAutoFit/>
            </a:bodyPr>
            <a:lstStyle/>
            <a:p>
              <a:r>
                <a:rPr lang="en-US" sz="2400"/>
                <a:t>LPDWORD</a:t>
              </a:r>
            </a:p>
          </p:txBody>
        </p:sp>
        <p:sp>
          <p:nvSpPr>
            <p:cNvPr id="31" name="Rectangle 121"/>
            <p:cNvSpPr>
              <a:spLocks noChangeArrowheads="1"/>
            </p:cNvSpPr>
            <p:nvPr/>
          </p:nvSpPr>
          <p:spPr bwMode="auto">
            <a:xfrm>
              <a:off x="2341563" y="5527661"/>
              <a:ext cx="68930" cy="369332"/>
            </a:xfrm>
            <a:prstGeom prst="rect">
              <a:avLst/>
            </a:prstGeom>
            <a:noFill/>
            <a:ln w="9525">
              <a:noFill/>
              <a:miter lim="800000"/>
              <a:headEnd/>
              <a:tailEnd/>
            </a:ln>
          </p:spPr>
          <p:txBody>
            <a:bodyPr wrap="none" lIns="0" tIns="0" rIns="0" bIns="0">
              <a:spAutoFit/>
            </a:bodyPr>
            <a:lstStyle/>
            <a:p>
              <a:r>
                <a:rPr lang="en-US" sz="2400"/>
                <a:t> </a:t>
              </a:r>
            </a:p>
          </p:txBody>
        </p:sp>
        <p:sp>
          <p:nvSpPr>
            <p:cNvPr id="32" name="Rectangle 122"/>
            <p:cNvSpPr>
              <a:spLocks noChangeArrowheads="1"/>
            </p:cNvSpPr>
            <p:nvPr/>
          </p:nvSpPr>
          <p:spPr bwMode="auto">
            <a:xfrm>
              <a:off x="2449513" y="5527661"/>
              <a:ext cx="1375377" cy="369332"/>
            </a:xfrm>
            <a:prstGeom prst="rect">
              <a:avLst/>
            </a:prstGeom>
            <a:noFill/>
            <a:ln w="9525">
              <a:noFill/>
              <a:miter lim="800000"/>
              <a:headEnd/>
              <a:tailEnd/>
            </a:ln>
          </p:spPr>
          <p:txBody>
            <a:bodyPr wrap="none" lIns="0" tIns="0" rIns="0" bIns="0">
              <a:spAutoFit/>
            </a:bodyPr>
            <a:lstStyle/>
            <a:p>
              <a:r>
                <a:rPr lang="en-US" sz="2400" i="1"/>
                <a:t>lpThreadID</a:t>
              </a:r>
              <a:endParaRPr lang="en-US" sz="2400"/>
            </a:p>
          </p:txBody>
        </p:sp>
        <p:sp>
          <p:nvSpPr>
            <p:cNvPr id="33" name="Rectangle 123"/>
            <p:cNvSpPr>
              <a:spLocks noChangeArrowheads="1"/>
            </p:cNvSpPr>
            <p:nvPr/>
          </p:nvSpPr>
          <p:spPr bwMode="auto">
            <a:xfrm>
              <a:off x="4032250" y="5516548"/>
              <a:ext cx="4605235" cy="369332"/>
            </a:xfrm>
            <a:prstGeom prst="rect">
              <a:avLst/>
            </a:prstGeom>
            <a:noFill/>
            <a:ln w="9525">
              <a:noFill/>
              <a:miter lim="800000"/>
              <a:headEnd/>
              <a:tailEnd/>
            </a:ln>
          </p:spPr>
          <p:txBody>
            <a:bodyPr wrap="none" lIns="0" tIns="0" rIns="0" bIns="0">
              <a:spAutoFit/>
            </a:bodyPr>
            <a:lstStyle/>
            <a:p>
              <a:r>
                <a:rPr lang="en-US" sz="2400" dirty="0"/>
                <a:t> );                     </a:t>
              </a:r>
              <a:r>
                <a:rPr lang="en-US" sz="2400" dirty="0" smtClean="0"/>
                <a:t>   </a:t>
              </a:r>
              <a:r>
                <a:rPr lang="en-US" sz="2400" dirty="0"/>
                <a:t>//Pointer to thread ID</a:t>
              </a:r>
            </a:p>
          </p:txBody>
        </p:sp>
      </p:grpSp>
      <p:sp>
        <p:nvSpPr>
          <p:cNvPr id="36" name="Rectangle 35"/>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449013" y="449376"/>
            <a:ext cx="2419317" cy="461665"/>
          </a:xfrm>
          <a:prstGeom prst="rect">
            <a:avLst/>
          </a:prstGeom>
        </p:spPr>
        <p:txBody>
          <a:bodyPr wrap="none">
            <a:spAutoFit/>
          </a:bodyPr>
          <a:lstStyle/>
          <a:p>
            <a:r>
              <a:rPr lang="en-US" sz="2400" dirty="0" smtClean="0">
                <a:solidFill>
                  <a:schemeClr val="bg1"/>
                </a:solidFill>
                <a:cs typeface="Arial" pitchFamily="34" charset="0"/>
              </a:rPr>
              <a:t>Windows Threads</a:t>
            </a:r>
            <a:endParaRPr lang="en-US" sz="2400" dirty="0">
              <a:solidFill>
                <a:schemeClr val="bg1"/>
              </a:solidFill>
            </a:endParaRPr>
          </a:p>
        </p:txBody>
      </p:sp>
      <p:grpSp>
        <p:nvGrpSpPr>
          <p:cNvPr id="41" name="Group 40"/>
          <p:cNvGrpSpPr/>
          <p:nvPr/>
        </p:nvGrpSpPr>
        <p:grpSpPr>
          <a:xfrm>
            <a:off x="297268" y="6203763"/>
            <a:ext cx="8561414" cy="360040"/>
            <a:chOff x="297268" y="6203763"/>
            <a:chExt cx="8561414" cy="360040"/>
          </a:xfrm>
        </p:grpSpPr>
        <p:sp>
          <p:nvSpPr>
            <p:cNvPr id="42" name="Rectangle 41"/>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265262" y="6229894"/>
              <a:ext cx="1383649" cy="307777"/>
            </a:xfrm>
            <a:prstGeom prst="rect">
              <a:avLst/>
            </a:prstGeom>
            <a:solidFill>
              <a:srgbClr val="7DA9DF"/>
            </a:solidFill>
          </p:spPr>
          <p:txBody>
            <a:bodyPr wrap="none">
              <a:spAutoFit/>
            </a:bodyPr>
            <a:lstStyle/>
            <a:p>
              <a:pPr eaLnBrk="1" hangingPunct="1">
                <a:defRPr/>
              </a:pPr>
              <a:r>
                <a:rPr lang="en-US" sz="1400" i="1" dirty="0" smtClean="0">
                  <a:solidFill>
                    <a:schemeClr val="bg1"/>
                  </a:solidFill>
                  <a:latin typeface="+mn-lt"/>
                </a:rPr>
                <a:t>Lecture 6 Page 3</a:t>
              </a:r>
              <a:endParaRPr lang="en-GB" sz="1400" i="1" dirty="0">
                <a:solidFill>
                  <a:schemeClr val="bg1"/>
                </a:solidFill>
                <a:latin typeface="+mn-lt"/>
              </a:endParaRPr>
            </a:p>
          </p:txBody>
        </p:sp>
        <p:sp>
          <p:nvSpPr>
            <p:cNvPr id="44" name="Text Box 7"/>
            <p:cNvSpPr txBox="1">
              <a:spLocks noChangeArrowheads="1"/>
            </p:cNvSpPr>
            <p:nvPr/>
          </p:nvSpPr>
          <p:spPr bwMode="auto">
            <a:xfrm>
              <a:off x="473457" y="6258092"/>
              <a:ext cx="1585330" cy="215444"/>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bg1"/>
                  </a:solidFill>
                  <a:latin typeface="+mn-lt"/>
                  <a:cs typeface="+mn-cs"/>
                </a:rPr>
                <a:t>ELC 467– Spring 2020</a:t>
              </a:r>
            </a:p>
          </p:txBody>
        </p:sp>
      </p:grpSp>
      <p:pic>
        <p:nvPicPr>
          <p:cNvPr id="5" name="6b-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088183" y="395339"/>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70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7850" y="2348422"/>
            <a:ext cx="8071061" cy="3528850"/>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Box 93"/>
          <p:cNvSpPr txBox="1">
            <a:spLocks noChangeArrowheads="1"/>
          </p:cNvSpPr>
          <p:nvPr/>
        </p:nvSpPr>
        <p:spPr bwMode="auto">
          <a:xfrm>
            <a:off x="577850" y="1357298"/>
            <a:ext cx="8035540" cy="830997"/>
          </a:xfrm>
          <a:prstGeom prst="rect">
            <a:avLst/>
          </a:prstGeom>
          <a:noFill/>
          <a:ln w="9525">
            <a:noFill/>
            <a:miter lim="800000"/>
            <a:headEnd/>
            <a:tailEnd/>
          </a:ln>
        </p:spPr>
        <p:txBody>
          <a:bodyPr wrap="square">
            <a:spAutoFit/>
          </a:bodyPr>
          <a:lstStyle/>
          <a:p>
            <a:pPr algn="just"/>
            <a:r>
              <a:rPr lang="en-US" sz="2400" dirty="0">
                <a:cs typeface="Arial" pitchFamily="34" charset="0"/>
              </a:rPr>
              <a:t>In </a:t>
            </a:r>
            <a:r>
              <a:rPr lang="en-US" sz="2400" dirty="0" smtClean="0">
                <a:cs typeface="Arial" pitchFamily="34" charset="0"/>
              </a:rPr>
              <a:t>Windows, </a:t>
            </a:r>
            <a:r>
              <a:rPr lang="en-US" sz="2400" dirty="0">
                <a:cs typeface="Arial" pitchFamily="34" charset="0"/>
              </a:rPr>
              <a:t>new threads are </a:t>
            </a:r>
            <a:r>
              <a:rPr lang="en-US" sz="2400" dirty="0" smtClean="0">
                <a:cs typeface="Arial" pitchFamily="34" charset="0"/>
              </a:rPr>
              <a:t>created </a:t>
            </a:r>
            <a:r>
              <a:rPr lang="en-US" sz="2400" dirty="0">
                <a:cs typeface="Arial" pitchFamily="34" charset="0"/>
              </a:rPr>
              <a:t>using the </a:t>
            </a:r>
            <a:r>
              <a:rPr lang="en-US" sz="2400" i="1" dirty="0" err="1">
                <a:cs typeface="Arial" pitchFamily="34" charset="0"/>
              </a:rPr>
              <a:t>CreateThread</a:t>
            </a:r>
            <a:r>
              <a:rPr lang="en-US" sz="2400" dirty="0">
                <a:cs typeface="Arial" pitchFamily="34" charset="0"/>
              </a:rPr>
              <a:t> API function:</a:t>
            </a:r>
          </a:p>
        </p:txBody>
      </p:sp>
      <p:sp>
        <p:nvSpPr>
          <p:cNvPr id="3" name="PPTLabsHighlightTextFragmentsShape8630c02d-58e2-43e6-985c-810ac4618b74"/>
          <p:cNvSpPr/>
          <p:nvPr>
            <p:custDataLst>
              <p:tags r:id="rId1"/>
            </p:custDataLst>
          </p:nvPr>
        </p:nvSpPr>
        <p:spPr>
          <a:xfrm>
            <a:off x="5761011" y="2949569"/>
            <a:ext cx="2534221" cy="365760"/>
          </a:xfrm>
          <a:prstGeom prst="roundRect">
            <a:avLst>
              <a:gd name="adj" fmla="val 25000"/>
            </a:avLst>
          </a:prstGeom>
          <a:solidFill>
            <a:srgbClr val="FFFF00">
              <a:alpha val="50000"/>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PTLabsHighlightTextFragmentsShape4beb98f2-b668-400c-87c8-ba91efd9f28e"/>
          <p:cNvSpPr/>
          <p:nvPr>
            <p:custDataLst>
              <p:tags r:id="rId2"/>
            </p:custDataLst>
          </p:nvPr>
        </p:nvSpPr>
        <p:spPr>
          <a:xfrm>
            <a:off x="5751486" y="3381369"/>
            <a:ext cx="1408684" cy="365760"/>
          </a:xfrm>
          <a:prstGeom prst="roundRect">
            <a:avLst>
              <a:gd name="adj" fmla="val 25000"/>
            </a:avLst>
          </a:prstGeom>
          <a:solidFill>
            <a:srgbClr val="FFFF00">
              <a:alpha val="50000"/>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p:cNvGrpSpPr/>
          <p:nvPr/>
        </p:nvGrpSpPr>
        <p:grpSpPr>
          <a:xfrm>
            <a:off x="659538" y="2484431"/>
            <a:ext cx="7733445" cy="3204607"/>
            <a:chOff x="904040" y="2713023"/>
            <a:chExt cx="7733445" cy="3204607"/>
          </a:xfrm>
        </p:grpSpPr>
        <p:sp>
          <p:nvSpPr>
            <p:cNvPr id="6" name="Rectangle 96"/>
            <p:cNvSpPr>
              <a:spLocks noChangeArrowheads="1"/>
            </p:cNvSpPr>
            <p:nvPr/>
          </p:nvSpPr>
          <p:spPr bwMode="auto">
            <a:xfrm>
              <a:off x="904040" y="2718303"/>
              <a:ext cx="1038746" cy="369332"/>
            </a:xfrm>
            <a:prstGeom prst="rect">
              <a:avLst/>
            </a:prstGeom>
            <a:noFill/>
            <a:ln w="9525">
              <a:noFill/>
              <a:miter lim="800000"/>
              <a:headEnd/>
              <a:tailEnd/>
            </a:ln>
          </p:spPr>
          <p:txBody>
            <a:bodyPr wrap="none" lIns="0" tIns="0" rIns="0" bIns="0">
              <a:spAutoFit/>
            </a:bodyPr>
            <a:lstStyle/>
            <a:p>
              <a:r>
                <a:rPr lang="en-US" sz="2400" dirty="0"/>
                <a:t>HANDLE</a:t>
              </a:r>
            </a:p>
          </p:txBody>
        </p:sp>
        <p:sp>
          <p:nvSpPr>
            <p:cNvPr id="7" name="Rectangle 97"/>
            <p:cNvSpPr>
              <a:spLocks noChangeArrowheads="1"/>
            </p:cNvSpPr>
            <p:nvPr/>
          </p:nvSpPr>
          <p:spPr bwMode="auto">
            <a:xfrm>
              <a:off x="2017366" y="2713023"/>
              <a:ext cx="1928541" cy="369332"/>
            </a:xfrm>
            <a:prstGeom prst="rect">
              <a:avLst/>
            </a:prstGeom>
            <a:noFill/>
            <a:ln w="9525">
              <a:noFill/>
              <a:miter lim="800000"/>
              <a:headEnd/>
              <a:tailEnd/>
            </a:ln>
          </p:spPr>
          <p:txBody>
            <a:bodyPr wrap="none" lIns="0" tIns="0" rIns="0" bIns="0">
              <a:spAutoFit/>
            </a:bodyPr>
            <a:lstStyle/>
            <a:p>
              <a:r>
                <a:rPr lang="en-US" sz="2400" dirty="0"/>
                <a:t> </a:t>
              </a:r>
              <a:r>
                <a:rPr lang="en-US" sz="2400" dirty="0" err="1"/>
                <a:t>CreateThread</a:t>
              </a:r>
              <a:r>
                <a:rPr lang="en-US" sz="2400" dirty="0"/>
                <a:t> (</a:t>
              </a:r>
            </a:p>
          </p:txBody>
        </p:sp>
        <p:sp>
          <p:nvSpPr>
            <p:cNvPr id="8" name="Rectangle 98"/>
            <p:cNvSpPr>
              <a:spLocks noChangeArrowheads="1"/>
            </p:cNvSpPr>
            <p:nvPr/>
          </p:nvSpPr>
          <p:spPr bwMode="auto">
            <a:xfrm>
              <a:off x="1014413" y="3198798"/>
              <a:ext cx="3142720" cy="369332"/>
            </a:xfrm>
            <a:prstGeom prst="rect">
              <a:avLst/>
            </a:prstGeom>
            <a:noFill/>
            <a:ln w="9525">
              <a:noFill/>
              <a:miter lim="800000"/>
              <a:headEnd/>
              <a:tailEnd/>
            </a:ln>
          </p:spPr>
          <p:txBody>
            <a:bodyPr wrap="none" lIns="0" tIns="0" rIns="0" bIns="0">
              <a:spAutoFit/>
            </a:bodyPr>
            <a:lstStyle/>
            <a:p>
              <a:r>
                <a:rPr lang="en-US" sz="2400" dirty="0"/>
                <a:t>LPSECURITY_ATTRIBUTES</a:t>
              </a:r>
            </a:p>
          </p:txBody>
        </p:sp>
        <p:sp>
          <p:nvSpPr>
            <p:cNvPr id="10" name="Rectangle 99"/>
            <p:cNvSpPr>
              <a:spLocks noChangeArrowheads="1"/>
            </p:cNvSpPr>
            <p:nvPr/>
          </p:nvSpPr>
          <p:spPr bwMode="auto">
            <a:xfrm>
              <a:off x="4513263" y="3178161"/>
              <a:ext cx="68930" cy="369332"/>
            </a:xfrm>
            <a:prstGeom prst="rect">
              <a:avLst/>
            </a:prstGeom>
            <a:noFill/>
            <a:ln w="9525">
              <a:noFill/>
              <a:miter lim="800000"/>
              <a:headEnd/>
              <a:tailEnd/>
            </a:ln>
          </p:spPr>
          <p:txBody>
            <a:bodyPr wrap="none" lIns="0" tIns="0" rIns="0" bIns="0">
              <a:spAutoFit/>
            </a:bodyPr>
            <a:lstStyle/>
            <a:p>
              <a:r>
                <a:rPr lang="en-US" sz="2400"/>
                <a:t> </a:t>
              </a:r>
            </a:p>
          </p:txBody>
        </p:sp>
        <p:sp>
          <p:nvSpPr>
            <p:cNvPr id="11" name="Rectangle 100"/>
            <p:cNvSpPr>
              <a:spLocks noChangeArrowheads="1"/>
            </p:cNvSpPr>
            <p:nvPr/>
          </p:nvSpPr>
          <p:spPr bwMode="auto">
            <a:xfrm>
              <a:off x="4357686" y="3214686"/>
              <a:ext cx="1066800" cy="369332"/>
            </a:xfrm>
            <a:prstGeom prst="rect">
              <a:avLst/>
            </a:prstGeom>
            <a:noFill/>
            <a:ln w="9525">
              <a:noFill/>
              <a:miter lim="800000"/>
              <a:headEnd/>
              <a:tailEnd/>
            </a:ln>
          </p:spPr>
          <p:txBody>
            <a:bodyPr lIns="0" tIns="0" rIns="0" bIns="0">
              <a:spAutoFit/>
            </a:bodyPr>
            <a:lstStyle/>
            <a:p>
              <a:r>
                <a:rPr lang="en-US" sz="2400" i="1" dirty="0" err="1"/>
                <a:t>lpAttr</a:t>
              </a:r>
              <a:r>
                <a:rPr lang="en-US" sz="2400" i="1" dirty="0"/>
                <a:t>,</a:t>
              </a:r>
              <a:endParaRPr lang="en-US" sz="2400" dirty="0"/>
            </a:p>
          </p:txBody>
        </p:sp>
        <p:sp>
          <p:nvSpPr>
            <p:cNvPr id="12" name="Rectangle 102"/>
            <p:cNvSpPr>
              <a:spLocks noChangeArrowheads="1"/>
            </p:cNvSpPr>
            <p:nvPr/>
          </p:nvSpPr>
          <p:spPr bwMode="auto">
            <a:xfrm>
              <a:off x="5314950" y="3178161"/>
              <a:ext cx="3256212" cy="369332"/>
            </a:xfrm>
            <a:prstGeom prst="rect">
              <a:avLst/>
            </a:prstGeom>
            <a:noFill/>
            <a:ln w="9525">
              <a:noFill/>
              <a:miter lim="800000"/>
              <a:headEnd/>
              <a:tailEnd/>
            </a:ln>
          </p:spPr>
          <p:txBody>
            <a:bodyPr wrap="none" lIns="0" tIns="0" rIns="0" bIns="0">
              <a:spAutoFit/>
            </a:bodyPr>
            <a:lstStyle/>
            <a:p>
              <a:r>
                <a:rPr lang="en-US" sz="2400" dirty="0"/>
                <a:t>,        </a:t>
              </a:r>
              <a:r>
                <a:rPr lang="en-US" sz="2400" dirty="0" smtClean="0"/>
                <a:t> //</a:t>
              </a:r>
              <a:r>
                <a:rPr lang="en-US" sz="2400" dirty="0"/>
                <a:t>Security Attributes</a:t>
              </a:r>
            </a:p>
          </p:txBody>
        </p:sp>
        <p:sp>
          <p:nvSpPr>
            <p:cNvPr id="13" name="Rectangle 103"/>
            <p:cNvSpPr>
              <a:spLocks noChangeArrowheads="1"/>
            </p:cNvSpPr>
            <p:nvPr/>
          </p:nvSpPr>
          <p:spPr bwMode="auto">
            <a:xfrm>
              <a:off x="1000100" y="3643314"/>
              <a:ext cx="1017266" cy="369332"/>
            </a:xfrm>
            <a:prstGeom prst="rect">
              <a:avLst/>
            </a:prstGeom>
            <a:noFill/>
            <a:ln w="9525">
              <a:noFill/>
              <a:miter lim="800000"/>
              <a:headEnd/>
              <a:tailEnd/>
            </a:ln>
          </p:spPr>
          <p:txBody>
            <a:bodyPr wrap="none" lIns="0" tIns="0" rIns="0" bIns="0">
              <a:spAutoFit/>
            </a:bodyPr>
            <a:lstStyle/>
            <a:p>
              <a:r>
                <a:rPr lang="en-US" sz="2400" dirty="0"/>
                <a:t>DWORD</a:t>
              </a:r>
            </a:p>
          </p:txBody>
        </p:sp>
        <p:sp>
          <p:nvSpPr>
            <p:cNvPr id="14" name="Rectangle 104"/>
            <p:cNvSpPr>
              <a:spLocks noChangeArrowheads="1"/>
            </p:cNvSpPr>
            <p:nvPr/>
          </p:nvSpPr>
          <p:spPr bwMode="auto">
            <a:xfrm>
              <a:off x="2108200" y="3609961"/>
              <a:ext cx="68930" cy="369332"/>
            </a:xfrm>
            <a:prstGeom prst="rect">
              <a:avLst/>
            </a:prstGeom>
            <a:noFill/>
            <a:ln w="9525">
              <a:noFill/>
              <a:miter lim="800000"/>
              <a:headEnd/>
              <a:tailEnd/>
            </a:ln>
          </p:spPr>
          <p:txBody>
            <a:bodyPr wrap="none" lIns="0" tIns="0" rIns="0" bIns="0">
              <a:spAutoFit/>
            </a:bodyPr>
            <a:lstStyle/>
            <a:p>
              <a:r>
                <a:rPr lang="en-US" sz="2400"/>
                <a:t> </a:t>
              </a:r>
            </a:p>
          </p:txBody>
        </p:sp>
        <p:sp>
          <p:nvSpPr>
            <p:cNvPr id="15" name="Rectangle 105"/>
            <p:cNvSpPr>
              <a:spLocks noChangeArrowheads="1"/>
            </p:cNvSpPr>
            <p:nvPr/>
          </p:nvSpPr>
          <p:spPr bwMode="auto">
            <a:xfrm>
              <a:off x="2212975" y="3609961"/>
              <a:ext cx="1139158" cy="369332"/>
            </a:xfrm>
            <a:prstGeom prst="rect">
              <a:avLst/>
            </a:prstGeom>
            <a:noFill/>
            <a:ln w="9525">
              <a:noFill/>
              <a:miter lim="800000"/>
              <a:headEnd/>
              <a:tailEnd/>
            </a:ln>
          </p:spPr>
          <p:txBody>
            <a:bodyPr wrap="none" lIns="0" tIns="0" rIns="0" bIns="0">
              <a:spAutoFit/>
            </a:bodyPr>
            <a:lstStyle/>
            <a:p>
              <a:r>
                <a:rPr lang="en-US" sz="2400" i="1"/>
                <a:t>StackSize</a:t>
              </a:r>
              <a:endParaRPr lang="en-US" sz="2400"/>
            </a:p>
          </p:txBody>
        </p:sp>
        <p:sp>
          <p:nvSpPr>
            <p:cNvPr id="16" name="Rectangle 106"/>
            <p:cNvSpPr>
              <a:spLocks noChangeArrowheads="1"/>
            </p:cNvSpPr>
            <p:nvPr/>
          </p:nvSpPr>
          <p:spPr bwMode="auto">
            <a:xfrm>
              <a:off x="3446463" y="3609961"/>
              <a:ext cx="68930" cy="369332"/>
            </a:xfrm>
            <a:prstGeom prst="rect">
              <a:avLst/>
            </a:prstGeom>
            <a:noFill/>
            <a:ln w="9525">
              <a:noFill/>
              <a:miter lim="800000"/>
              <a:headEnd/>
              <a:tailEnd/>
            </a:ln>
          </p:spPr>
          <p:txBody>
            <a:bodyPr wrap="none" lIns="0" tIns="0" rIns="0" bIns="0">
              <a:spAutoFit/>
            </a:bodyPr>
            <a:lstStyle/>
            <a:p>
              <a:r>
                <a:rPr lang="en-US" sz="2400"/>
                <a:t> </a:t>
              </a:r>
            </a:p>
          </p:txBody>
        </p:sp>
        <p:sp>
          <p:nvSpPr>
            <p:cNvPr id="17" name="Rectangle 107"/>
            <p:cNvSpPr>
              <a:spLocks noChangeArrowheads="1"/>
            </p:cNvSpPr>
            <p:nvPr/>
          </p:nvSpPr>
          <p:spPr bwMode="auto">
            <a:xfrm>
              <a:off x="3606800" y="3609961"/>
              <a:ext cx="3834896" cy="369332"/>
            </a:xfrm>
            <a:prstGeom prst="rect">
              <a:avLst/>
            </a:prstGeom>
            <a:noFill/>
            <a:ln w="9525">
              <a:noFill/>
              <a:miter lim="800000"/>
              <a:headEnd/>
              <a:tailEnd/>
            </a:ln>
          </p:spPr>
          <p:txBody>
            <a:bodyPr wrap="none" lIns="0" tIns="0" rIns="0" bIns="0">
              <a:spAutoFit/>
            </a:bodyPr>
            <a:lstStyle/>
            <a:p>
              <a:r>
                <a:rPr lang="en-US" sz="2400" dirty="0"/>
                <a:t>                               </a:t>
              </a:r>
              <a:r>
                <a:rPr lang="en-US" sz="2400" dirty="0" smtClean="0"/>
                <a:t>    //</a:t>
              </a:r>
              <a:r>
                <a:rPr lang="en-US" sz="2400" dirty="0"/>
                <a:t>Stack size</a:t>
              </a:r>
            </a:p>
          </p:txBody>
        </p:sp>
        <p:sp>
          <p:nvSpPr>
            <p:cNvPr id="18" name="Rectangle 108"/>
            <p:cNvSpPr>
              <a:spLocks noChangeArrowheads="1"/>
            </p:cNvSpPr>
            <p:nvPr/>
          </p:nvSpPr>
          <p:spPr bwMode="auto">
            <a:xfrm>
              <a:off x="1004888" y="4070336"/>
              <a:ext cx="3518592" cy="369332"/>
            </a:xfrm>
            <a:prstGeom prst="rect">
              <a:avLst/>
            </a:prstGeom>
            <a:noFill/>
            <a:ln w="9525">
              <a:noFill/>
              <a:miter lim="800000"/>
              <a:headEnd/>
              <a:tailEnd/>
            </a:ln>
          </p:spPr>
          <p:txBody>
            <a:bodyPr wrap="none" lIns="0" tIns="0" rIns="0" bIns="0">
              <a:spAutoFit/>
            </a:bodyPr>
            <a:lstStyle/>
            <a:p>
              <a:r>
                <a:rPr lang="en-US" sz="2400" dirty="0"/>
                <a:t>LPTHREAD_START_ROUTINE</a:t>
              </a:r>
            </a:p>
          </p:txBody>
        </p:sp>
        <p:sp>
          <p:nvSpPr>
            <p:cNvPr id="19" name="Rectangle 109"/>
            <p:cNvSpPr>
              <a:spLocks noChangeArrowheads="1"/>
            </p:cNvSpPr>
            <p:nvPr/>
          </p:nvSpPr>
          <p:spPr bwMode="auto">
            <a:xfrm>
              <a:off x="4678076" y="4063719"/>
              <a:ext cx="957763" cy="369332"/>
            </a:xfrm>
            <a:prstGeom prst="rect">
              <a:avLst/>
            </a:prstGeom>
            <a:noFill/>
            <a:ln w="9525">
              <a:noFill/>
              <a:miter lim="800000"/>
              <a:headEnd/>
              <a:tailEnd/>
            </a:ln>
          </p:spPr>
          <p:txBody>
            <a:bodyPr wrap="none" lIns="0" tIns="0" rIns="0" bIns="0">
              <a:spAutoFit/>
            </a:bodyPr>
            <a:lstStyle/>
            <a:p>
              <a:r>
                <a:rPr lang="en-US" sz="2400" i="1" dirty="0"/>
                <a:t> </a:t>
              </a:r>
              <a:r>
                <a:rPr lang="en-US" sz="2400" i="1" dirty="0" err="1"/>
                <a:t>lpFunc</a:t>
              </a:r>
              <a:r>
                <a:rPr lang="en-US" sz="2400" i="1" dirty="0"/>
                <a:t>,</a:t>
              </a:r>
              <a:endParaRPr lang="en-US" sz="2400" dirty="0"/>
            </a:p>
          </p:txBody>
        </p:sp>
        <p:sp>
          <p:nvSpPr>
            <p:cNvPr id="20" name="Rectangle 110"/>
            <p:cNvSpPr>
              <a:spLocks noChangeArrowheads="1"/>
            </p:cNvSpPr>
            <p:nvPr/>
          </p:nvSpPr>
          <p:spPr bwMode="auto">
            <a:xfrm>
              <a:off x="5800725" y="4049698"/>
              <a:ext cx="2321148" cy="369332"/>
            </a:xfrm>
            <a:prstGeom prst="rect">
              <a:avLst/>
            </a:prstGeom>
            <a:noFill/>
            <a:ln w="9525">
              <a:noFill/>
              <a:miter lim="800000"/>
              <a:headEnd/>
              <a:tailEnd/>
            </a:ln>
          </p:spPr>
          <p:txBody>
            <a:bodyPr wrap="none" lIns="0" tIns="0" rIns="0" bIns="0">
              <a:spAutoFit/>
            </a:bodyPr>
            <a:lstStyle/>
            <a:p>
              <a:r>
                <a:rPr lang="en-US" sz="2400"/>
                <a:t>,  //Function name</a:t>
              </a:r>
            </a:p>
          </p:txBody>
        </p:sp>
        <p:sp>
          <p:nvSpPr>
            <p:cNvPr id="21" name="Rectangle 111"/>
            <p:cNvSpPr>
              <a:spLocks noChangeArrowheads="1"/>
            </p:cNvSpPr>
            <p:nvPr/>
          </p:nvSpPr>
          <p:spPr bwMode="auto">
            <a:xfrm>
              <a:off x="1035050" y="4557698"/>
              <a:ext cx="927433" cy="369332"/>
            </a:xfrm>
            <a:prstGeom prst="rect">
              <a:avLst/>
            </a:prstGeom>
            <a:noFill/>
            <a:ln w="9525">
              <a:noFill/>
              <a:miter lim="800000"/>
              <a:headEnd/>
              <a:tailEnd/>
            </a:ln>
          </p:spPr>
          <p:txBody>
            <a:bodyPr wrap="none" lIns="0" tIns="0" rIns="0" bIns="0">
              <a:spAutoFit/>
            </a:bodyPr>
            <a:lstStyle/>
            <a:p>
              <a:r>
                <a:rPr lang="en-US" sz="2400"/>
                <a:t>LPVOID</a:t>
              </a:r>
            </a:p>
          </p:txBody>
        </p:sp>
        <p:sp>
          <p:nvSpPr>
            <p:cNvPr id="22" name="Rectangle 112"/>
            <p:cNvSpPr>
              <a:spLocks noChangeArrowheads="1"/>
            </p:cNvSpPr>
            <p:nvPr/>
          </p:nvSpPr>
          <p:spPr bwMode="auto">
            <a:xfrm>
              <a:off x="2081213" y="4518011"/>
              <a:ext cx="68930" cy="369332"/>
            </a:xfrm>
            <a:prstGeom prst="rect">
              <a:avLst/>
            </a:prstGeom>
            <a:noFill/>
            <a:ln w="9525">
              <a:noFill/>
              <a:miter lim="800000"/>
              <a:headEnd/>
              <a:tailEnd/>
            </a:ln>
          </p:spPr>
          <p:txBody>
            <a:bodyPr wrap="none" lIns="0" tIns="0" rIns="0" bIns="0">
              <a:spAutoFit/>
            </a:bodyPr>
            <a:lstStyle/>
            <a:p>
              <a:r>
                <a:rPr lang="en-US" sz="2400"/>
                <a:t> </a:t>
              </a:r>
            </a:p>
          </p:txBody>
        </p:sp>
        <p:sp>
          <p:nvSpPr>
            <p:cNvPr id="23" name="Rectangle 113"/>
            <p:cNvSpPr>
              <a:spLocks noChangeArrowheads="1"/>
            </p:cNvSpPr>
            <p:nvPr/>
          </p:nvSpPr>
          <p:spPr bwMode="auto">
            <a:xfrm>
              <a:off x="2181225" y="4518011"/>
              <a:ext cx="1049198" cy="369332"/>
            </a:xfrm>
            <a:prstGeom prst="rect">
              <a:avLst/>
            </a:prstGeom>
            <a:noFill/>
            <a:ln w="9525">
              <a:noFill/>
              <a:miter lim="800000"/>
              <a:headEnd/>
              <a:tailEnd/>
            </a:ln>
          </p:spPr>
          <p:txBody>
            <a:bodyPr wrap="none" lIns="0" tIns="0" rIns="0" bIns="0">
              <a:spAutoFit/>
            </a:bodyPr>
            <a:lstStyle/>
            <a:p>
              <a:r>
                <a:rPr lang="en-US" sz="2400" i="1"/>
                <a:t>lpParam</a:t>
              </a:r>
              <a:endParaRPr lang="en-US" sz="2400"/>
            </a:p>
          </p:txBody>
        </p:sp>
        <p:sp>
          <p:nvSpPr>
            <p:cNvPr id="24" name="Rectangle 114"/>
            <p:cNvSpPr>
              <a:spLocks noChangeArrowheads="1"/>
            </p:cNvSpPr>
            <p:nvPr/>
          </p:nvSpPr>
          <p:spPr bwMode="auto">
            <a:xfrm>
              <a:off x="3305175" y="4518011"/>
              <a:ext cx="4170885" cy="369332"/>
            </a:xfrm>
            <a:prstGeom prst="rect">
              <a:avLst/>
            </a:prstGeom>
            <a:noFill/>
            <a:ln w="9525">
              <a:noFill/>
              <a:miter lim="800000"/>
              <a:headEnd/>
              <a:tailEnd/>
            </a:ln>
          </p:spPr>
          <p:txBody>
            <a:bodyPr wrap="none" lIns="0" tIns="0" rIns="0" bIns="0">
              <a:spAutoFit/>
            </a:bodyPr>
            <a:lstStyle/>
            <a:p>
              <a:r>
                <a:rPr lang="en-US" sz="2400" dirty="0"/>
                <a:t>,                                  </a:t>
              </a:r>
              <a:r>
                <a:rPr lang="en-US" sz="2400" dirty="0" smtClean="0"/>
                <a:t>    </a:t>
              </a:r>
              <a:r>
                <a:rPr lang="en-US" sz="2400" dirty="0"/>
                <a:t>//Argument</a:t>
              </a:r>
            </a:p>
          </p:txBody>
        </p:sp>
        <p:sp>
          <p:nvSpPr>
            <p:cNvPr id="25" name="Rectangle 115"/>
            <p:cNvSpPr>
              <a:spLocks noChangeArrowheads="1"/>
            </p:cNvSpPr>
            <p:nvPr/>
          </p:nvSpPr>
          <p:spPr bwMode="auto">
            <a:xfrm>
              <a:off x="1035050" y="5014898"/>
              <a:ext cx="1017266" cy="369332"/>
            </a:xfrm>
            <a:prstGeom prst="rect">
              <a:avLst/>
            </a:prstGeom>
            <a:noFill/>
            <a:ln w="9525">
              <a:noFill/>
              <a:miter lim="800000"/>
              <a:headEnd/>
              <a:tailEnd/>
            </a:ln>
          </p:spPr>
          <p:txBody>
            <a:bodyPr wrap="none" lIns="0" tIns="0" rIns="0" bIns="0">
              <a:spAutoFit/>
            </a:bodyPr>
            <a:lstStyle/>
            <a:p>
              <a:r>
                <a:rPr lang="en-US" sz="2400"/>
                <a:t>DWORD</a:t>
              </a:r>
            </a:p>
          </p:txBody>
        </p:sp>
        <p:sp>
          <p:nvSpPr>
            <p:cNvPr id="26" name="Rectangle 116"/>
            <p:cNvSpPr>
              <a:spLocks noChangeArrowheads="1"/>
            </p:cNvSpPr>
            <p:nvPr/>
          </p:nvSpPr>
          <p:spPr bwMode="auto">
            <a:xfrm>
              <a:off x="2165350" y="5030773"/>
              <a:ext cx="68930" cy="369332"/>
            </a:xfrm>
            <a:prstGeom prst="rect">
              <a:avLst/>
            </a:prstGeom>
            <a:noFill/>
            <a:ln w="9525">
              <a:noFill/>
              <a:miter lim="800000"/>
              <a:headEnd/>
              <a:tailEnd/>
            </a:ln>
          </p:spPr>
          <p:txBody>
            <a:bodyPr wrap="none" lIns="0" tIns="0" rIns="0" bIns="0">
              <a:spAutoFit/>
            </a:bodyPr>
            <a:lstStyle/>
            <a:p>
              <a:r>
                <a:rPr lang="en-US" sz="2400"/>
                <a:t> </a:t>
              </a:r>
            </a:p>
          </p:txBody>
        </p:sp>
        <p:sp>
          <p:nvSpPr>
            <p:cNvPr id="27" name="Rectangle 117"/>
            <p:cNvSpPr>
              <a:spLocks noChangeArrowheads="1"/>
            </p:cNvSpPr>
            <p:nvPr/>
          </p:nvSpPr>
          <p:spPr bwMode="auto">
            <a:xfrm>
              <a:off x="2257425" y="5030773"/>
              <a:ext cx="649217" cy="369332"/>
            </a:xfrm>
            <a:prstGeom prst="rect">
              <a:avLst/>
            </a:prstGeom>
            <a:noFill/>
            <a:ln w="9525">
              <a:noFill/>
              <a:miter lim="800000"/>
              <a:headEnd/>
              <a:tailEnd/>
            </a:ln>
          </p:spPr>
          <p:txBody>
            <a:bodyPr wrap="none" lIns="0" tIns="0" rIns="0" bIns="0">
              <a:spAutoFit/>
            </a:bodyPr>
            <a:lstStyle/>
            <a:p>
              <a:r>
                <a:rPr lang="en-US" sz="2400" i="1"/>
                <a:t>Flags</a:t>
              </a:r>
              <a:endParaRPr lang="en-US" sz="2400"/>
            </a:p>
          </p:txBody>
        </p:sp>
        <p:sp>
          <p:nvSpPr>
            <p:cNvPr id="28" name="Rectangle 118"/>
            <p:cNvSpPr>
              <a:spLocks noChangeArrowheads="1"/>
            </p:cNvSpPr>
            <p:nvPr/>
          </p:nvSpPr>
          <p:spPr bwMode="auto">
            <a:xfrm>
              <a:off x="2941638" y="5030773"/>
              <a:ext cx="68930" cy="369332"/>
            </a:xfrm>
            <a:prstGeom prst="rect">
              <a:avLst/>
            </a:prstGeom>
            <a:noFill/>
            <a:ln w="9525">
              <a:noFill/>
              <a:miter lim="800000"/>
              <a:headEnd/>
              <a:tailEnd/>
            </a:ln>
          </p:spPr>
          <p:txBody>
            <a:bodyPr wrap="none" lIns="0" tIns="0" rIns="0" bIns="0">
              <a:spAutoFit/>
            </a:bodyPr>
            <a:lstStyle/>
            <a:p>
              <a:r>
                <a:rPr lang="en-US" sz="2400"/>
                <a:t> </a:t>
              </a:r>
            </a:p>
          </p:txBody>
        </p:sp>
        <p:sp>
          <p:nvSpPr>
            <p:cNvPr id="29" name="Rectangle 119"/>
            <p:cNvSpPr>
              <a:spLocks noChangeArrowheads="1"/>
            </p:cNvSpPr>
            <p:nvPr/>
          </p:nvSpPr>
          <p:spPr bwMode="auto">
            <a:xfrm>
              <a:off x="3124200" y="5030773"/>
              <a:ext cx="4826129" cy="369332"/>
            </a:xfrm>
            <a:prstGeom prst="rect">
              <a:avLst/>
            </a:prstGeom>
            <a:noFill/>
            <a:ln w="9525">
              <a:noFill/>
              <a:miter lim="800000"/>
              <a:headEnd/>
              <a:tailEnd/>
            </a:ln>
          </p:spPr>
          <p:txBody>
            <a:bodyPr wrap="none" lIns="0" tIns="0" rIns="0" bIns="0">
              <a:spAutoFit/>
            </a:bodyPr>
            <a:lstStyle/>
            <a:p>
              <a:r>
                <a:rPr lang="en-US" sz="2400" dirty="0"/>
                <a:t>,                                     </a:t>
              </a:r>
              <a:r>
                <a:rPr lang="en-US" sz="2400" dirty="0" smtClean="0"/>
                <a:t>   //</a:t>
              </a:r>
              <a:r>
                <a:rPr lang="en-US" sz="2400" dirty="0"/>
                <a:t>Creation Flags</a:t>
              </a:r>
            </a:p>
          </p:txBody>
        </p:sp>
        <p:sp>
          <p:nvSpPr>
            <p:cNvPr id="30" name="Rectangle 120"/>
            <p:cNvSpPr>
              <a:spLocks noChangeArrowheads="1"/>
            </p:cNvSpPr>
            <p:nvPr/>
          </p:nvSpPr>
          <p:spPr bwMode="auto">
            <a:xfrm>
              <a:off x="958850" y="5548298"/>
              <a:ext cx="1305807" cy="369332"/>
            </a:xfrm>
            <a:prstGeom prst="rect">
              <a:avLst/>
            </a:prstGeom>
            <a:noFill/>
            <a:ln w="9525">
              <a:noFill/>
              <a:miter lim="800000"/>
              <a:headEnd/>
              <a:tailEnd/>
            </a:ln>
          </p:spPr>
          <p:txBody>
            <a:bodyPr wrap="none" lIns="0" tIns="0" rIns="0" bIns="0">
              <a:spAutoFit/>
            </a:bodyPr>
            <a:lstStyle/>
            <a:p>
              <a:r>
                <a:rPr lang="en-US" sz="2400"/>
                <a:t>LPDWORD</a:t>
              </a:r>
            </a:p>
          </p:txBody>
        </p:sp>
        <p:sp>
          <p:nvSpPr>
            <p:cNvPr id="31" name="Rectangle 121"/>
            <p:cNvSpPr>
              <a:spLocks noChangeArrowheads="1"/>
            </p:cNvSpPr>
            <p:nvPr/>
          </p:nvSpPr>
          <p:spPr bwMode="auto">
            <a:xfrm>
              <a:off x="2341563" y="5527661"/>
              <a:ext cx="68930" cy="369332"/>
            </a:xfrm>
            <a:prstGeom prst="rect">
              <a:avLst/>
            </a:prstGeom>
            <a:noFill/>
            <a:ln w="9525">
              <a:noFill/>
              <a:miter lim="800000"/>
              <a:headEnd/>
              <a:tailEnd/>
            </a:ln>
          </p:spPr>
          <p:txBody>
            <a:bodyPr wrap="none" lIns="0" tIns="0" rIns="0" bIns="0">
              <a:spAutoFit/>
            </a:bodyPr>
            <a:lstStyle/>
            <a:p>
              <a:r>
                <a:rPr lang="en-US" sz="2400"/>
                <a:t> </a:t>
              </a:r>
            </a:p>
          </p:txBody>
        </p:sp>
        <p:sp>
          <p:nvSpPr>
            <p:cNvPr id="32" name="Rectangle 122"/>
            <p:cNvSpPr>
              <a:spLocks noChangeArrowheads="1"/>
            </p:cNvSpPr>
            <p:nvPr/>
          </p:nvSpPr>
          <p:spPr bwMode="auto">
            <a:xfrm>
              <a:off x="2449513" y="5527661"/>
              <a:ext cx="1375377" cy="369332"/>
            </a:xfrm>
            <a:prstGeom prst="rect">
              <a:avLst/>
            </a:prstGeom>
            <a:noFill/>
            <a:ln w="9525">
              <a:noFill/>
              <a:miter lim="800000"/>
              <a:headEnd/>
              <a:tailEnd/>
            </a:ln>
          </p:spPr>
          <p:txBody>
            <a:bodyPr wrap="none" lIns="0" tIns="0" rIns="0" bIns="0">
              <a:spAutoFit/>
            </a:bodyPr>
            <a:lstStyle/>
            <a:p>
              <a:r>
                <a:rPr lang="en-US" sz="2400" i="1"/>
                <a:t>lpThreadID</a:t>
              </a:r>
              <a:endParaRPr lang="en-US" sz="2400"/>
            </a:p>
          </p:txBody>
        </p:sp>
        <p:sp>
          <p:nvSpPr>
            <p:cNvPr id="33" name="Rectangle 123"/>
            <p:cNvSpPr>
              <a:spLocks noChangeArrowheads="1"/>
            </p:cNvSpPr>
            <p:nvPr/>
          </p:nvSpPr>
          <p:spPr bwMode="auto">
            <a:xfrm>
              <a:off x="4032250" y="5516548"/>
              <a:ext cx="4605235" cy="369332"/>
            </a:xfrm>
            <a:prstGeom prst="rect">
              <a:avLst/>
            </a:prstGeom>
            <a:noFill/>
            <a:ln w="9525">
              <a:noFill/>
              <a:miter lim="800000"/>
              <a:headEnd/>
              <a:tailEnd/>
            </a:ln>
          </p:spPr>
          <p:txBody>
            <a:bodyPr wrap="none" lIns="0" tIns="0" rIns="0" bIns="0">
              <a:spAutoFit/>
            </a:bodyPr>
            <a:lstStyle/>
            <a:p>
              <a:r>
                <a:rPr lang="en-US" sz="2400" dirty="0"/>
                <a:t> );                     </a:t>
              </a:r>
              <a:r>
                <a:rPr lang="en-US" sz="2400" dirty="0" smtClean="0"/>
                <a:t>   </a:t>
              </a:r>
              <a:r>
                <a:rPr lang="en-US" sz="2400" dirty="0"/>
                <a:t>//Pointer to thread ID</a:t>
              </a:r>
            </a:p>
          </p:txBody>
        </p:sp>
      </p:grpSp>
      <p:sp>
        <p:nvSpPr>
          <p:cNvPr id="36" name="Rectangle 35"/>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449013" y="449376"/>
            <a:ext cx="2419317" cy="461665"/>
          </a:xfrm>
          <a:prstGeom prst="rect">
            <a:avLst/>
          </a:prstGeom>
        </p:spPr>
        <p:txBody>
          <a:bodyPr wrap="none">
            <a:spAutoFit/>
          </a:bodyPr>
          <a:lstStyle/>
          <a:p>
            <a:r>
              <a:rPr lang="en-US" sz="2400" dirty="0" smtClean="0">
                <a:solidFill>
                  <a:schemeClr val="bg1"/>
                </a:solidFill>
                <a:cs typeface="Arial" pitchFamily="34" charset="0"/>
              </a:rPr>
              <a:t>Windows Threads</a:t>
            </a:r>
            <a:endParaRPr lang="en-US" sz="2400" dirty="0">
              <a:solidFill>
                <a:schemeClr val="bg1"/>
              </a:solidFill>
            </a:endParaRPr>
          </a:p>
        </p:txBody>
      </p:sp>
      <p:grpSp>
        <p:nvGrpSpPr>
          <p:cNvPr id="41" name="Group 40"/>
          <p:cNvGrpSpPr/>
          <p:nvPr/>
        </p:nvGrpSpPr>
        <p:grpSpPr>
          <a:xfrm>
            <a:off x="297268" y="6203763"/>
            <a:ext cx="8561414" cy="360040"/>
            <a:chOff x="297268" y="6203763"/>
            <a:chExt cx="8561414" cy="360040"/>
          </a:xfrm>
        </p:grpSpPr>
        <p:sp>
          <p:nvSpPr>
            <p:cNvPr id="42" name="Rectangle 41"/>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265262" y="6229894"/>
              <a:ext cx="1383649" cy="307777"/>
            </a:xfrm>
            <a:prstGeom prst="rect">
              <a:avLst/>
            </a:prstGeom>
            <a:solidFill>
              <a:srgbClr val="7DA9DF"/>
            </a:solidFill>
          </p:spPr>
          <p:txBody>
            <a:bodyPr wrap="none">
              <a:spAutoFit/>
            </a:bodyPr>
            <a:lstStyle/>
            <a:p>
              <a:pPr eaLnBrk="1" hangingPunct="1">
                <a:defRPr/>
              </a:pPr>
              <a:r>
                <a:rPr lang="en-US" sz="1400" i="1" dirty="0" smtClean="0">
                  <a:solidFill>
                    <a:schemeClr val="bg1"/>
                  </a:solidFill>
                  <a:latin typeface="+mn-lt"/>
                </a:rPr>
                <a:t>Lecture 6 Page 3</a:t>
              </a:r>
              <a:endParaRPr lang="en-GB" sz="1400" i="1" dirty="0">
                <a:solidFill>
                  <a:schemeClr val="bg1"/>
                </a:solidFill>
                <a:latin typeface="+mn-lt"/>
              </a:endParaRPr>
            </a:p>
          </p:txBody>
        </p:sp>
        <p:sp>
          <p:nvSpPr>
            <p:cNvPr id="44" name="Text Box 7"/>
            <p:cNvSpPr txBox="1">
              <a:spLocks noChangeArrowheads="1"/>
            </p:cNvSpPr>
            <p:nvPr/>
          </p:nvSpPr>
          <p:spPr bwMode="auto">
            <a:xfrm>
              <a:off x="473457" y="6258092"/>
              <a:ext cx="1585330" cy="215444"/>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bg1"/>
                  </a:solidFill>
                  <a:latin typeface="+mn-lt"/>
                  <a:cs typeface="+mn-cs"/>
                </a:rPr>
                <a:t>ELC 467– Spring 2020</a:t>
              </a:r>
            </a:p>
          </p:txBody>
        </p:sp>
      </p:grpSp>
      <p:pic>
        <p:nvPicPr>
          <p:cNvPr id="9" name="6b-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021860" y="411965"/>
            <a:ext cx="609600" cy="609600"/>
          </a:xfrm>
          <a:prstGeom prst="rect">
            <a:avLst/>
          </a:prstGeom>
        </p:spPr>
      </p:pic>
    </p:spTree>
    <p:extLst>
      <p:ext uri="{BB962C8B-B14F-4D97-AF65-F5344CB8AC3E}">
        <p14:creationId xmlns:p14="http://schemas.microsoft.com/office/powerpoint/2010/main" val="21313638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13"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7850" y="2348422"/>
            <a:ext cx="8071061" cy="3528850"/>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Box 93"/>
          <p:cNvSpPr txBox="1">
            <a:spLocks noChangeArrowheads="1"/>
          </p:cNvSpPr>
          <p:nvPr/>
        </p:nvSpPr>
        <p:spPr bwMode="auto">
          <a:xfrm>
            <a:off x="577850" y="1357298"/>
            <a:ext cx="8035540" cy="830997"/>
          </a:xfrm>
          <a:prstGeom prst="rect">
            <a:avLst/>
          </a:prstGeom>
          <a:noFill/>
          <a:ln w="9525">
            <a:noFill/>
            <a:miter lim="800000"/>
            <a:headEnd/>
            <a:tailEnd/>
          </a:ln>
        </p:spPr>
        <p:txBody>
          <a:bodyPr wrap="square">
            <a:spAutoFit/>
          </a:bodyPr>
          <a:lstStyle/>
          <a:p>
            <a:pPr algn="just"/>
            <a:r>
              <a:rPr lang="en-US" sz="2400" dirty="0">
                <a:cs typeface="Arial" pitchFamily="34" charset="0"/>
              </a:rPr>
              <a:t>In </a:t>
            </a:r>
            <a:r>
              <a:rPr lang="en-US" sz="2400" dirty="0" smtClean="0">
                <a:cs typeface="Arial" pitchFamily="34" charset="0"/>
              </a:rPr>
              <a:t>Windows, </a:t>
            </a:r>
            <a:r>
              <a:rPr lang="en-US" sz="2400" dirty="0">
                <a:cs typeface="Arial" pitchFamily="34" charset="0"/>
              </a:rPr>
              <a:t>new threads are </a:t>
            </a:r>
            <a:r>
              <a:rPr lang="en-US" sz="2400" dirty="0" smtClean="0">
                <a:cs typeface="Arial" pitchFamily="34" charset="0"/>
              </a:rPr>
              <a:t>created </a:t>
            </a:r>
            <a:r>
              <a:rPr lang="en-US" sz="2400" dirty="0">
                <a:cs typeface="Arial" pitchFamily="34" charset="0"/>
              </a:rPr>
              <a:t>using the </a:t>
            </a:r>
            <a:r>
              <a:rPr lang="en-US" sz="2400" i="1" dirty="0" err="1">
                <a:cs typeface="Arial" pitchFamily="34" charset="0"/>
              </a:rPr>
              <a:t>CreateThread</a:t>
            </a:r>
            <a:r>
              <a:rPr lang="en-US" sz="2400" dirty="0">
                <a:cs typeface="Arial" pitchFamily="34" charset="0"/>
              </a:rPr>
              <a:t> API function:</a:t>
            </a:r>
          </a:p>
        </p:txBody>
      </p:sp>
      <p:sp>
        <p:nvSpPr>
          <p:cNvPr id="3" name="PPTLabsHighlightTextFragmentsShape09914b0c-c6e7-463f-b19c-eb6395394b48"/>
          <p:cNvSpPr/>
          <p:nvPr>
            <p:custDataLst>
              <p:tags r:id="rId1"/>
            </p:custDataLst>
          </p:nvPr>
        </p:nvSpPr>
        <p:spPr>
          <a:xfrm>
            <a:off x="5768948" y="3821106"/>
            <a:ext cx="2086039" cy="365760"/>
          </a:xfrm>
          <a:prstGeom prst="roundRect">
            <a:avLst>
              <a:gd name="adj" fmla="val 25000"/>
            </a:avLst>
          </a:prstGeom>
          <a:solidFill>
            <a:srgbClr val="FFFF00">
              <a:alpha val="50000"/>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PTLabsHighlightTextFragmentsShapef8356741-fc41-4766-b0f3-ec0cd3ab5dba"/>
          <p:cNvSpPr/>
          <p:nvPr>
            <p:custDataLst>
              <p:tags r:id="rId2"/>
            </p:custDataLst>
          </p:nvPr>
        </p:nvSpPr>
        <p:spPr>
          <a:xfrm>
            <a:off x="5730848" y="4289419"/>
            <a:ext cx="1460437" cy="365760"/>
          </a:xfrm>
          <a:prstGeom prst="roundRect">
            <a:avLst>
              <a:gd name="adj" fmla="val 25000"/>
            </a:avLst>
          </a:prstGeom>
          <a:solidFill>
            <a:srgbClr val="FFFF00">
              <a:alpha val="50000"/>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p:cNvGrpSpPr/>
          <p:nvPr/>
        </p:nvGrpSpPr>
        <p:grpSpPr>
          <a:xfrm>
            <a:off x="659538" y="2484431"/>
            <a:ext cx="7733445" cy="3204607"/>
            <a:chOff x="904040" y="2713023"/>
            <a:chExt cx="7733445" cy="3204607"/>
          </a:xfrm>
        </p:grpSpPr>
        <p:sp>
          <p:nvSpPr>
            <p:cNvPr id="6" name="Rectangle 96"/>
            <p:cNvSpPr>
              <a:spLocks noChangeArrowheads="1"/>
            </p:cNvSpPr>
            <p:nvPr/>
          </p:nvSpPr>
          <p:spPr bwMode="auto">
            <a:xfrm>
              <a:off x="904040" y="2718303"/>
              <a:ext cx="1038746" cy="369332"/>
            </a:xfrm>
            <a:prstGeom prst="rect">
              <a:avLst/>
            </a:prstGeom>
            <a:noFill/>
            <a:ln w="9525">
              <a:noFill/>
              <a:miter lim="800000"/>
              <a:headEnd/>
              <a:tailEnd/>
            </a:ln>
          </p:spPr>
          <p:txBody>
            <a:bodyPr wrap="none" lIns="0" tIns="0" rIns="0" bIns="0">
              <a:spAutoFit/>
            </a:bodyPr>
            <a:lstStyle/>
            <a:p>
              <a:r>
                <a:rPr lang="en-US" sz="2400" dirty="0"/>
                <a:t>HANDLE</a:t>
              </a:r>
            </a:p>
          </p:txBody>
        </p:sp>
        <p:sp>
          <p:nvSpPr>
            <p:cNvPr id="7" name="Rectangle 97"/>
            <p:cNvSpPr>
              <a:spLocks noChangeArrowheads="1"/>
            </p:cNvSpPr>
            <p:nvPr/>
          </p:nvSpPr>
          <p:spPr bwMode="auto">
            <a:xfrm>
              <a:off x="2017366" y="2713023"/>
              <a:ext cx="1928541" cy="369332"/>
            </a:xfrm>
            <a:prstGeom prst="rect">
              <a:avLst/>
            </a:prstGeom>
            <a:noFill/>
            <a:ln w="9525">
              <a:noFill/>
              <a:miter lim="800000"/>
              <a:headEnd/>
              <a:tailEnd/>
            </a:ln>
          </p:spPr>
          <p:txBody>
            <a:bodyPr wrap="none" lIns="0" tIns="0" rIns="0" bIns="0">
              <a:spAutoFit/>
            </a:bodyPr>
            <a:lstStyle/>
            <a:p>
              <a:r>
                <a:rPr lang="en-US" sz="2400" dirty="0"/>
                <a:t> </a:t>
              </a:r>
              <a:r>
                <a:rPr lang="en-US" sz="2400" dirty="0" err="1"/>
                <a:t>CreateThread</a:t>
              </a:r>
              <a:r>
                <a:rPr lang="en-US" sz="2400" dirty="0"/>
                <a:t> (</a:t>
              </a:r>
            </a:p>
          </p:txBody>
        </p:sp>
        <p:sp>
          <p:nvSpPr>
            <p:cNvPr id="8" name="Rectangle 98"/>
            <p:cNvSpPr>
              <a:spLocks noChangeArrowheads="1"/>
            </p:cNvSpPr>
            <p:nvPr/>
          </p:nvSpPr>
          <p:spPr bwMode="auto">
            <a:xfrm>
              <a:off x="1014413" y="3198798"/>
              <a:ext cx="3142720" cy="369332"/>
            </a:xfrm>
            <a:prstGeom prst="rect">
              <a:avLst/>
            </a:prstGeom>
            <a:noFill/>
            <a:ln w="9525">
              <a:noFill/>
              <a:miter lim="800000"/>
              <a:headEnd/>
              <a:tailEnd/>
            </a:ln>
          </p:spPr>
          <p:txBody>
            <a:bodyPr wrap="none" lIns="0" tIns="0" rIns="0" bIns="0">
              <a:spAutoFit/>
            </a:bodyPr>
            <a:lstStyle/>
            <a:p>
              <a:r>
                <a:rPr lang="en-US" sz="2400" dirty="0"/>
                <a:t>LPSECURITY_ATTRIBUTES</a:t>
              </a:r>
            </a:p>
          </p:txBody>
        </p:sp>
        <p:sp>
          <p:nvSpPr>
            <p:cNvPr id="10" name="Rectangle 99"/>
            <p:cNvSpPr>
              <a:spLocks noChangeArrowheads="1"/>
            </p:cNvSpPr>
            <p:nvPr/>
          </p:nvSpPr>
          <p:spPr bwMode="auto">
            <a:xfrm>
              <a:off x="4513263" y="3178161"/>
              <a:ext cx="68930" cy="369332"/>
            </a:xfrm>
            <a:prstGeom prst="rect">
              <a:avLst/>
            </a:prstGeom>
            <a:noFill/>
            <a:ln w="9525">
              <a:noFill/>
              <a:miter lim="800000"/>
              <a:headEnd/>
              <a:tailEnd/>
            </a:ln>
          </p:spPr>
          <p:txBody>
            <a:bodyPr wrap="none" lIns="0" tIns="0" rIns="0" bIns="0">
              <a:spAutoFit/>
            </a:bodyPr>
            <a:lstStyle/>
            <a:p>
              <a:r>
                <a:rPr lang="en-US" sz="2400"/>
                <a:t> </a:t>
              </a:r>
            </a:p>
          </p:txBody>
        </p:sp>
        <p:sp>
          <p:nvSpPr>
            <p:cNvPr id="11" name="Rectangle 100"/>
            <p:cNvSpPr>
              <a:spLocks noChangeArrowheads="1"/>
            </p:cNvSpPr>
            <p:nvPr/>
          </p:nvSpPr>
          <p:spPr bwMode="auto">
            <a:xfrm>
              <a:off x="4357686" y="3214686"/>
              <a:ext cx="1066800" cy="369332"/>
            </a:xfrm>
            <a:prstGeom prst="rect">
              <a:avLst/>
            </a:prstGeom>
            <a:noFill/>
            <a:ln w="9525">
              <a:noFill/>
              <a:miter lim="800000"/>
              <a:headEnd/>
              <a:tailEnd/>
            </a:ln>
          </p:spPr>
          <p:txBody>
            <a:bodyPr lIns="0" tIns="0" rIns="0" bIns="0">
              <a:spAutoFit/>
            </a:bodyPr>
            <a:lstStyle/>
            <a:p>
              <a:r>
                <a:rPr lang="en-US" sz="2400" i="1" dirty="0" err="1"/>
                <a:t>lpAttr</a:t>
              </a:r>
              <a:r>
                <a:rPr lang="en-US" sz="2400" i="1" dirty="0"/>
                <a:t>,</a:t>
              </a:r>
              <a:endParaRPr lang="en-US" sz="2400" dirty="0"/>
            </a:p>
          </p:txBody>
        </p:sp>
        <p:sp>
          <p:nvSpPr>
            <p:cNvPr id="12" name="Rectangle 102"/>
            <p:cNvSpPr>
              <a:spLocks noChangeArrowheads="1"/>
            </p:cNvSpPr>
            <p:nvPr/>
          </p:nvSpPr>
          <p:spPr bwMode="auto">
            <a:xfrm>
              <a:off x="5314950" y="3178161"/>
              <a:ext cx="3256212" cy="369332"/>
            </a:xfrm>
            <a:prstGeom prst="rect">
              <a:avLst/>
            </a:prstGeom>
            <a:noFill/>
            <a:ln w="9525">
              <a:noFill/>
              <a:miter lim="800000"/>
              <a:headEnd/>
              <a:tailEnd/>
            </a:ln>
          </p:spPr>
          <p:txBody>
            <a:bodyPr wrap="none" lIns="0" tIns="0" rIns="0" bIns="0">
              <a:spAutoFit/>
            </a:bodyPr>
            <a:lstStyle/>
            <a:p>
              <a:r>
                <a:rPr lang="en-US" sz="2400" dirty="0"/>
                <a:t>,        </a:t>
              </a:r>
              <a:r>
                <a:rPr lang="en-US" sz="2400" dirty="0" smtClean="0"/>
                <a:t> //</a:t>
              </a:r>
              <a:r>
                <a:rPr lang="en-US" sz="2400" dirty="0"/>
                <a:t>Security Attributes</a:t>
              </a:r>
            </a:p>
          </p:txBody>
        </p:sp>
        <p:sp>
          <p:nvSpPr>
            <p:cNvPr id="13" name="Rectangle 103"/>
            <p:cNvSpPr>
              <a:spLocks noChangeArrowheads="1"/>
            </p:cNvSpPr>
            <p:nvPr/>
          </p:nvSpPr>
          <p:spPr bwMode="auto">
            <a:xfrm>
              <a:off x="1000100" y="3643314"/>
              <a:ext cx="1017266" cy="369332"/>
            </a:xfrm>
            <a:prstGeom prst="rect">
              <a:avLst/>
            </a:prstGeom>
            <a:noFill/>
            <a:ln w="9525">
              <a:noFill/>
              <a:miter lim="800000"/>
              <a:headEnd/>
              <a:tailEnd/>
            </a:ln>
          </p:spPr>
          <p:txBody>
            <a:bodyPr wrap="none" lIns="0" tIns="0" rIns="0" bIns="0">
              <a:spAutoFit/>
            </a:bodyPr>
            <a:lstStyle/>
            <a:p>
              <a:r>
                <a:rPr lang="en-US" sz="2400" dirty="0"/>
                <a:t>DWORD</a:t>
              </a:r>
            </a:p>
          </p:txBody>
        </p:sp>
        <p:sp>
          <p:nvSpPr>
            <p:cNvPr id="14" name="Rectangle 104"/>
            <p:cNvSpPr>
              <a:spLocks noChangeArrowheads="1"/>
            </p:cNvSpPr>
            <p:nvPr/>
          </p:nvSpPr>
          <p:spPr bwMode="auto">
            <a:xfrm>
              <a:off x="2108200" y="3609961"/>
              <a:ext cx="68930" cy="369332"/>
            </a:xfrm>
            <a:prstGeom prst="rect">
              <a:avLst/>
            </a:prstGeom>
            <a:noFill/>
            <a:ln w="9525">
              <a:noFill/>
              <a:miter lim="800000"/>
              <a:headEnd/>
              <a:tailEnd/>
            </a:ln>
          </p:spPr>
          <p:txBody>
            <a:bodyPr wrap="none" lIns="0" tIns="0" rIns="0" bIns="0">
              <a:spAutoFit/>
            </a:bodyPr>
            <a:lstStyle/>
            <a:p>
              <a:r>
                <a:rPr lang="en-US" sz="2400"/>
                <a:t> </a:t>
              </a:r>
            </a:p>
          </p:txBody>
        </p:sp>
        <p:sp>
          <p:nvSpPr>
            <p:cNvPr id="15" name="Rectangle 105"/>
            <p:cNvSpPr>
              <a:spLocks noChangeArrowheads="1"/>
            </p:cNvSpPr>
            <p:nvPr/>
          </p:nvSpPr>
          <p:spPr bwMode="auto">
            <a:xfrm>
              <a:off x="2212975" y="3609961"/>
              <a:ext cx="1139158" cy="369332"/>
            </a:xfrm>
            <a:prstGeom prst="rect">
              <a:avLst/>
            </a:prstGeom>
            <a:noFill/>
            <a:ln w="9525">
              <a:noFill/>
              <a:miter lim="800000"/>
              <a:headEnd/>
              <a:tailEnd/>
            </a:ln>
          </p:spPr>
          <p:txBody>
            <a:bodyPr wrap="none" lIns="0" tIns="0" rIns="0" bIns="0">
              <a:spAutoFit/>
            </a:bodyPr>
            <a:lstStyle/>
            <a:p>
              <a:r>
                <a:rPr lang="en-US" sz="2400" i="1"/>
                <a:t>StackSize</a:t>
              </a:r>
              <a:endParaRPr lang="en-US" sz="2400"/>
            </a:p>
          </p:txBody>
        </p:sp>
        <p:sp>
          <p:nvSpPr>
            <p:cNvPr id="16" name="Rectangle 106"/>
            <p:cNvSpPr>
              <a:spLocks noChangeArrowheads="1"/>
            </p:cNvSpPr>
            <p:nvPr/>
          </p:nvSpPr>
          <p:spPr bwMode="auto">
            <a:xfrm>
              <a:off x="3446463" y="3609961"/>
              <a:ext cx="68930" cy="369332"/>
            </a:xfrm>
            <a:prstGeom prst="rect">
              <a:avLst/>
            </a:prstGeom>
            <a:noFill/>
            <a:ln w="9525">
              <a:noFill/>
              <a:miter lim="800000"/>
              <a:headEnd/>
              <a:tailEnd/>
            </a:ln>
          </p:spPr>
          <p:txBody>
            <a:bodyPr wrap="none" lIns="0" tIns="0" rIns="0" bIns="0">
              <a:spAutoFit/>
            </a:bodyPr>
            <a:lstStyle/>
            <a:p>
              <a:r>
                <a:rPr lang="en-US" sz="2400"/>
                <a:t> </a:t>
              </a:r>
            </a:p>
          </p:txBody>
        </p:sp>
        <p:sp>
          <p:nvSpPr>
            <p:cNvPr id="17" name="Rectangle 107"/>
            <p:cNvSpPr>
              <a:spLocks noChangeArrowheads="1"/>
            </p:cNvSpPr>
            <p:nvPr/>
          </p:nvSpPr>
          <p:spPr bwMode="auto">
            <a:xfrm>
              <a:off x="3606800" y="3609961"/>
              <a:ext cx="3834896" cy="369332"/>
            </a:xfrm>
            <a:prstGeom prst="rect">
              <a:avLst/>
            </a:prstGeom>
            <a:noFill/>
            <a:ln w="9525">
              <a:noFill/>
              <a:miter lim="800000"/>
              <a:headEnd/>
              <a:tailEnd/>
            </a:ln>
          </p:spPr>
          <p:txBody>
            <a:bodyPr wrap="none" lIns="0" tIns="0" rIns="0" bIns="0">
              <a:spAutoFit/>
            </a:bodyPr>
            <a:lstStyle/>
            <a:p>
              <a:r>
                <a:rPr lang="en-US" sz="2400" dirty="0"/>
                <a:t>                               </a:t>
              </a:r>
              <a:r>
                <a:rPr lang="en-US" sz="2400" dirty="0" smtClean="0"/>
                <a:t>    //</a:t>
              </a:r>
              <a:r>
                <a:rPr lang="en-US" sz="2400" dirty="0"/>
                <a:t>Stack size</a:t>
              </a:r>
            </a:p>
          </p:txBody>
        </p:sp>
        <p:sp>
          <p:nvSpPr>
            <p:cNvPr id="18" name="Rectangle 108"/>
            <p:cNvSpPr>
              <a:spLocks noChangeArrowheads="1"/>
            </p:cNvSpPr>
            <p:nvPr/>
          </p:nvSpPr>
          <p:spPr bwMode="auto">
            <a:xfrm>
              <a:off x="1004888" y="4070336"/>
              <a:ext cx="3518592" cy="369332"/>
            </a:xfrm>
            <a:prstGeom prst="rect">
              <a:avLst/>
            </a:prstGeom>
            <a:noFill/>
            <a:ln w="9525">
              <a:noFill/>
              <a:miter lim="800000"/>
              <a:headEnd/>
              <a:tailEnd/>
            </a:ln>
          </p:spPr>
          <p:txBody>
            <a:bodyPr wrap="none" lIns="0" tIns="0" rIns="0" bIns="0">
              <a:spAutoFit/>
            </a:bodyPr>
            <a:lstStyle/>
            <a:p>
              <a:r>
                <a:rPr lang="en-US" sz="2400" dirty="0"/>
                <a:t>LPTHREAD_START_ROUTINE</a:t>
              </a:r>
            </a:p>
          </p:txBody>
        </p:sp>
        <p:sp>
          <p:nvSpPr>
            <p:cNvPr id="19" name="Rectangle 109"/>
            <p:cNvSpPr>
              <a:spLocks noChangeArrowheads="1"/>
            </p:cNvSpPr>
            <p:nvPr/>
          </p:nvSpPr>
          <p:spPr bwMode="auto">
            <a:xfrm>
              <a:off x="4678076" y="4063719"/>
              <a:ext cx="957763" cy="369332"/>
            </a:xfrm>
            <a:prstGeom prst="rect">
              <a:avLst/>
            </a:prstGeom>
            <a:noFill/>
            <a:ln w="9525">
              <a:noFill/>
              <a:miter lim="800000"/>
              <a:headEnd/>
              <a:tailEnd/>
            </a:ln>
          </p:spPr>
          <p:txBody>
            <a:bodyPr wrap="none" lIns="0" tIns="0" rIns="0" bIns="0">
              <a:spAutoFit/>
            </a:bodyPr>
            <a:lstStyle/>
            <a:p>
              <a:r>
                <a:rPr lang="en-US" sz="2400" i="1" dirty="0"/>
                <a:t> </a:t>
              </a:r>
              <a:r>
                <a:rPr lang="en-US" sz="2400" i="1" dirty="0" err="1"/>
                <a:t>lpFunc</a:t>
              </a:r>
              <a:r>
                <a:rPr lang="en-US" sz="2400" i="1" dirty="0"/>
                <a:t>,</a:t>
              </a:r>
              <a:endParaRPr lang="en-US" sz="2400" dirty="0"/>
            </a:p>
          </p:txBody>
        </p:sp>
        <p:sp>
          <p:nvSpPr>
            <p:cNvPr id="20" name="Rectangle 110"/>
            <p:cNvSpPr>
              <a:spLocks noChangeArrowheads="1"/>
            </p:cNvSpPr>
            <p:nvPr/>
          </p:nvSpPr>
          <p:spPr bwMode="auto">
            <a:xfrm>
              <a:off x="5800725" y="4049698"/>
              <a:ext cx="2321148" cy="369332"/>
            </a:xfrm>
            <a:prstGeom prst="rect">
              <a:avLst/>
            </a:prstGeom>
            <a:noFill/>
            <a:ln w="9525">
              <a:noFill/>
              <a:miter lim="800000"/>
              <a:headEnd/>
              <a:tailEnd/>
            </a:ln>
          </p:spPr>
          <p:txBody>
            <a:bodyPr wrap="none" lIns="0" tIns="0" rIns="0" bIns="0">
              <a:spAutoFit/>
            </a:bodyPr>
            <a:lstStyle/>
            <a:p>
              <a:r>
                <a:rPr lang="en-US" sz="2400" dirty="0"/>
                <a:t>,  //Function name</a:t>
              </a:r>
            </a:p>
          </p:txBody>
        </p:sp>
        <p:sp>
          <p:nvSpPr>
            <p:cNvPr id="21" name="Rectangle 111"/>
            <p:cNvSpPr>
              <a:spLocks noChangeArrowheads="1"/>
            </p:cNvSpPr>
            <p:nvPr/>
          </p:nvSpPr>
          <p:spPr bwMode="auto">
            <a:xfrm>
              <a:off x="1035050" y="4557698"/>
              <a:ext cx="927433" cy="369332"/>
            </a:xfrm>
            <a:prstGeom prst="rect">
              <a:avLst/>
            </a:prstGeom>
            <a:noFill/>
            <a:ln w="9525">
              <a:noFill/>
              <a:miter lim="800000"/>
              <a:headEnd/>
              <a:tailEnd/>
            </a:ln>
          </p:spPr>
          <p:txBody>
            <a:bodyPr wrap="none" lIns="0" tIns="0" rIns="0" bIns="0">
              <a:spAutoFit/>
            </a:bodyPr>
            <a:lstStyle/>
            <a:p>
              <a:r>
                <a:rPr lang="en-US" sz="2400"/>
                <a:t>LPVOID</a:t>
              </a:r>
            </a:p>
          </p:txBody>
        </p:sp>
        <p:sp>
          <p:nvSpPr>
            <p:cNvPr id="22" name="Rectangle 112"/>
            <p:cNvSpPr>
              <a:spLocks noChangeArrowheads="1"/>
            </p:cNvSpPr>
            <p:nvPr/>
          </p:nvSpPr>
          <p:spPr bwMode="auto">
            <a:xfrm>
              <a:off x="2081213" y="4518011"/>
              <a:ext cx="68930" cy="369332"/>
            </a:xfrm>
            <a:prstGeom prst="rect">
              <a:avLst/>
            </a:prstGeom>
            <a:noFill/>
            <a:ln w="9525">
              <a:noFill/>
              <a:miter lim="800000"/>
              <a:headEnd/>
              <a:tailEnd/>
            </a:ln>
          </p:spPr>
          <p:txBody>
            <a:bodyPr wrap="none" lIns="0" tIns="0" rIns="0" bIns="0">
              <a:spAutoFit/>
            </a:bodyPr>
            <a:lstStyle/>
            <a:p>
              <a:r>
                <a:rPr lang="en-US" sz="2400"/>
                <a:t> </a:t>
              </a:r>
            </a:p>
          </p:txBody>
        </p:sp>
        <p:sp>
          <p:nvSpPr>
            <p:cNvPr id="23" name="Rectangle 113"/>
            <p:cNvSpPr>
              <a:spLocks noChangeArrowheads="1"/>
            </p:cNvSpPr>
            <p:nvPr/>
          </p:nvSpPr>
          <p:spPr bwMode="auto">
            <a:xfrm>
              <a:off x="2181225" y="4518011"/>
              <a:ext cx="1049198" cy="369332"/>
            </a:xfrm>
            <a:prstGeom prst="rect">
              <a:avLst/>
            </a:prstGeom>
            <a:noFill/>
            <a:ln w="9525">
              <a:noFill/>
              <a:miter lim="800000"/>
              <a:headEnd/>
              <a:tailEnd/>
            </a:ln>
          </p:spPr>
          <p:txBody>
            <a:bodyPr wrap="none" lIns="0" tIns="0" rIns="0" bIns="0">
              <a:spAutoFit/>
            </a:bodyPr>
            <a:lstStyle/>
            <a:p>
              <a:r>
                <a:rPr lang="en-US" sz="2400" i="1"/>
                <a:t>lpParam</a:t>
              </a:r>
              <a:endParaRPr lang="en-US" sz="2400"/>
            </a:p>
          </p:txBody>
        </p:sp>
        <p:sp>
          <p:nvSpPr>
            <p:cNvPr id="24" name="Rectangle 114"/>
            <p:cNvSpPr>
              <a:spLocks noChangeArrowheads="1"/>
            </p:cNvSpPr>
            <p:nvPr/>
          </p:nvSpPr>
          <p:spPr bwMode="auto">
            <a:xfrm>
              <a:off x="3305175" y="4518011"/>
              <a:ext cx="4170885" cy="369332"/>
            </a:xfrm>
            <a:prstGeom prst="rect">
              <a:avLst/>
            </a:prstGeom>
            <a:noFill/>
            <a:ln w="9525">
              <a:noFill/>
              <a:miter lim="800000"/>
              <a:headEnd/>
              <a:tailEnd/>
            </a:ln>
          </p:spPr>
          <p:txBody>
            <a:bodyPr wrap="none" lIns="0" tIns="0" rIns="0" bIns="0">
              <a:spAutoFit/>
            </a:bodyPr>
            <a:lstStyle/>
            <a:p>
              <a:r>
                <a:rPr lang="en-US" sz="2400" dirty="0"/>
                <a:t>,                                  </a:t>
              </a:r>
              <a:r>
                <a:rPr lang="en-US" sz="2400" dirty="0" smtClean="0"/>
                <a:t>    </a:t>
              </a:r>
              <a:r>
                <a:rPr lang="en-US" sz="2400" dirty="0"/>
                <a:t>//Argument</a:t>
              </a:r>
            </a:p>
          </p:txBody>
        </p:sp>
        <p:sp>
          <p:nvSpPr>
            <p:cNvPr id="25" name="Rectangle 115"/>
            <p:cNvSpPr>
              <a:spLocks noChangeArrowheads="1"/>
            </p:cNvSpPr>
            <p:nvPr/>
          </p:nvSpPr>
          <p:spPr bwMode="auto">
            <a:xfrm>
              <a:off x="1035050" y="5014898"/>
              <a:ext cx="1017266" cy="369332"/>
            </a:xfrm>
            <a:prstGeom prst="rect">
              <a:avLst/>
            </a:prstGeom>
            <a:noFill/>
            <a:ln w="9525">
              <a:noFill/>
              <a:miter lim="800000"/>
              <a:headEnd/>
              <a:tailEnd/>
            </a:ln>
          </p:spPr>
          <p:txBody>
            <a:bodyPr wrap="none" lIns="0" tIns="0" rIns="0" bIns="0">
              <a:spAutoFit/>
            </a:bodyPr>
            <a:lstStyle/>
            <a:p>
              <a:r>
                <a:rPr lang="en-US" sz="2400"/>
                <a:t>DWORD</a:t>
              </a:r>
            </a:p>
          </p:txBody>
        </p:sp>
        <p:sp>
          <p:nvSpPr>
            <p:cNvPr id="26" name="Rectangle 116"/>
            <p:cNvSpPr>
              <a:spLocks noChangeArrowheads="1"/>
            </p:cNvSpPr>
            <p:nvPr/>
          </p:nvSpPr>
          <p:spPr bwMode="auto">
            <a:xfrm>
              <a:off x="2165350" y="5030773"/>
              <a:ext cx="68930" cy="369332"/>
            </a:xfrm>
            <a:prstGeom prst="rect">
              <a:avLst/>
            </a:prstGeom>
            <a:noFill/>
            <a:ln w="9525">
              <a:noFill/>
              <a:miter lim="800000"/>
              <a:headEnd/>
              <a:tailEnd/>
            </a:ln>
          </p:spPr>
          <p:txBody>
            <a:bodyPr wrap="none" lIns="0" tIns="0" rIns="0" bIns="0">
              <a:spAutoFit/>
            </a:bodyPr>
            <a:lstStyle/>
            <a:p>
              <a:r>
                <a:rPr lang="en-US" sz="2400"/>
                <a:t> </a:t>
              </a:r>
            </a:p>
          </p:txBody>
        </p:sp>
        <p:sp>
          <p:nvSpPr>
            <p:cNvPr id="27" name="Rectangle 117"/>
            <p:cNvSpPr>
              <a:spLocks noChangeArrowheads="1"/>
            </p:cNvSpPr>
            <p:nvPr/>
          </p:nvSpPr>
          <p:spPr bwMode="auto">
            <a:xfrm>
              <a:off x="2257425" y="5030773"/>
              <a:ext cx="649217" cy="369332"/>
            </a:xfrm>
            <a:prstGeom prst="rect">
              <a:avLst/>
            </a:prstGeom>
            <a:noFill/>
            <a:ln w="9525">
              <a:noFill/>
              <a:miter lim="800000"/>
              <a:headEnd/>
              <a:tailEnd/>
            </a:ln>
          </p:spPr>
          <p:txBody>
            <a:bodyPr wrap="none" lIns="0" tIns="0" rIns="0" bIns="0">
              <a:spAutoFit/>
            </a:bodyPr>
            <a:lstStyle/>
            <a:p>
              <a:r>
                <a:rPr lang="en-US" sz="2400" i="1"/>
                <a:t>Flags</a:t>
              </a:r>
              <a:endParaRPr lang="en-US" sz="2400"/>
            </a:p>
          </p:txBody>
        </p:sp>
        <p:sp>
          <p:nvSpPr>
            <p:cNvPr id="28" name="Rectangle 118"/>
            <p:cNvSpPr>
              <a:spLocks noChangeArrowheads="1"/>
            </p:cNvSpPr>
            <p:nvPr/>
          </p:nvSpPr>
          <p:spPr bwMode="auto">
            <a:xfrm>
              <a:off x="2941638" y="5030773"/>
              <a:ext cx="68930" cy="369332"/>
            </a:xfrm>
            <a:prstGeom prst="rect">
              <a:avLst/>
            </a:prstGeom>
            <a:noFill/>
            <a:ln w="9525">
              <a:noFill/>
              <a:miter lim="800000"/>
              <a:headEnd/>
              <a:tailEnd/>
            </a:ln>
          </p:spPr>
          <p:txBody>
            <a:bodyPr wrap="none" lIns="0" tIns="0" rIns="0" bIns="0">
              <a:spAutoFit/>
            </a:bodyPr>
            <a:lstStyle/>
            <a:p>
              <a:r>
                <a:rPr lang="en-US" sz="2400"/>
                <a:t> </a:t>
              </a:r>
            </a:p>
          </p:txBody>
        </p:sp>
        <p:sp>
          <p:nvSpPr>
            <p:cNvPr id="29" name="Rectangle 119"/>
            <p:cNvSpPr>
              <a:spLocks noChangeArrowheads="1"/>
            </p:cNvSpPr>
            <p:nvPr/>
          </p:nvSpPr>
          <p:spPr bwMode="auto">
            <a:xfrm>
              <a:off x="3124200" y="5030773"/>
              <a:ext cx="4826129" cy="369332"/>
            </a:xfrm>
            <a:prstGeom prst="rect">
              <a:avLst/>
            </a:prstGeom>
            <a:noFill/>
            <a:ln w="9525">
              <a:noFill/>
              <a:miter lim="800000"/>
              <a:headEnd/>
              <a:tailEnd/>
            </a:ln>
          </p:spPr>
          <p:txBody>
            <a:bodyPr wrap="none" lIns="0" tIns="0" rIns="0" bIns="0">
              <a:spAutoFit/>
            </a:bodyPr>
            <a:lstStyle/>
            <a:p>
              <a:r>
                <a:rPr lang="en-US" sz="2400" dirty="0"/>
                <a:t>,                                     </a:t>
              </a:r>
              <a:r>
                <a:rPr lang="en-US" sz="2400" dirty="0" smtClean="0"/>
                <a:t>   //</a:t>
              </a:r>
              <a:r>
                <a:rPr lang="en-US" sz="2400" dirty="0"/>
                <a:t>Creation Flags</a:t>
              </a:r>
            </a:p>
          </p:txBody>
        </p:sp>
        <p:sp>
          <p:nvSpPr>
            <p:cNvPr id="30" name="Rectangle 120"/>
            <p:cNvSpPr>
              <a:spLocks noChangeArrowheads="1"/>
            </p:cNvSpPr>
            <p:nvPr/>
          </p:nvSpPr>
          <p:spPr bwMode="auto">
            <a:xfrm>
              <a:off x="958850" y="5548298"/>
              <a:ext cx="1305807" cy="369332"/>
            </a:xfrm>
            <a:prstGeom prst="rect">
              <a:avLst/>
            </a:prstGeom>
            <a:noFill/>
            <a:ln w="9525">
              <a:noFill/>
              <a:miter lim="800000"/>
              <a:headEnd/>
              <a:tailEnd/>
            </a:ln>
          </p:spPr>
          <p:txBody>
            <a:bodyPr wrap="none" lIns="0" tIns="0" rIns="0" bIns="0">
              <a:spAutoFit/>
            </a:bodyPr>
            <a:lstStyle/>
            <a:p>
              <a:r>
                <a:rPr lang="en-US" sz="2400"/>
                <a:t>LPDWORD</a:t>
              </a:r>
            </a:p>
          </p:txBody>
        </p:sp>
        <p:sp>
          <p:nvSpPr>
            <p:cNvPr id="31" name="Rectangle 121"/>
            <p:cNvSpPr>
              <a:spLocks noChangeArrowheads="1"/>
            </p:cNvSpPr>
            <p:nvPr/>
          </p:nvSpPr>
          <p:spPr bwMode="auto">
            <a:xfrm>
              <a:off x="2341563" y="5527661"/>
              <a:ext cx="68930" cy="369332"/>
            </a:xfrm>
            <a:prstGeom prst="rect">
              <a:avLst/>
            </a:prstGeom>
            <a:noFill/>
            <a:ln w="9525">
              <a:noFill/>
              <a:miter lim="800000"/>
              <a:headEnd/>
              <a:tailEnd/>
            </a:ln>
          </p:spPr>
          <p:txBody>
            <a:bodyPr wrap="none" lIns="0" tIns="0" rIns="0" bIns="0">
              <a:spAutoFit/>
            </a:bodyPr>
            <a:lstStyle/>
            <a:p>
              <a:r>
                <a:rPr lang="en-US" sz="2400"/>
                <a:t> </a:t>
              </a:r>
            </a:p>
          </p:txBody>
        </p:sp>
        <p:sp>
          <p:nvSpPr>
            <p:cNvPr id="32" name="Rectangle 122"/>
            <p:cNvSpPr>
              <a:spLocks noChangeArrowheads="1"/>
            </p:cNvSpPr>
            <p:nvPr/>
          </p:nvSpPr>
          <p:spPr bwMode="auto">
            <a:xfrm>
              <a:off x="2449513" y="5527661"/>
              <a:ext cx="1375377" cy="369332"/>
            </a:xfrm>
            <a:prstGeom prst="rect">
              <a:avLst/>
            </a:prstGeom>
            <a:noFill/>
            <a:ln w="9525">
              <a:noFill/>
              <a:miter lim="800000"/>
              <a:headEnd/>
              <a:tailEnd/>
            </a:ln>
          </p:spPr>
          <p:txBody>
            <a:bodyPr wrap="none" lIns="0" tIns="0" rIns="0" bIns="0">
              <a:spAutoFit/>
            </a:bodyPr>
            <a:lstStyle/>
            <a:p>
              <a:r>
                <a:rPr lang="en-US" sz="2400" i="1"/>
                <a:t>lpThreadID</a:t>
              </a:r>
              <a:endParaRPr lang="en-US" sz="2400"/>
            </a:p>
          </p:txBody>
        </p:sp>
        <p:sp>
          <p:nvSpPr>
            <p:cNvPr id="33" name="Rectangle 123"/>
            <p:cNvSpPr>
              <a:spLocks noChangeArrowheads="1"/>
            </p:cNvSpPr>
            <p:nvPr/>
          </p:nvSpPr>
          <p:spPr bwMode="auto">
            <a:xfrm>
              <a:off x="4032250" y="5516548"/>
              <a:ext cx="4605235" cy="369332"/>
            </a:xfrm>
            <a:prstGeom prst="rect">
              <a:avLst/>
            </a:prstGeom>
            <a:noFill/>
            <a:ln w="9525">
              <a:noFill/>
              <a:miter lim="800000"/>
              <a:headEnd/>
              <a:tailEnd/>
            </a:ln>
          </p:spPr>
          <p:txBody>
            <a:bodyPr wrap="none" lIns="0" tIns="0" rIns="0" bIns="0">
              <a:spAutoFit/>
            </a:bodyPr>
            <a:lstStyle/>
            <a:p>
              <a:r>
                <a:rPr lang="en-US" sz="2400" dirty="0"/>
                <a:t> );                     </a:t>
              </a:r>
              <a:r>
                <a:rPr lang="en-US" sz="2400" dirty="0" smtClean="0"/>
                <a:t>   </a:t>
              </a:r>
              <a:r>
                <a:rPr lang="en-US" sz="2400" dirty="0"/>
                <a:t>//Pointer to thread ID</a:t>
              </a:r>
            </a:p>
          </p:txBody>
        </p:sp>
      </p:grpSp>
      <p:sp>
        <p:nvSpPr>
          <p:cNvPr id="36" name="Rectangle 35"/>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449013" y="449376"/>
            <a:ext cx="2419317" cy="461665"/>
          </a:xfrm>
          <a:prstGeom prst="rect">
            <a:avLst/>
          </a:prstGeom>
        </p:spPr>
        <p:txBody>
          <a:bodyPr wrap="none">
            <a:spAutoFit/>
          </a:bodyPr>
          <a:lstStyle/>
          <a:p>
            <a:r>
              <a:rPr lang="en-US" sz="2400" dirty="0" smtClean="0">
                <a:solidFill>
                  <a:schemeClr val="bg1"/>
                </a:solidFill>
                <a:cs typeface="Arial" pitchFamily="34" charset="0"/>
              </a:rPr>
              <a:t>Windows Threads</a:t>
            </a:r>
            <a:endParaRPr lang="en-US" sz="2400" dirty="0">
              <a:solidFill>
                <a:schemeClr val="bg1"/>
              </a:solidFill>
            </a:endParaRPr>
          </a:p>
        </p:txBody>
      </p:sp>
      <p:grpSp>
        <p:nvGrpSpPr>
          <p:cNvPr id="41" name="Group 40"/>
          <p:cNvGrpSpPr/>
          <p:nvPr/>
        </p:nvGrpSpPr>
        <p:grpSpPr>
          <a:xfrm>
            <a:off x="297268" y="6203763"/>
            <a:ext cx="8561414" cy="360040"/>
            <a:chOff x="297268" y="6203763"/>
            <a:chExt cx="8561414" cy="360040"/>
          </a:xfrm>
        </p:grpSpPr>
        <p:sp>
          <p:nvSpPr>
            <p:cNvPr id="42" name="Rectangle 41"/>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265262" y="6229894"/>
              <a:ext cx="1383649" cy="307777"/>
            </a:xfrm>
            <a:prstGeom prst="rect">
              <a:avLst/>
            </a:prstGeom>
            <a:solidFill>
              <a:srgbClr val="7DA9DF"/>
            </a:solidFill>
          </p:spPr>
          <p:txBody>
            <a:bodyPr wrap="none">
              <a:spAutoFit/>
            </a:bodyPr>
            <a:lstStyle/>
            <a:p>
              <a:pPr eaLnBrk="1" hangingPunct="1">
                <a:defRPr/>
              </a:pPr>
              <a:r>
                <a:rPr lang="en-US" sz="1400" i="1" dirty="0" smtClean="0">
                  <a:solidFill>
                    <a:schemeClr val="bg1"/>
                  </a:solidFill>
                  <a:latin typeface="+mn-lt"/>
                </a:rPr>
                <a:t>Lecture 6 Page 3</a:t>
              </a:r>
              <a:endParaRPr lang="en-GB" sz="1400" i="1" dirty="0">
                <a:solidFill>
                  <a:schemeClr val="bg1"/>
                </a:solidFill>
                <a:latin typeface="+mn-lt"/>
              </a:endParaRPr>
            </a:p>
          </p:txBody>
        </p:sp>
        <p:sp>
          <p:nvSpPr>
            <p:cNvPr id="44" name="Text Box 7"/>
            <p:cNvSpPr txBox="1">
              <a:spLocks noChangeArrowheads="1"/>
            </p:cNvSpPr>
            <p:nvPr/>
          </p:nvSpPr>
          <p:spPr bwMode="auto">
            <a:xfrm>
              <a:off x="473457" y="6258092"/>
              <a:ext cx="1585330" cy="215444"/>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bg1"/>
                  </a:solidFill>
                  <a:latin typeface="+mn-lt"/>
                  <a:cs typeface="+mn-cs"/>
                </a:rPr>
                <a:t>ELC 467– Spring 2020</a:t>
              </a:r>
            </a:p>
          </p:txBody>
        </p:sp>
      </p:grpSp>
      <p:pic>
        <p:nvPicPr>
          <p:cNvPr id="9" name="6b-4">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039311" y="416503"/>
            <a:ext cx="609600" cy="609600"/>
          </a:xfrm>
          <a:prstGeom prst="rect">
            <a:avLst/>
          </a:prstGeom>
        </p:spPr>
      </p:pic>
    </p:spTree>
    <p:extLst>
      <p:ext uri="{BB962C8B-B14F-4D97-AF65-F5344CB8AC3E}">
        <p14:creationId xmlns:p14="http://schemas.microsoft.com/office/powerpoint/2010/main" val="34839867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378"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7850" y="2348422"/>
            <a:ext cx="8071061" cy="3528850"/>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Box 93"/>
          <p:cNvSpPr txBox="1">
            <a:spLocks noChangeArrowheads="1"/>
          </p:cNvSpPr>
          <p:nvPr/>
        </p:nvSpPr>
        <p:spPr bwMode="auto">
          <a:xfrm>
            <a:off x="577850" y="1357298"/>
            <a:ext cx="8035540" cy="830997"/>
          </a:xfrm>
          <a:prstGeom prst="rect">
            <a:avLst/>
          </a:prstGeom>
          <a:noFill/>
          <a:ln w="9525">
            <a:noFill/>
            <a:miter lim="800000"/>
            <a:headEnd/>
            <a:tailEnd/>
          </a:ln>
        </p:spPr>
        <p:txBody>
          <a:bodyPr wrap="square">
            <a:spAutoFit/>
          </a:bodyPr>
          <a:lstStyle/>
          <a:p>
            <a:pPr algn="just"/>
            <a:r>
              <a:rPr lang="en-US" sz="2400" dirty="0">
                <a:cs typeface="Arial" pitchFamily="34" charset="0"/>
              </a:rPr>
              <a:t>In </a:t>
            </a:r>
            <a:r>
              <a:rPr lang="en-US" sz="2400" dirty="0" smtClean="0">
                <a:cs typeface="Arial" pitchFamily="34" charset="0"/>
              </a:rPr>
              <a:t>Windows, </a:t>
            </a:r>
            <a:r>
              <a:rPr lang="en-US" sz="2400" dirty="0">
                <a:cs typeface="Arial" pitchFamily="34" charset="0"/>
              </a:rPr>
              <a:t>new threads are </a:t>
            </a:r>
            <a:r>
              <a:rPr lang="en-US" sz="2400" dirty="0" smtClean="0">
                <a:cs typeface="Arial" pitchFamily="34" charset="0"/>
              </a:rPr>
              <a:t>created </a:t>
            </a:r>
            <a:r>
              <a:rPr lang="en-US" sz="2400" dirty="0">
                <a:cs typeface="Arial" pitchFamily="34" charset="0"/>
              </a:rPr>
              <a:t>using the </a:t>
            </a:r>
            <a:r>
              <a:rPr lang="en-US" sz="2400" i="1" dirty="0" err="1">
                <a:cs typeface="Arial" pitchFamily="34" charset="0"/>
              </a:rPr>
              <a:t>CreateThread</a:t>
            </a:r>
            <a:r>
              <a:rPr lang="en-US" sz="2400" dirty="0">
                <a:cs typeface="Arial" pitchFamily="34" charset="0"/>
              </a:rPr>
              <a:t> API function:</a:t>
            </a:r>
          </a:p>
        </p:txBody>
      </p:sp>
      <p:sp>
        <p:nvSpPr>
          <p:cNvPr id="3" name="PPTLabsHighlightTextFragmentsShapeaf12fe46-afc6-45ca-a9f8-cf0a5ea44b4a"/>
          <p:cNvSpPr/>
          <p:nvPr>
            <p:custDataLst>
              <p:tags r:id="rId1"/>
            </p:custDataLst>
          </p:nvPr>
        </p:nvSpPr>
        <p:spPr>
          <a:xfrm>
            <a:off x="5921348" y="4802181"/>
            <a:ext cx="1737868" cy="365760"/>
          </a:xfrm>
          <a:prstGeom prst="roundRect">
            <a:avLst>
              <a:gd name="adj" fmla="val 25000"/>
            </a:avLst>
          </a:prstGeom>
          <a:solidFill>
            <a:srgbClr val="FFFF00">
              <a:alpha val="50000"/>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PTLabsHighlightTextFragmentsShapef5d02666-3467-44d6-8b84-b36a70829711"/>
          <p:cNvSpPr/>
          <p:nvPr>
            <p:custDataLst>
              <p:tags r:id="rId2"/>
            </p:custDataLst>
          </p:nvPr>
        </p:nvSpPr>
        <p:spPr>
          <a:xfrm>
            <a:off x="5902298" y="5287956"/>
            <a:ext cx="2446211" cy="365760"/>
          </a:xfrm>
          <a:prstGeom prst="roundRect">
            <a:avLst>
              <a:gd name="adj" fmla="val 25000"/>
            </a:avLst>
          </a:prstGeom>
          <a:solidFill>
            <a:srgbClr val="FFFF00">
              <a:alpha val="50000"/>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p:cNvGrpSpPr/>
          <p:nvPr/>
        </p:nvGrpSpPr>
        <p:grpSpPr>
          <a:xfrm>
            <a:off x="659538" y="2484431"/>
            <a:ext cx="7733445" cy="3204607"/>
            <a:chOff x="904040" y="2713023"/>
            <a:chExt cx="7733445" cy="3204607"/>
          </a:xfrm>
        </p:grpSpPr>
        <p:sp>
          <p:nvSpPr>
            <p:cNvPr id="6" name="Rectangle 96"/>
            <p:cNvSpPr>
              <a:spLocks noChangeArrowheads="1"/>
            </p:cNvSpPr>
            <p:nvPr/>
          </p:nvSpPr>
          <p:spPr bwMode="auto">
            <a:xfrm>
              <a:off x="904040" y="2718303"/>
              <a:ext cx="1038746" cy="369332"/>
            </a:xfrm>
            <a:prstGeom prst="rect">
              <a:avLst/>
            </a:prstGeom>
            <a:noFill/>
            <a:ln w="9525">
              <a:noFill/>
              <a:miter lim="800000"/>
              <a:headEnd/>
              <a:tailEnd/>
            </a:ln>
          </p:spPr>
          <p:txBody>
            <a:bodyPr wrap="none" lIns="0" tIns="0" rIns="0" bIns="0">
              <a:spAutoFit/>
            </a:bodyPr>
            <a:lstStyle/>
            <a:p>
              <a:r>
                <a:rPr lang="en-US" sz="2400" dirty="0"/>
                <a:t>HANDLE</a:t>
              </a:r>
            </a:p>
          </p:txBody>
        </p:sp>
        <p:sp>
          <p:nvSpPr>
            <p:cNvPr id="7" name="Rectangle 97"/>
            <p:cNvSpPr>
              <a:spLocks noChangeArrowheads="1"/>
            </p:cNvSpPr>
            <p:nvPr/>
          </p:nvSpPr>
          <p:spPr bwMode="auto">
            <a:xfrm>
              <a:off x="2017366" y="2713023"/>
              <a:ext cx="1928541" cy="369332"/>
            </a:xfrm>
            <a:prstGeom prst="rect">
              <a:avLst/>
            </a:prstGeom>
            <a:noFill/>
            <a:ln w="9525">
              <a:noFill/>
              <a:miter lim="800000"/>
              <a:headEnd/>
              <a:tailEnd/>
            </a:ln>
          </p:spPr>
          <p:txBody>
            <a:bodyPr wrap="none" lIns="0" tIns="0" rIns="0" bIns="0">
              <a:spAutoFit/>
            </a:bodyPr>
            <a:lstStyle/>
            <a:p>
              <a:r>
                <a:rPr lang="en-US" sz="2400" dirty="0"/>
                <a:t> </a:t>
              </a:r>
              <a:r>
                <a:rPr lang="en-US" sz="2400" dirty="0" err="1"/>
                <a:t>CreateThread</a:t>
              </a:r>
              <a:r>
                <a:rPr lang="en-US" sz="2400" dirty="0"/>
                <a:t> (</a:t>
              </a:r>
            </a:p>
          </p:txBody>
        </p:sp>
        <p:sp>
          <p:nvSpPr>
            <p:cNvPr id="8" name="Rectangle 98"/>
            <p:cNvSpPr>
              <a:spLocks noChangeArrowheads="1"/>
            </p:cNvSpPr>
            <p:nvPr/>
          </p:nvSpPr>
          <p:spPr bwMode="auto">
            <a:xfrm>
              <a:off x="1014413" y="3198798"/>
              <a:ext cx="3142720" cy="369332"/>
            </a:xfrm>
            <a:prstGeom prst="rect">
              <a:avLst/>
            </a:prstGeom>
            <a:noFill/>
            <a:ln w="9525">
              <a:noFill/>
              <a:miter lim="800000"/>
              <a:headEnd/>
              <a:tailEnd/>
            </a:ln>
          </p:spPr>
          <p:txBody>
            <a:bodyPr wrap="none" lIns="0" tIns="0" rIns="0" bIns="0">
              <a:spAutoFit/>
            </a:bodyPr>
            <a:lstStyle/>
            <a:p>
              <a:r>
                <a:rPr lang="en-US" sz="2400" dirty="0"/>
                <a:t>LPSECURITY_ATTRIBUTES</a:t>
              </a:r>
            </a:p>
          </p:txBody>
        </p:sp>
        <p:sp>
          <p:nvSpPr>
            <p:cNvPr id="10" name="Rectangle 99"/>
            <p:cNvSpPr>
              <a:spLocks noChangeArrowheads="1"/>
            </p:cNvSpPr>
            <p:nvPr/>
          </p:nvSpPr>
          <p:spPr bwMode="auto">
            <a:xfrm>
              <a:off x="4513263" y="3178161"/>
              <a:ext cx="68930" cy="369332"/>
            </a:xfrm>
            <a:prstGeom prst="rect">
              <a:avLst/>
            </a:prstGeom>
            <a:noFill/>
            <a:ln w="9525">
              <a:noFill/>
              <a:miter lim="800000"/>
              <a:headEnd/>
              <a:tailEnd/>
            </a:ln>
          </p:spPr>
          <p:txBody>
            <a:bodyPr wrap="none" lIns="0" tIns="0" rIns="0" bIns="0">
              <a:spAutoFit/>
            </a:bodyPr>
            <a:lstStyle/>
            <a:p>
              <a:r>
                <a:rPr lang="en-US" sz="2400"/>
                <a:t> </a:t>
              </a:r>
            </a:p>
          </p:txBody>
        </p:sp>
        <p:sp>
          <p:nvSpPr>
            <p:cNvPr id="11" name="Rectangle 100"/>
            <p:cNvSpPr>
              <a:spLocks noChangeArrowheads="1"/>
            </p:cNvSpPr>
            <p:nvPr/>
          </p:nvSpPr>
          <p:spPr bwMode="auto">
            <a:xfrm>
              <a:off x="4357686" y="3214686"/>
              <a:ext cx="1066800" cy="369332"/>
            </a:xfrm>
            <a:prstGeom prst="rect">
              <a:avLst/>
            </a:prstGeom>
            <a:noFill/>
            <a:ln w="9525">
              <a:noFill/>
              <a:miter lim="800000"/>
              <a:headEnd/>
              <a:tailEnd/>
            </a:ln>
          </p:spPr>
          <p:txBody>
            <a:bodyPr lIns="0" tIns="0" rIns="0" bIns="0">
              <a:spAutoFit/>
            </a:bodyPr>
            <a:lstStyle/>
            <a:p>
              <a:r>
                <a:rPr lang="en-US" sz="2400" i="1" dirty="0" err="1"/>
                <a:t>lpAttr</a:t>
              </a:r>
              <a:r>
                <a:rPr lang="en-US" sz="2400" i="1" dirty="0"/>
                <a:t>,</a:t>
              </a:r>
              <a:endParaRPr lang="en-US" sz="2400" dirty="0"/>
            </a:p>
          </p:txBody>
        </p:sp>
        <p:sp>
          <p:nvSpPr>
            <p:cNvPr id="12" name="Rectangle 102"/>
            <p:cNvSpPr>
              <a:spLocks noChangeArrowheads="1"/>
            </p:cNvSpPr>
            <p:nvPr/>
          </p:nvSpPr>
          <p:spPr bwMode="auto">
            <a:xfrm>
              <a:off x="5314950" y="3178161"/>
              <a:ext cx="3256212" cy="369332"/>
            </a:xfrm>
            <a:prstGeom prst="rect">
              <a:avLst/>
            </a:prstGeom>
            <a:noFill/>
            <a:ln w="9525">
              <a:noFill/>
              <a:miter lim="800000"/>
              <a:headEnd/>
              <a:tailEnd/>
            </a:ln>
          </p:spPr>
          <p:txBody>
            <a:bodyPr wrap="none" lIns="0" tIns="0" rIns="0" bIns="0">
              <a:spAutoFit/>
            </a:bodyPr>
            <a:lstStyle/>
            <a:p>
              <a:r>
                <a:rPr lang="en-US" sz="2400" dirty="0"/>
                <a:t>,        </a:t>
              </a:r>
              <a:r>
                <a:rPr lang="en-US" sz="2400" dirty="0" smtClean="0"/>
                <a:t> //</a:t>
              </a:r>
              <a:r>
                <a:rPr lang="en-US" sz="2400" dirty="0"/>
                <a:t>Security Attributes</a:t>
              </a:r>
            </a:p>
          </p:txBody>
        </p:sp>
        <p:sp>
          <p:nvSpPr>
            <p:cNvPr id="13" name="Rectangle 103"/>
            <p:cNvSpPr>
              <a:spLocks noChangeArrowheads="1"/>
            </p:cNvSpPr>
            <p:nvPr/>
          </p:nvSpPr>
          <p:spPr bwMode="auto">
            <a:xfrm>
              <a:off x="1000100" y="3643314"/>
              <a:ext cx="1017266" cy="369332"/>
            </a:xfrm>
            <a:prstGeom prst="rect">
              <a:avLst/>
            </a:prstGeom>
            <a:noFill/>
            <a:ln w="9525">
              <a:noFill/>
              <a:miter lim="800000"/>
              <a:headEnd/>
              <a:tailEnd/>
            </a:ln>
          </p:spPr>
          <p:txBody>
            <a:bodyPr wrap="none" lIns="0" tIns="0" rIns="0" bIns="0">
              <a:spAutoFit/>
            </a:bodyPr>
            <a:lstStyle/>
            <a:p>
              <a:r>
                <a:rPr lang="en-US" sz="2400" dirty="0"/>
                <a:t>DWORD</a:t>
              </a:r>
            </a:p>
          </p:txBody>
        </p:sp>
        <p:sp>
          <p:nvSpPr>
            <p:cNvPr id="14" name="Rectangle 104"/>
            <p:cNvSpPr>
              <a:spLocks noChangeArrowheads="1"/>
            </p:cNvSpPr>
            <p:nvPr/>
          </p:nvSpPr>
          <p:spPr bwMode="auto">
            <a:xfrm>
              <a:off x="2108200" y="3609961"/>
              <a:ext cx="68930" cy="369332"/>
            </a:xfrm>
            <a:prstGeom prst="rect">
              <a:avLst/>
            </a:prstGeom>
            <a:noFill/>
            <a:ln w="9525">
              <a:noFill/>
              <a:miter lim="800000"/>
              <a:headEnd/>
              <a:tailEnd/>
            </a:ln>
          </p:spPr>
          <p:txBody>
            <a:bodyPr wrap="none" lIns="0" tIns="0" rIns="0" bIns="0">
              <a:spAutoFit/>
            </a:bodyPr>
            <a:lstStyle/>
            <a:p>
              <a:r>
                <a:rPr lang="en-US" sz="2400"/>
                <a:t> </a:t>
              </a:r>
            </a:p>
          </p:txBody>
        </p:sp>
        <p:sp>
          <p:nvSpPr>
            <p:cNvPr id="15" name="Rectangle 105"/>
            <p:cNvSpPr>
              <a:spLocks noChangeArrowheads="1"/>
            </p:cNvSpPr>
            <p:nvPr/>
          </p:nvSpPr>
          <p:spPr bwMode="auto">
            <a:xfrm>
              <a:off x="2212975" y="3609961"/>
              <a:ext cx="1139158" cy="369332"/>
            </a:xfrm>
            <a:prstGeom prst="rect">
              <a:avLst/>
            </a:prstGeom>
            <a:noFill/>
            <a:ln w="9525">
              <a:noFill/>
              <a:miter lim="800000"/>
              <a:headEnd/>
              <a:tailEnd/>
            </a:ln>
          </p:spPr>
          <p:txBody>
            <a:bodyPr wrap="none" lIns="0" tIns="0" rIns="0" bIns="0">
              <a:spAutoFit/>
            </a:bodyPr>
            <a:lstStyle/>
            <a:p>
              <a:r>
                <a:rPr lang="en-US" sz="2400" i="1"/>
                <a:t>StackSize</a:t>
              </a:r>
              <a:endParaRPr lang="en-US" sz="2400"/>
            </a:p>
          </p:txBody>
        </p:sp>
        <p:sp>
          <p:nvSpPr>
            <p:cNvPr id="16" name="Rectangle 106"/>
            <p:cNvSpPr>
              <a:spLocks noChangeArrowheads="1"/>
            </p:cNvSpPr>
            <p:nvPr/>
          </p:nvSpPr>
          <p:spPr bwMode="auto">
            <a:xfrm>
              <a:off x="3446463" y="3609961"/>
              <a:ext cx="68930" cy="369332"/>
            </a:xfrm>
            <a:prstGeom prst="rect">
              <a:avLst/>
            </a:prstGeom>
            <a:noFill/>
            <a:ln w="9525">
              <a:noFill/>
              <a:miter lim="800000"/>
              <a:headEnd/>
              <a:tailEnd/>
            </a:ln>
          </p:spPr>
          <p:txBody>
            <a:bodyPr wrap="none" lIns="0" tIns="0" rIns="0" bIns="0">
              <a:spAutoFit/>
            </a:bodyPr>
            <a:lstStyle/>
            <a:p>
              <a:r>
                <a:rPr lang="en-US" sz="2400"/>
                <a:t> </a:t>
              </a:r>
            </a:p>
          </p:txBody>
        </p:sp>
        <p:sp>
          <p:nvSpPr>
            <p:cNvPr id="17" name="Rectangle 107"/>
            <p:cNvSpPr>
              <a:spLocks noChangeArrowheads="1"/>
            </p:cNvSpPr>
            <p:nvPr/>
          </p:nvSpPr>
          <p:spPr bwMode="auto">
            <a:xfrm>
              <a:off x="3606800" y="3609961"/>
              <a:ext cx="3834896" cy="369332"/>
            </a:xfrm>
            <a:prstGeom prst="rect">
              <a:avLst/>
            </a:prstGeom>
            <a:noFill/>
            <a:ln w="9525">
              <a:noFill/>
              <a:miter lim="800000"/>
              <a:headEnd/>
              <a:tailEnd/>
            </a:ln>
          </p:spPr>
          <p:txBody>
            <a:bodyPr wrap="none" lIns="0" tIns="0" rIns="0" bIns="0">
              <a:spAutoFit/>
            </a:bodyPr>
            <a:lstStyle/>
            <a:p>
              <a:r>
                <a:rPr lang="en-US" sz="2400" dirty="0"/>
                <a:t>                               </a:t>
              </a:r>
              <a:r>
                <a:rPr lang="en-US" sz="2400" dirty="0" smtClean="0"/>
                <a:t>    //</a:t>
              </a:r>
              <a:r>
                <a:rPr lang="en-US" sz="2400" dirty="0"/>
                <a:t>Stack size</a:t>
              </a:r>
            </a:p>
          </p:txBody>
        </p:sp>
        <p:sp>
          <p:nvSpPr>
            <p:cNvPr id="18" name="Rectangle 108"/>
            <p:cNvSpPr>
              <a:spLocks noChangeArrowheads="1"/>
            </p:cNvSpPr>
            <p:nvPr/>
          </p:nvSpPr>
          <p:spPr bwMode="auto">
            <a:xfrm>
              <a:off x="1004888" y="4070336"/>
              <a:ext cx="3518592" cy="369332"/>
            </a:xfrm>
            <a:prstGeom prst="rect">
              <a:avLst/>
            </a:prstGeom>
            <a:noFill/>
            <a:ln w="9525">
              <a:noFill/>
              <a:miter lim="800000"/>
              <a:headEnd/>
              <a:tailEnd/>
            </a:ln>
          </p:spPr>
          <p:txBody>
            <a:bodyPr wrap="none" lIns="0" tIns="0" rIns="0" bIns="0">
              <a:spAutoFit/>
            </a:bodyPr>
            <a:lstStyle/>
            <a:p>
              <a:r>
                <a:rPr lang="en-US" sz="2400" dirty="0"/>
                <a:t>LPTHREAD_START_ROUTINE</a:t>
              </a:r>
            </a:p>
          </p:txBody>
        </p:sp>
        <p:sp>
          <p:nvSpPr>
            <p:cNvPr id="19" name="Rectangle 109"/>
            <p:cNvSpPr>
              <a:spLocks noChangeArrowheads="1"/>
            </p:cNvSpPr>
            <p:nvPr/>
          </p:nvSpPr>
          <p:spPr bwMode="auto">
            <a:xfrm>
              <a:off x="4678076" y="4063719"/>
              <a:ext cx="957763" cy="369332"/>
            </a:xfrm>
            <a:prstGeom prst="rect">
              <a:avLst/>
            </a:prstGeom>
            <a:noFill/>
            <a:ln w="9525">
              <a:noFill/>
              <a:miter lim="800000"/>
              <a:headEnd/>
              <a:tailEnd/>
            </a:ln>
          </p:spPr>
          <p:txBody>
            <a:bodyPr wrap="none" lIns="0" tIns="0" rIns="0" bIns="0">
              <a:spAutoFit/>
            </a:bodyPr>
            <a:lstStyle/>
            <a:p>
              <a:r>
                <a:rPr lang="en-US" sz="2400" i="1" dirty="0"/>
                <a:t> </a:t>
              </a:r>
              <a:r>
                <a:rPr lang="en-US" sz="2400" i="1" dirty="0" err="1"/>
                <a:t>lpFunc</a:t>
              </a:r>
              <a:r>
                <a:rPr lang="en-US" sz="2400" i="1" dirty="0"/>
                <a:t>,</a:t>
              </a:r>
              <a:endParaRPr lang="en-US" sz="2400" dirty="0"/>
            </a:p>
          </p:txBody>
        </p:sp>
        <p:sp>
          <p:nvSpPr>
            <p:cNvPr id="20" name="Rectangle 110"/>
            <p:cNvSpPr>
              <a:spLocks noChangeArrowheads="1"/>
            </p:cNvSpPr>
            <p:nvPr/>
          </p:nvSpPr>
          <p:spPr bwMode="auto">
            <a:xfrm>
              <a:off x="5800725" y="4049698"/>
              <a:ext cx="2321148" cy="369332"/>
            </a:xfrm>
            <a:prstGeom prst="rect">
              <a:avLst/>
            </a:prstGeom>
            <a:noFill/>
            <a:ln w="9525">
              <a:noFill/>
              <a:miter lim="800000"/>
              <a:headEnd/>
              <a:tailEnd/>
            </a:ln>
          </p:spPr>
          <p:txBody>
            <a:bodyPr wrap="none" lIns="0" tIns="0" rIns="0" bIns="0">
              <a:spAutoFit/>
            </a:bodyPr>
            <a:lstStyle/>
            <a:p>
              <a:r>
                <a:rPr lang="en-US" sz="2400"/>
                <a:t>,  //Function name</a:t>
              </a:r>
            </a:p>
          </p:txBody>
        </p:sp>
        <p:sp>
          <p:nvSpPr>
            <p:cNvPr id="21" name="Rectangle 111"/>
            <p:cNvSpPr>
              <a:spLocks noChangeArrowheads="1"/>
            </p:cNvSpPr>
            <p:nvPr/>
          </p:nvSpPr>
          <p:spPr bwMode="auto">
            <a:xfrm>
              <a:off x="1035050" y="4557698"/>
              <a:ext cx="927433" cy="369332"/>
            </a:xfrm>
            <a:prstGeom prst="rect">
              <a:avLst/>
            </a:prstGeom>
            <a:noFill/>
            <a:ln w="9525">
              <a:noFill/>
              <a:miter lim="800000"/>
              <a:headEnd/>
              <a:tailEnd/>
            </a:ln>
          </p:spPr>
          <p:txBody>
            <a:bodyPr wrap="none" lIns="0" tIns="0" rIns="0" bIns="0">
              <a:spAutoFit/>
            </a:bodyPr>
            <a:lstStyle/>
            <a:p>
              <a:r>
                <a:rPr lang="en-US" sz="2400"/>
                <a:t>LPVOID</a:t>
              </a:r>
            </a:p>
          </p:txBody>
        </p:sp>
        <p:sp>
          <p:nvSpPr>
            <p:cNvPr id="22" name="Rectangle 112"/>
            <p:cNvSpPr>
              <a:spLocks noChangeArrowheads="1"/>
            </p:cNvSpPr>
            <p:nvPr/>
          </p:nvSpPr>
          <p:spPr bwMode="auto">
            <a:xfrm>
              <a:off x="2081213" y="4518011"/>
              <a:ext cx="68930" cy="369332"/>
            </a:xfrm>
            <a:prstGeom prst="rect">
              <a:avLst/>
            </a:prstGeom>
            <a:noFill/>
            <a:ln w="9525">
              <a:noFill/>
              <a:miter lim="800000"/>
              <a:headEnd/>
              <a:tailEnd/>
            </a:ln>
          </p:spPr>
          <p:txBody>
            <a:bodyPr wrap="none" lIns="0" tIns="0" rIns="0" bIns="0">
              <a:spAutoFit/>
            </a:bodyPr>
            <a:lstStyle/>
            <a:p>
              <a:r>
                <a:rPr lang="en-US" sz="2400"/>
                <a:t> </a:t>
              </a:r>
            </a:p>
          </p:txBody>
        </p:sp>
        <p:sp>
          <p:nvSpPr>
            <p:cNvPr id="23" name="Rectangle 113"/>
            <p:cNvSpPr>
              <a:spLocks noChangeArrowheads="1"/>
            </p:cNvSpPr>
            <p:nvPr/>
          </p:nvSpPr>
          <p:spPr bwMode="auto">
            <a:xfrm>
              <a:off x="2181225" y="4518011"/>
              <a:ext cx="1049198" cy="369332"/>
            </a:xfrm>
            <a:prstGeom prst="rect">
              <a:avLst/>
            </a:prstGeom>
            <a:noFill/>
            <a:ln w="9525">
              <a:noFill/>
              <a:miter lim="800000"/>
              <a:headEnd/>
              <a:tailEnd/>
            </a:ln>
          </p:spPr>
          <p:txBody>
            <a:bodyPr wrap="none" lIns="0" tIns="0" rIns="0" bIns="0">
              <a:spAutoFit/>
            </a:bodyPr>
            <a:lstStyle/>
            <a:p>
              <a:r>
                <a:rPr lang="en-US" sz="2400" i="1"/>
                <a:t>lpParam</a:t>
              </a:r>
              <a:endParaRPr lang="en-US" sz="2400"/>
            </a:p>
          </p:txBody>
        </p:sp>
        <p:sp>
          <p:nvSpPr>
            <p:cNvPr id="24" name="Rectangle 114"/>
            <p:cNvSpPr>
              <a:spLocks noChangeArrowheads="1"/>
            </p:cNvSpPr>
            <p:nvPr/>
          </p:nvSpPr>
          <p:spPr bwMode="auto">
            <a:xfrm>
              <a:off x="3305175" y="4518011"/>
              <a:ext cx="4170885" cy="369332"/>
            </a:xfrm>
            <a:prstGeom prst="rect">
              <a:avLst/>
            </a:prstGeom>
            <a:noFill/>
            <a:ln w="9525">
              <a:noFill/>
              <a:miter lim="800000"/>
              <a:headEnd/>
              <a:tailEnd/>
            </a:ln>
          </p:spPr>
          <p:txBody>
            <a:bodyPr wrap="none" lIns="0" tIns="0" rIns="0" bIns="0">
              <a:spAutoFit/>
            </a:bodyPr>
            <a:lstStyle/>
            <a:p>
              <a:r>
                <a:rPr lang="en-US" sz="2400" dirty="0"/>
                <a:t>,                                  </a:t>
              </a:r>
              <a:r>
                <a:rPr lang="en-US" sz="2400" dirty="0" smtClean="0"/>
                <a:t>    </a:t>
              </a:r>
              <a:r>
                <a:rPr lang="en-US" sz="2400" dirty="0"/>
                <a:t>//Argument</a:t>
              </a:r>
            </a:p>
          </p:txBody>
        </p:sp>
        <p:sp>
          <p:nvSpPr>
            <p:cNvPr id="25" name="Rectangle 115"/>
            <p:cNvSpPr>
              <a:spLocks noChangeArrowheads="1"/>
            </p:cNvSpPr>
            <p:nvPr/>
          </p:nvSpPr>
          <p:spPr bwMode="auto">
            <a:xfrm>
              <a:off x="1035050" y="5014898"/>
              <a:ext cx="1017266" cy="369332"/>
            </a:xfrm>
            <a:prstGeom prst="rect">
              <a:avLst/>
            </a:prstGeom>
            <a:noFill/>
            <a:ln w="9525">
              <a:noFill/>
              <a:miter lim="800000"/>
              <a:headEnd/>
              <a:tailEnd/>
            </a:ln>
          </p:spPr>
          <p:txBody>
            <a:bodyPr wrap="none" lIns="0" tIns="0" rIns="0" bIns="0">
              <a:spAutoFit/>
            </a:bodyPr>
            <a:lstStyle/>
            <a:p>
              <a:r>
                <a:rPr lang="en-US" sz="2400"/>
                <a:t>DWORD</a:t>
              </a:r>
            </a:p>
          </p:txBody>
        </p:sp>
        <p:sp>
          <p:nvSpPr>
            <p:cNvPr id="26" name="Rectangle 116"/>
            <p:cNvSpPr>
              <a:spLocks noChangeArrowheads="1"/>
            </p:cNvSpPr>
            <p:nvPr/>
          </p:nvSpPr>
          <p:spPr bwMode="auto">
            <a:xfrm>
              <a:off x="2165350" y="5030773"/>
              <a:ext cx="68930" cy="369332"/>
            </a:xfrm>
            <a:prstGeom prst="rect">
              <a:avLst/>
            </a:prstGeom>
            <a:noFill/>
            <a:ln w="9525">
              <a:noFill/>
              <a:miter lim="800000"/>
              <a:headEnd/>
              <a:tailEnd/>
            </a:ln>
          </p:spPr>
          <p:txBody>
            <a:bodyPr wrap="none" lIns="0" tIns="0" rIns="0" bIns="0">
              <a:spAutoFit/>
            </a:bodyPr>
            <a:lstStyle/>
            <a:p>
              <a:r>
                <a:rPr lang="en-US" sz="2400"/>
                <a:t> </a:t>
              </a:r>
            </a:p>
          </p:txBody>
        </p:sp>
        <p:sp>
          <p:nvSpPr>
            <p:cNvPr id="27" name="Rectangle 117"/>
            <p:cNvSpPr>
              <a:spLocks noChangeArrowheads="1"/>
            </p:cNvSpPr>
            <p:nvPr/>
          </p:nvSpPr>
          <p:spPr bwMode="auto">
            <a:xfrm>
              <a:off x="2257425" y="5030773"/>
              <a:ext cx="649217" cy="369332"/>
            </a:xfrm>
            <a:prstGeom prst="rect">
              <a:avLst/>
            </a:prstGeom>
            <a:noFill/>
            <a:ln w="9525">
              <a:noFill/>
              <a:miter lim="800000"/>
              <a:headEnd/>
              <a:tailEnd/>
            </a:ln>
          </p:spPr>
          <p:txBody>
            <a:bodyPr wrap="none" lIns="0" tIns="0" rIns="0" bIns="0">
              <a:spAutoFit/>
            </a:bodyPr>
            <a:lstStyle/>
            <a:p>
              <a:r>
                <a:rPr lang="en-US" sz="2400" i="1"/>
                <a:t>Flags</a:t>
              </a:r>
              <a:endParaRPr lang="en-US" sz="2400"/>
            </a:p>
          </p:txBody>
        </p:sp>
        <p:sp>
          <p:nvSpPr>
            <p:cNvPr id="28" name="Rectangle 118"/>
            <p:cNvSpPr>
              <a:spLocks noChangeArrowheads="1"/>
            </p:cNvSpPr>
            <p:nvPr/>
          </p:nvSpPr>
          <p:spPr bwMode="auto">
            <a:xfrm>
              <a:off x="2941638" y="5030773"/>
              <a:ext cx="68930" cy="369332"/>
            </a:xfrm>
            <a:prstGeom prst="rect">
              <a:avLst/>
            </a:prstGeom>
            <a:noFill/>
            <a:ln w="9525">
              <a:noFill/>
              <a:miter lim="800000"/>
              <a:headEnd/>
              <a:tailEnd/>
            </a:ln>
          </p:spPr>
          <p:txBody>
            <a:bodyPr wrap="none" lIns="0" tIns="0" rIns="0" bIns="0">
              <a:spAutoFit/>
            </a:bodyPr>
            <a:lstStyle/>
            <a:p>
              <a:r>
                <a:rPr lang="en-US" sz="2400"/>
                <a:t> </a:t>
              </a:r>
            </a:p>
          </p:txBody>
        </p:sp>
        <p:sp>
          <p:nvSpPr>
            <p:cNvPr id="29" name="Rectangle 119"/>
            <p:cNvSpPr>
              <a:spLocks noChangeArrowheads="1"/>
            </p:cNvSpPr>
            <p:nvPr/>
          </p:nvSpPr>
          <p:spPr bwMode="auto">
            <a:xfrm>
              <a:off x="3124200" y="5030773"/>
              <a:ext cx="4826129" cy="369332"/>
            </a:xfrm>
            <a:prstGeom prst="rect">
              <a:avLst/>
            </a:prstGeom>
            <a:noFill/>
            <a:ln w="9525">
              <a:noFill/>
              <a:miter lim="800000"/>
              <a:headEnd/>
              <a:tailEnd/>
            </a:ln>
          </p:spPr>
          <p:txBody>
            <a:bodyPr wrap="none" lIns="0" tIns="0" rIns="0" bIns="0">
              <a:spAutoFit/>
            </a:bodyPr>
            <a:lstStyle/>
            <a:p>
              <a:r>
                <a:rPr lang="en-US" sz="2400" dirty="0"/>
                <a:t>,                                     </a:t>
              </a:r>
              <a:r>
                <a:rPr lang="en-US" sz="2400" dirty="0" smtClean="0"/>
                <a:t>   //</a:t>
              </a:r>
              <a:r>
                <a:rPr lang="en-US" sz="2400" dirty="0"/>
                <a:t>Creation Flags</a:t>
              </a:r>
            </a:p>
          </p:txBody>
        </p:sp>
        <p:sp>
          <p:nvSpPr>
            <p:cNvPr id="30" name="Rectangle 120"/>
            <p:cNvSpPr>
              <a:spLocks noChangeArrowheads="1"/>
            </p:cNvSpPr>
            <p:nvPr/>
          </p:nvSpPr>
          <p:spPr bwMode="auto">
            <a:xfrm>
              <a:off x="958850" y="5548298"/>
              <a:ext cx="1305807" cy="369332"/>
            </a:xfrm>
            <a:prstGeom prst="rect">
              <a:avLst/>
            </a:prstGeom>
            <a:noFill/>
            <a:ln w="9525">
              <a:noFill/>
              <a:miter lim="800000"/>
              <a:headEnd/>
              <a:tailEnd/>
            </a:ln>
          </p:spPr>
          <p:txBody>
            <a:bodyPr wrap="none" lIns="0" tIns="0" rIns="0" bIns="0">
              <a:spAutoFit/>
            </a:bodyPr>
            <a:lstStyle/>
            <a:p>
              <a:r>
                <a:rPr lang="en-US" sz="2400"/>
                <a:t>LPDWORD</a:t>
              </a:r>
            </a:p>
          </p:txBody>
        </p:sp>
        <p:sp>
          <p:nvSpPr>
            <p:cNvPr id="31" name="Rectangle 121"/>
            <p:cNvSpPr>
              <a:spLocks noChangeArrowheads="1"/>
            </p:cNvSpPr>
            <p:nvPr/>
          </p:nvSpPr>
          <p:spPr bwMode="auto">
            <a:xfrm>
              <a:off x="2341563" y="5527661"/>
              <a:ext cx="68930" cy="369332"/>
            </a:xfrm>
            <a:prstGeom prst="rect">
              <a:avLst/>
            </a:prstGeom>
            <a:noFill/>
            <a:ln w="9525">
              <a:noFill/>
              <a:miter lim="800000"/>
              <a:headEnd/>
              <a:tailEnd/>
            </a:ln>
          </p:spPr>
          <p:txBody>
            <a:bodyPr wrap="none" lIns="0" tIns="0" rIns="0" bIns="0">
              <a:spAutoFit/>
            </a:bodyPr>
            <a:lstStyle/>
            <a:p>
              <a:r>
                <a:rPr lang="en-US" sz="2400"/>
                <a:t> </a:t>
              </a:r>
            </a:p>
          </p:txBody>
        </p:sp>
        <p:sp>
          <p:nvSpPr>
            <p:cNvPr id="32" name="Rectangle 122"/>
            <p:cNvSpPr>
              <a:spLocks noChangeArrowheads="1"/>
            </p:cNvSpPr>
            <p:nvPr/>
          </p:nvSpPr>
          <p:spPr bwMode="auto">
            <a:xfrm>
              <a:off x="2449513" y="5527661"/>
              <a:ext cx="1375377" cy="369332"/>
            </a:xfrm>
            <a:prstGeom prst="rect">
              <a:avLst/>
            </a:prstGeom>
            <a:noFill/>
            <a:ln w="9525">
              <a:noFill/>
              <a:miter lim="800000"/>
              <a:headEnd/>
              <a:tailEnd/>
            </a:ln>
          </p:spPr>
          <p:txBody>
            <a:bodyPr wrap="none" lIns="0" tIns="0" rIns="0" bIns="0">
              <a:spAutoFit/>
            </a:bodyPr>
            <a:lstStyle/>
            <a:p>
              <a:r>
                <a:rPr lang="en-US" sz="2400" i="1"/>
                <a:t>lpThreadID</a:t>
              </a:r>
              <a:endParaRPr lang="en-US" sz="2400"/>
            </a:p>
          </p:txBody>
        </p:sp>
        <p:sp>
          <p:nvSpPr>
            <p:cNvPr id="33" name="Rectangle 123"/>
            <p:cNvSpPr>
              <a:spLocks noChangeArrowheads="1"/>
            </p:cNvSpPr>
            <p:nvPr/>
          </p:nvSpPr>
          <p:spPr bwMode="auto">
            <a:xfrm>
              <a:off x="4032250" y="5516548"/>
              <a:ext cx="4605235" cy="369332"/>
            </a:xfrm>
            <a:prstGeom prst="rect">
              <a:avLst/>
            </a:prstGeom>
            <a:noFill/>
            <a:ln w="9525">
              <a:noFill/>
              <a:miter lim="800000"/>
              <a:headEnd/>
              <a:tailEnd/>
            </a:ln>
          </p:spPr>
          <p:txBody>
            <a:bodyPr wrap="none" lIns="0" tIns="0" rIns="0" bIns="0">
              <a:spAutoFit/>
            </a:bodyPr>
            <a:lstStyle/>
            <a:p>
              <a:r>
                <a:rPr lang="en-US" sz="2400" dirty="0"/>
                <a:t> );                     </a:t>
              </a:r>
              <a:r>
                <a:rPr lang="en-US" sz="2400" dirty="0" smtClean="0"/>
                <a:t>   </a:t>
              </a:r>
              <a:r>
                <a:rPr lang="en-US" sz="2400" dirty="0"/>
                <a:t>//Pointer to thread ID</a:t>
              </a:r>
            </a:p>
          </p:txBody>
        </p:sp>
      </p:grpSp>
      <p:sp>
        <p:nvSpPr>
          <p:cNvPr id="36" name="Rectangle 35"/>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449013" y="449376"/>
            <a:ext cx="2419317" cy="461665"/>
          </a:xfrm>
          <a:prstGeom prst="rect">
            <a:avLst/>
          </a:prstGeom>
        </p:spPr>
        <p:txBody>
          <a:bodyPr wrap="none">
            <a:spAutoFit/>
          </a:bodyPr>
          <a:lstStyle/>
          <a:p>
            <a:r>
              <a:rPr lang="en-US" sz="2400" dirty="0" smtClean="0">
                <a:solidFill>
                  <a:schemeClr val="bg1"/>
                </a:solidFill>
                <a:cs typeface="Arial" pitchFamily="34" charset="0"/>
              </a:rPr>
              <a:t>Windows Threads</a:t>
            </a:r>
            <a:endParaRPr lang="en-US" sz="2400" dirty="0">
              <a:solidFill>
                <a:schemeClr val="bg1"/>
              </a:solidFill>
            </a:endParaRPr>
          </a:p>
        </p:txBody>
      </p:sp>
      <p:grpSp>
        <p:nvGrpSpPr>
          <p:cNvPr id="41" name="Group 40"/>
          <p:cNvGrpSpPr/>
          <p:nvPr/>
        </p:nvGrpSpPr>
        <p:grpSpPr>
          <a:xfrm>
            <a:off x="297268" y="6203763"/>
            <a:ext cx="8561414" cy="360040"/>
            <a:chOff x="297268" y="6203763"/>
            <a:chExt cx="8561414" cy="360040"/>
          </a:xfrm>
        </p:grpSpPr>
        <p:sp>
          <p:nvSpPr>
            <p:cNvPr id="42" name="Rectangle 41"/>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265262" y="6229894"/>
              <a:ext cx="1383649" cy="307777"/>
            </a:xfrm>
            <a:prstGeom prst="rect">
              <a:avLst/>
            </a:prstGeom>
            <a:solidFill>
              <a:srgbClr val="7DA9DF"/>
            </a:solidFill>
          </p:spPr>
          <p:txBody>
            <a:bodyPr wrap="none">
              <a:spAutoFit/>
            </a:bodyPr>
            <a:lstStyle/>
            <a:p>
              <a:pPr eaLnBrk="1" hangingPunct="1">
                <a:defRPr/>
              </a:pPr>
              <a:r>
                <a:rPr lang="en-US" sz="1400" i="1" dirty="0" smtClean="0">
                  <a:solidFill>
                    <a:schemeClr val="bg1"/>
                  </a:solidFill>
                  <a:latin typeface="+mn-lt"/>
                </a:rPr>
                <a:t>Lecture 6 Page 3</a:t>
              </a:r>
              <a:endParaRPr lang="en-GB" sz="1400" i="1" dirty="0">
                <a:solidFill>
                  <a:schemeClr val="bg1"/>
                </a:solidFill>
                <a:latin typeface="+mn-lt"/>
              </a:endParaRPr>
            </a:p>
          </p:txBody>
        </p:sp>
        <p:sp>
          <p:nvSpPr>
            <p:cNvPr id="44" name="Text Box 7"/>
            <p:cNvSpPr txBox="1">
              <a:spLocks noChangeArrowheads="1"/>
            </p:cNvSpPr>
            <p:nvPr/>
          </p:nvSpPr>
          <p:spPr bwMode="auto">
            <a:xfrm>
              <a:off x="473457" y="6258092"/>
              <a:ext cx="1585330" cy="215444"/>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bg1"/>
                  </a:solidFill>
                  <a:latin typeface="+mn-lt"/>
                  <a:cs typeface="+mn-cs"/>
                </a:rPr>
                <a:t>ELC 467– Spring 2020</a:t>
              </a:r>
            </a:p>
          </p:txBody>
        </p:sp>
      </p:grpSp>
      <p:pic>
        <p:nvPicPr>
          <p:cNvPr id="9" name="6b-5">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021860" y="429833"/>
            <a:ext cx="609600" cy="609600"/>
          </a:xfrm>
          <a:prstGeom prst="rect">
            <a:avLst/>
          </a:prstGeom>
        </p:spPr>
      </p:pic>
    </p:spTree>
    <p:extLst>
      <p:ext uri="{BB962C8B-B14F-4D97-AF65-F5344CB8AC3E}">
        <p14:creationId xmlns:p14="http://schemas.microsoft.com/office/powerpoint/2010/main" val="12491111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282"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449013" y="449376"/>
            <a:ext cx="1466299" cy="461665"/>
          </a:xfrm>
          <a:prstGeom prst="rect">
            <a:avLst/>
          </a:prstGeom>
        </p:spPr>
        <p:txBody>
          <a:bodyPr wrap="none">
            <a:spAutoFit/>
          </a:bodyPr>
          <a:lstStyle/>
          <a:p>
            <a:r>
              <a:rPr lang="en-US" sz="2400" dirty="0" smtClean="0">
                <a:solidFill>
                  <a:schemeClr val="bg1"/>
                </a:solidFill>
                <a:cs typeface="Arial" pitchFamily="34" charset="0"/>
              </a:rPr>
              <a:t>Example 1</a:t>
            </a:r>
            <a:endParaRPr lang="en-US" sz="2400" dirty="0">
              <a:solidFill>
                <a:schemeClr val="bg1"/>
              </a:solidFill>
            </a:endParaRPr>
          </a:p>
        </p:txBody>
      </p:sp>
      <p:grpSp>
        <p:nvGrpSpPr>
          <p:cNvPr id="41" name="Group 40"/>
          <p:cNvGrpSpPr/>
          <p:nvPr/>
        </p:nvGrpSpPr>
        <p:grpSpPr>
          <a:xfrm>
            <a:off x="297268" y="6203763"/>
            <a:ext cx="8561414" cy="360040"/>
            <a:chOff x="297268" y="6203763"/>
            <a:chExt cx="8561414" cy="360040"/>
          </a:xfrm>
        </p:grpSpPr>
        <p:sp>
          <p:nvSpPr>
            <p:cNvPr id="42" name="Rectangle 41"/>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265262" y="6229894"/>
              <a:ext cx="1383649" cy="307777"/>
            </a:xfrm>
            <a:prstGeom prst="rect">
              <a:avLst/>
            </a:prstGeom>
            <a:solidFill>
              <a:srgbClr val="7DA9DF"/>
            </a:solidFill>
          </p:spPr>
          <p:txBody>
            <a:bodyPr wrap="none">
              <a:spAutoFit/>
            </a:bodyPr>
            <a:lstStyle/>
            <a:p>
              <a:pPr eaLnBrk="1" hangingPunct="1">
                <a:defRPr/>
              </a:pPr>
              <a:r>
                <a:rPr lang="en-US" sz="1400" i="1" dirty="0" smtClean="0">
                  <a:solidFill>
                    <a:schemeClr val="bg1"/>
                  </a:solidFill>
                  <a:latin typeface="+mn-lt"/>
                </a:rPr>
                <a:t>Lecture 6 Page 4</a:t>
              </a:r>
              <a:endParaRPr lang="en-GB" sz="1400" i="1" dirty="0">
                <a:solidFill>
                  <a:schemeClr val="bg1"/>
                </a:solidFill>
                <a:latin typeface="+mn-lt"/>
              </a:endParaRPr>
            </a:p>
          </p:txBody>
        </p:sp>
        <p:sp>
          <p:nvSpPr>
            <p:cNvPr id="44" name="Text Box 7"/>
            <p:cNvSpPr txBox="1">
              <a:spLocks noChangeArrowheads="1"/>
            </p:cNvSpPr>
            <p:nvPr/>
          </p:nvSpPr>
          <p:spPr bwMode="auto">
            <a:xfrm>
              <a:off x="473457" y="6258092"/>
              <a:ext cx="1585330" cy="215444"/>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bg1"/>
                  </a:solidFill>
                  <a:latin typeface="+mn-lt"/>
                  <a:cs typeface="+mn-cs"/>
                </a:rPr>
                <a:t>ELC 467– Spring 2020</a:t>
              </a:r>
            </a:p>
          </p:txBody>
        </p:sp>
      </p:grpSp>
      <p:sp>
        <p:nvSpPr>
          <p:cNvPr id="3" name="Rectangle 2"/>
          <p:cNvSpPr/>
          <p:nvPr/>
        </p:nvSpPr>
        <p:spPr>
          <a:xfrm>
            <a:off x="473457" y="1411092"/>
            <a:ext cx="7605873" cy="4508927"/>
          </a:xfrm>
          <a:prstGeom prst="rect">
            <a:avLst/>
          </a:prstGeom>
          <a:solidFill>
            <a:srgbClr val="FFFFCC"/>
          </a:solidFill>
          <a:ln w="3175">
            <a:solidFill>
              <a:schemeClr val="bg1"/>
            </a:solidFill>
          </a:ln>
        </p:spPr>
        <p:txBody>
          <a:bodyPr wrap="square">
            <a:spAutoFit/>
          </a:bodyPr>
          <a:lstStyle/>
          <a:p>
            <a:r>
              <a:rPr lang="en-GB" sz="1700" dirty="0">
                <a:latin typeface="Courier New" panose="02070309020205020404" pitchFamily="49" charset="0"/>
                <a:cs typeface="Courier New" panose="02070309020205020404" pitchFamily="49" charset="0"/>
              </a:rPr>
              <a:t>#include &lt;</a:t>
            </a:r>
            <a:r>
              <a:rPr lang="en-GB" sz="1700" dirty="0" err="1">
                <a:latin typeface="Courier New" panose="02070309020205020404" pitchFamily="49" charset="0"/>
                <a:cs typeface="Courier New" panose="02070309020205020404" pitchFamily="49" charset="0"/>
              </a:rPr>
              <a:t>windows.h</a:t>
            </a:r>
            <a:r>
              <a:rPr lang="en-GB" sz="1700" dirty="0">
                <a:latin typeface="Courier New" panose="02070309020205020404" pitchFamily="49" charset="0"/>
                <a:cs typeface="Courier New" panose="02070309020205020404" pitchFamily="49" charset="0"/>
              </a:rPr>
              <a:t>&gt;</a:t>
            </a:r>
          </a:p>
          <a:p>
            <a:r>
              <a:rPr lang="en-GB" sz="1700" dirty="0">
                <a:latin typeface="Courier New" panose="02070309020205020404" pitchFamily="49" charset="0"/>
                <a:cs typeface="Courier New" panose="02070309020205020404" pitchFamily="49" charset="0"/>
              </a:rPr>
              <a:t>#include &lt;</a:t>
            </a:r>
            <a:r>
              <a:rPr lang="en-GB" sz="1700" dirty="0" err="1">
                <a:latin typeface="Courier New" panose="02070309020205020404" pitchFamily="49" charset="0"/>
                <a:cs typeface="Courier New" panose="02070309020205020404" pitchFamily="49" charset="0"/>
              </a:rPr>
              <a:t>stdlib.h</a:t>
            </a:r>
            <a:r>
              <a:rPr lang="en-GB" sz="1700" dirty="0">
                <a:latin typeface="Courier New" panose="02070309020205020404" pitchFamily="49" charset="0"/>
                <a:cs typeface="Courier New" panose="02070309020205020404" pitchFamily="49" charset="0"/>
              </a:rPr>
              <a:t>&gt;</a:t>
            </a:r>
          </a:p>
          <a:p>
            <a:r>
              <a:rPr lang="en-GB" sz="1700" dirty="0">
                <a:latin typeface="Courier New" panose="02070309020205020404" pitchFamily="49" charset="0"/>
                <a:cs typeface="Courier New" panose="02070309020205020404" pitchFamily="49" charset="0"/>
              </a:rPr>
              <a:t>#include &lt;</a:t>
            </a:r>
            <a:r>
              <a:rPr lang="en-GB" sz="1700" dirty="0" err="1">
                <a:latin typeface="Courier New" panose="02070309020205020404" pitchFamily="49" charset="0"/>
                <a:cs typeface="Courier New" panose="02070309020205020404" pitchFamily="49" charset="0"/>
              </a:rPr>
              <a:t>stdio.h</a:t>
            </a:r>
            <a:r>
              <a:rPr lang="en-GB" sz="1700" dirty="0">
                <a:latin typeface="Courier New" panose="02070309020205020404" pitchFamily="49" charset="0"/>
                <a:cs typeface="Courier New" panose="02070309020205020404" pitchFamily="49" charset="0"/>
              </a:rPr>
              <a:t>&gt;</a:t>
            </a:r>
          </a:p>
          <a:p>
            <a:r>
              <a:rPr lang="en-GB" sz="1700" dirty="0">
                <a:latin typeface="Courier New" panose="02070309020205020404" pitchFamily="49" charset="0"/>
                <a:cs typeface="Courier New" panose="02070309020205020404" pitchFamily="49" charset="0"/>
              </a:rPr>
              <a:t>#include &lt;</a:t>
            </a:r>
            <a:r>
              <a:rPr lang="en-GB" sz="1700" dirty="0" err="1">
                <a:latin typeface="Courier New" panose="02070309020205020404" pitchFamily="49" charset="0"/>
                <a:cs typeface="Courier New" panose="02070309020205020404" pitchFamily="49" charset="0"/>
              </a:rPr>
              <a:t>conio.h</a:t>
            </a:r>
            <a:r>
              <a:rPr lang="en-GB" sz="1700" dirty="0">
                <a:latin typeface="Courier New" panose="02070309020205020404" pitchFamily="49" charset="0"/>
                <a:cs typeface="Courier New" panose="02070309020205020404" pitchFamily="49" charset="0"/>
              </a:rPr>
              <a:t>&gt;</a:t>
            </a:r>
          </a:p>
          <a:p>
            <a:endParaRPr lang="en-GB" sz="800" dirty="0">
              <a:latin typeface="Courier New" panose="02070309020205020404" pitchFamily="49" charset="0"/>
              <a:cs typeface="Courier New" panose="02070309020205020404" pitchFamily="49" charset="0"/>
            </a:endParaRPr>
          </a:p>
          <a:p>
            <a:r>
              <a:rPr lang="en-GB" sz="1700" dirty="0">
                <a:latin typeface="Courier New" panose="02070309020205020404" pitchFamily="49" charset="0"/>
                <a:cs typeface="Courier New" panose="02070309020205020404" pitchFamily="49" charset="0"/>
              </a:rPr>
              <a:t>DWORD WINAPI </a:t>
            </a:r>
            <a:r>
              <a:rPr lang="en-GB" sz="1700" dirty="0" err="1">
                <a:latin typeface="Courier New" panose="02070309020205020404" pitchFamily="49" charset="0"/>
                <a:cs typeface="Courier New" panose="02070309020205020404" pitchFamily="49" charset="0"/>
              </a:rPr>
              <a:t>Fn</a:t>
            </a:r>
            <a:r>
              <a:rPr lang="en-GB" sz="1700" dirty="0">
                <a:latin typeface="Courier New" panose="02070309020205020404" pitchFamily="49" charset="0"/>
                <a:cs typeface="Courier New" panose="02070309020205020404" pitchFamily="49" charset="0"/>
              </a:rPr>
              <a:t>(LPVOID </a:t>
            </a:r>
            <a:r>
              <a:rPr lang="en-GB" sz="1700" dirty="0" err="1">
                <a:latin typeface="Courier New" panose="02070309020205020404" pitchFamily="49" charset="0"/>
                <a:cs typeface="Courier New" panose="02070309020205020404" pitchFamily="49" charset="0"/>
              </a:rPr>
              <a:t>param</a:t>
            </a:r>
            <a:r>
              <a:rPr lang="en-GB" sz="1700" dirty="0">
                <a:latin typeface="Courier New" panose="02070309020205020404" pitchFamily="49" charset="0"/>
                <a:cs typeface="Courier New" panose="02070309020205020404" pitchFamily="49" charset="0"/>
              </a:rPr>
              <a:t>)</a:t>
            </a:r>
          </a:p>
          <a:p>
            <a:r>
              <a:rPr lang="en-GB" sz="1700" dirty="0">
                <a:latin typeface="Courier New" panose="02070309020205020404" pitchFamily="49" charset="0"/>
                <a:cs typeface="Courier New" panose="02070309020205020404" pitchFamily="49" charset="0"/>
              </a:rPr>
              <a:t>{</a:t>
            </a:r>
          </a:p>
          <a:p>
            <a:r>
              <a:rPr lang="en-GB" sz="1700" dirty="0" smtClean="0">
                <a:latin typeface="Courier New" panose="02070309020205020404" pitchFamily="49" charset="0"/>
                <a:cs typeface="Courier New" panose="02070309020205020404" pitchFamily="49" charset="0"/>
              </a:rPr>
              <a:t>  while(1){</a:t>
            </a:r>
            <a:r>
              <a:rPr lang="en-GB" sz="1700" dirty="0" err="1">
                <a:latin typeface="Courier New" panose="02070309020205020404" pitchFamily="49" charset="0"/>
                <a:cs typeface="Courier New" panose="02070309020205020404" pitchFamily="49" charset="0"/>
              </a:rPr>
              <a:t>printf</a:t>
            </a:r>
            <a:r>
              <a:rPr lang="en-GB" sz="1700" dirty="0">
                <a:latin typeface="Courier New" panose="02070309020205020404" pitchFamily="49" charset="0"/>
                <a:cs typeface="Courier New" panose="02070309020205020404" pitchFamily="49" charset="0"/>
              </a:rPr>
              <a:t>("The thread is running.\n\n");}</a:t>
            </a:r>
          </a:p>
          <a:p>
            <a:r>
              <a:rPr lang="en-GB" sz="1700" dirty="0">
                <a:latin typeface="Courier New" panose="02070309020205020404" pitchFamily="49" charset="0"/>
                <a:cs typeface="Courier New" panose="02070309020205020404" pitchFamily="49" charset="0"/>
              </a:rPr>
              <a:t>}</a:t>
            </a:r>
          </a:p>
          <a:p>
            <a:endParaRPr lang="en-GB" sz="800" dirty="0" smtClean="0">
              <a:latin typeface="Courier New" panose="02070309020205020404" pitchFamily="49" charset="0"/>
              <a:cs typeface="Courier New" panose="02070309020205020404" pitchFamily="49" charset="0"/>
            </a:endParaRPr>
          </a:p>
          <a:p>
            <a:r>
              <a:rPr lang="en-GB" sz="1700" dirty="0" err="1" smtClean="0">
                <a:latin typeface="Courier New" panose="02070309020205020404" pitchFamily="49" charset="0"/>
                <a:cs typeface="Courier New" panose="02070309020205020404" pitchFamily="49" charset="0"/>
              </a:rPr>
              <a:t>int</a:t>
            </a:r>
            <a:r>
              <a:rPr lang="en-GB" sz="1700" dirty="0" smtClean="0">
                <a:latin typeface="Courier New" panose="02070309020205020404" pitchFamily="49" charset="0"/>
                <a:cs typeface="Courier New" panose="02070309020205020404" pitchFamily="49" charset="0"/>
              </a:rPr>
              <a:t> </a:t>
            </a:r>
            <a:r>
              <a:rPr lang="en-GB" sz="1700" dirty="0">
                <a:latin typeface="Courier New" panose="02070309020205020404" pitchFamily="49" charset="0"/>
                <a:cs typeface="Courier New" panose="02070309020205020404" pitchFamily="49" charset="0"/>
              </a:rPr>
              <a:t>main()</a:t>
            </a:r>
          </a:p>
          <a:p>
            <a:r>
              <a:rPr lang="en-GB" sz="1700" dirty="0">
                <a:latin typeface="Courier New" panose="02070309020205020404" pitchFamily="49" charset="0"/>
                <a:cs typeface="Courier New" panose="02070309020205020404" pitchFamily="49" charset="0"/>
              </a:rPr>
              <a:t>{</a:t>
            </a:r>
          </a:p>
          <a:p>
            <a:r>
              <a:rPr lang="en-GB" sz="1700" dirty="0" smtClean="0">
                <a:latin typeface="Courier New" panose="02070309020205020404" pitchFamily="49" charset="0"/>
                <a:cs typeface="Courier New" panose="02070309020205020404" pitchFamily="49" charset="0"/>
              </a:rPr>
              <a:t>  DWORD </a:t>
            </a:r>
            <a:r>
              <a:rPr lang="en-GB" sz="1700" dirty="0" err="1">
                <a:latin typeface="Courier New" panose="02070309020205020404" pitchFamily="49" charset="0"/>
                <a:cs typeface="Courier New" panose="02070309020205020404" pitchFamily="49" charset="0"/>
              </a:rPr>
              <a:t>ThreadID</a:t>
            </a:r>
            <a:r>
              <a:rPr lang="en-GB" sz="1700" dirty="0">
                <a:latin typeface="Courier New" panose="02070309020205020404" pitchFamily="49" charset="0"/>
                <a:cs typeface="Courier New" panose="02070309020205020404" pitchFamily="49" charset="0"/>
              </a:rPr>
              <a:t>;  </a:t>
            </a:r>
            <a:endParaRPr lang="en-GB" sz="1700" dirty="0" smtClean="0">
              <a:latin typeface="Courier New" panose="02070309020205020404" pitchFamily="49" charset="0"/>
              <a:cs typeface="Courier New" panose="02070309020205020404" pitchFamily="49" charset="0"/>
            </a:endParaRPr>
          </a:p>
          <a:p>
            <a:r>
              <a:rPr lang="en-GB" sz="1700" dirty="0" smtClean="0">
                <a:latin typeface="Courier New" panose="02070309020205020404" pitchFamily="49" charset="0"/>
                <a:cs typeface="Courier New" panose="02070309020205020404" pitchFamily="49" charset="0"/>
              </a:rPr>
              <a:t>  char </a:t>
            </a:r>
            <a:r>
              <a:rPr lang="en-GB" sz="1700" dirty="0">
                <a:latin typeface="Courier New" panose="02070309020205020404" pitchFamily="49" charset="0"/>
                <a:cs typeface="Courier New" panose="02070309020205020404" pitchFamily="49" charset="0"/>
              </a:rPr>
              <a:t>c;</a:t>
            </a:r>
          </a:p>
          <a:p>
            <a:r>
              <a:rPr lang="en-GB" sz="800" dirty="0">
                <a:latin typeface="Courier New" panose="02070309020205020404" pitchFamily="49" charset="0"/>
                <a:cs typeface="Courier New" panose="02070309020205020404" pitchFamily="49" charset="0"/>
              </a:rPr>
              <a:t>	</a:t>
            </a:r>
          </a:p>
          <a:p>
            <a:r>
              <a:rPr lang="en-GB" sz="1700" dirty="0" smtClean="0">
                <a:latin typeface="Courier New" panose="02070309020205020404" pitchFamily="49" charset="0"/>
                <a:cs typeface="Courier New" panose="02070309020205020404" pitchFamily="49" charset="0"/>
              </a:rPr>
              <a:t>  HANDLE </a:t>
            </a:r>
            <a:r>
              <a:rPr lang="en-GB" sz="1700" dirty="0" err="1">
                <a:latin typeface="Courier New" panose="02070309020205020404" pitchFamily="49" charset="0"/>
                <a:cs typeface="Courier New" panose="02070309020205020404" pitchFamily="49" charset="0"/>
              </a:rPr>
              <a:t>ht</a:t>
            </a:r>
            <a:r>
              <a:rPr lang="en-GB" sz="1700" dirty="0">
                <a:latin typeface="Courier New" panose="02070309020205020404" pitchFamily="49" charset="0"/>
                <a:cs typeface="Courier New" panose="02070309020205020404" pitchFamily="49" charset="0"/>
              </a:rPr>
              <a:t> = </a:t>
            </a:r>
            <a:r>
              <a:rPr lang="en-GB" sz="1700" dirty="0" err="1">
                <a:latin typeface="Courier New" panose="02070309020205020404" pitchFamily="49" charset="0"/>
                <a:cs typeface="Courier New" panose="02070309020205020404" pitchFamily="49" charset="0"/>
              </a:rPr>
              <a:t>CreateThread</a:t>
            </a:r>
            <a:r>
              <a:rPr lang="en-GB" sz="1700" dirty="0">
                <a:latin typeface="Courier New" panose="02070309020205020404" pitchFamily="49" charset="0"/>
                <a:cs typeface="Courier New" panose="02070309020205020404" pitchFamily="49" charset="0"/>
              </a:rPr>
              <a:t>(NULL,0,Fn,NULL,0,&amp;ThreadID);  </a:t>
            </a:r>
          </a:p>
          <a:p>
            <a:endParaRPr lang="en-GB" sz="800" dirty="0">
              <a:latin typeface="Courier New" panose="02070309020205020404" pitchFamily="49" charset="0"/>
              <a:cs typeface="Courier New" panose="02070309020205020404" pitchFamily="49" charset="0"/>
            </a:endParaRPr>
          </a:p>
          <a:p>
            <a:r>
              <a:rPr lang="en-GB" sz="1700" dirty="0" smtClean="0">
                <a:latin typeface="Courier New" panose="02070309020205020404" pitchFamily="49" charset="0"/>
                <a:cs typeface="Courier New" panose="02070309020205020404" pitchFamily="49" charset="0"/>
              </a:rPr>
              <a:t>  while(c </a:t>
            </a:r>
            <a:r>
              <a:rPr lang="en-GB" sz="1700" dirty="0">
                <a:latin typeface="Courier New" panose="02070309020205020404" pitchFamily="49" charset="0"/>
                <a:cs typeface="Courier New" panose="02070309020205020404" pitchFamily="49" charset="0"/>
              </a:rPr>
              <a:t>!= 'e'){c=</a:t>
            </a:r>
            <a:r>
              <a:rPr lang="en-GB" sz="1700" dirty="0" err="1">
                <a:latin typeface="Courier New" panose="02070309020205020404" pitchFamily="49" charset="0"/>
                <a:cs typeface="Courier New" panose="02070309020205020404" pitchFamily="49" charset="0"/>
              </a:rPr>
              <a:t>getche</a:t>
            </a:r>
            <a:r>
              <a:rPr lang="en-GB" sz="1700" dirty="0">
                <a:latin typeface="Courier New" panose="02070309020205020404" pitchFamily="49" charset="0"/>
                <a:cs typeface="Courier New" panose="02070309020205020404" pitchFamily="49" charset="0"/>
              </a:rPr>
              <a:t>();}</a:t>
            </a:r>
          </a:p>
          <a:p>
            <a:r>
              <a:rPr lang="en-GB" sz="1700" dirty="0">
                <a:latin typeface="Courier New" panose="02070309020205020404" pitchFamily="49" charset="0"/>
                <a:cs typeface="Courier New" panose="02070309020205020404" pitchFamily="49" charset="0"/>
              </a:rPr>
              <a:t>}</a:t>
            </a:r>
          </a:p>
        </p:txBody>
      </p:sp>
      <p:pic>
        <p:nvPicPr>
          <p:cNvPr id="2" name="6b-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79223" y="449376"/>
            <a:ext cx="609600" cy="609600"/>
          </a:xfrm>
          <a:prstGeom prst="rect">
            <a:avLst/>
          </a:prstGeom>
        </p:spPr>
      </p:pic>
    </p:spTree>
    <p:extLst>
      <p:ext uri="{BB962C8B-B14F-4D97-AF65-F5344CB8AC3E}">
        <p14:creationId xmlns:p14="http://schemas.microsoft.com/office/powerpoint/2010/main" val="22156122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0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5"/>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36"/>
          <p:cNvSpPr/>
          <p:nvPr/>
        </p:nvSpPr>
        <p:spPr>
          <a:xfrm>
            <a:off x="449013" y="449376"/>
            <a:ext cx="1466299" cy="461665"/>
          </a:xfrm>
          <a:prstGeom prst="rect">
            <a:avLst/>
          </a:prstGeom>
        </p:spPr>
        <p:txBody>
          <a:bodyPr wrap="none">
            <a:spAutoFit/>
          </a:bodyPr>
          <a:lstStyle/>
          <a:p>
            <a:r>
              <a:rPr lang="en-US" sz="2400" dirty="0" smtClean="0">
                <a:solidFill>
                  <a:schemeClr val="bg1"/>
                </a:solidFill>
                <a:cs typeface="Arial" pitchFamily="34" charset="0"/>
              </a:rPr>
              <a:t>Example 1</a:t>
            </a:r>
            <a:endParaRPr lang="en-US" sz="2400" dirty="0">
              <a:solidFill>
                <a:schemeClr val="bg1"/>
              </a:solidFill>
            </a:endParaRPr>
          </a:p>
        </p:txBody>
      </p:sp>
      <p:pic>
        <p:nvPicPr>
          <p:cNvPr id="6" name="8F0F485">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56136" y="1313472"/>
            <a:ext cx="8475572" cy="4455561"/>
          </a:xfrm>
          <a:prstGeom prst="rect">
            <a:avLst/>
          </a:prstGeom>
        </p:spPr>
      </p:pic>
      <p:pic>
        <p:nvPicPr>
          <p:cNvPr id="7" name="6b-7">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028384" y="449376"/>
            <a:ext cx="609600" cy="609600"/>
          </a:xfrm>
          <a:prstGeom prst="rect">
            <a:avLst/>
          </a:prstGeom>
        </p:spPr>
      </p:pic>
    </p:spTree>
    <p:extLst>
      <p:ext uri="{BB962C8B-B14F-4D97-AF65-F5344CB8AC3E}">
        <p14:creationId xmlns:p14="http://schemas.microsoft.com/office/powerpoint/2010/main" val="1057607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8698"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5"/>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36"/>
          <p:cNvSpPr/>
          <p:nvPr/>
        </p:nvSpPr>
        <p:spPr>
          <a:xfrm>
            <a:off x="449013" y="449376"/>
            <a:ext cx="1466299" cy="461665"/>
          </a:xfrm>
          <a:prstGeom prst="rect">
            <a:avLst/>
          </a:prstGeom>
        </p:spPr>
        <p:txBody>
          <a:bodyPr wrap="none">
            <a:spAutoFit/>
          </a:bodyPr>
          <a:lstStyle/>
          <a:p>
            <a:r>
              <a:rPr lang="en-US" sz="2400" dirty="0" smtClean="0">
                <a:solidFill>
                  <a:schemeClr val="bg1"/>
                </a:solidFill>
                <a:cs typeface="Arial" pitchFamily="34" charset="0"/>
              </a:rPr>
              <a:t>Example 2</a:t>
            </a:r>
            <a:endParaRPr lang="en-US" sz="2400" dirty="0">
              <a:solidFill>
                <a:schemeClr val="bg1"/>
              </a:solidFill>
            </a:endParaRPr>
          </a:p>
        </p:txBody>
      </p:sp>
      <p:pic>
        <p:nvPicPr>
          <p:cNvPr id="9" name="F5CBE79">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274270" y="1279299"/>
            <a:ext cx="8536202" cy="4525965"/>
          </a:xfrm>
          <a:prstGeom prst="rect">
            <a:avLst/>
          </a:prstGeom>
        </p:spPr>
      </p:pic>
      <p:pic>
        <p:nvPicPr>
          <p:cNvPr id="10" name="6b-8">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028384" y="390500"/>
            <a:ext cx="609600" cy="609600"/>
          </a:xfrm>
          <a:prstGeom prst="rect">
            <a:avLst/>
          </a:prstGeom>
        </p:spPr>
      </p:pic>
    </p:spTree>
    <p:extLst>
      <p:ext uri="{BB962C8B-B14F-4D97-AF65-F5344CB8AC3E}">
        <p14:creationId xmlns:p14="http://schemas.microsoft.com/office/powerpoint/2010/main" val="14147717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898" fill="hold"/>
                                        <p:tgtEl>
                                          <p:spTgt spid="10"/>
                                        </p:tgtEl>
                                      </p:cBhvr>
                                    </p:cmd>
                                  </p:childTnLst>
                                </p:cTn>
                              </p:par>
                            </p:childTnLst>
                          </p:cTn>
                        </p:par>
                      </p:childTnLst>
                    </p:cTn>
                  </p:par>
                </p:childTnLst>
              </p:cTn>
              <p:nextCondLst>
                <p:cond evt="onClick" delay="0">
                  <p:tgtEl>
                    <p:spTgt spid="10"/>
                  </p:tgtEl>
                </p:cond>
              </p:nextCondLst>
            </p:seq>
            <p:audio>
              <p:cMediaNode vol="80000">
                <p:cTn id="13"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449013" y="449376"/>
            <a:ext cx="2419317" cy="461665"/>
          </a:xfrm>
          <a:prstGeom prst="rect">
            <a:avLst/>
          </a:prstGeom>
        </p:spPr>
        <p:txBody>
          <a:bodyPr wrap="none">
            <a:spAutoFit/>
          </a:bodyPr>
          <a:lstStyle/>
          <a:p>
            <a:r>
              <a:rPr lang="en-US" sz="2400" dirty="0" smtClean="0">
                <a:solidFill>
                  <a:schemeClr val="bg1"/>
                </a:solidFill>
                <a:cs typeface="Arial" pitchFamily="34" charset="0"/>
              </a:rPr>
              <a:t>Windows Threads</a:t>
            </a:r>
            <a:endParaRPr lang="en-US" sz="2400" dirty="0">
              <a:solidFill>
                <a:schemeClr val="bg1"/>
              </a:solidFill>
            </a:endParaRPr>
          </a:p>
        </p:txBody>
      </p:sp>
      <p:grpSp>
        <p:nvGrpSpPr>
          <p:cNvPr id="41" name="Group 40"/>
          <p:cNvGrpSpPr/>
          <p:nvPr/>
        </p:nvGrpSpPr>
        <p:grpSpPr>
          <a:xfrm>
            <a:off x="297268" y="6203763"/>
            <a:ext cx="8561414" cy="360040"/>
            <a:chOff x="297268" y="6203763"/>
            <a:chExt cx="8561414" cy="360040"/>
          </a:xfrm>
        </p:grpSpPr>
        <p:sp>
          <p:nvSpPr>
            <p:cNvPr id="42" name="Rectangle 41"/>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265262" y="6229894"/>
              <a:ext cx="1383649" cy="307777"/>
            </a:xfrm>
            <a:prstGeom prst="rect">
              <a:avLst/>
            </a:prstGeom>
            <a:solidFill>
              <a:srgbClr val="7DA9DF"/>
            </a:solidFill>
          </p:spPr>
          <p:txBody>
            <a:bodyPr wrap="none">
              <a:spAutoFit/>
            </a:bodyPr>
            <a:lstStyle/>
            <a:p>
              <a:pPr eaLnBrk="1" hangingPunct="1">
                <a:defRPr/>
              </a:pPr>
              <a:r>
                <a:rPr lang="en-US" sz="1400" i="1" dirty="0" smtClean="0">
                  <a:solidFill>
                    <a:schemeClr val="bg1"/>
                  </a:solidFill>
                  <a:latin typeface="+mn-lt"/>
                </a:rPr>
                <a:t>Lecture 6 Page 5</a:t>
              </a:r>
              <a:endParaRPr lang="en-GB" sz="1400" i="1" dirty="0">
                <a:solidFill>
                  <a:schemeClr val="bg1"/>
                </a:solidFill>
                <a:latin typeface="+mn-lt"/>
              </a:endParaRPr>
            </a:p>
          </p:txBody>
        </p:sp>
        <p:sp>
          <p:nvSpPr>
            <p:cNvPr id="44" name="Text Box 7"/>
            <p:cNvSpPr txBox="1">
              <a:spLocks noChangeArrowheads="1"/>
            </p:cNvSpPr>
            <p:nvPr/>
          </p:nvSpPr>
          <p:spPr bwMode="auto">
            <a:xfrm>
              <a:off x="473457" y="6258092"/>
              <a:ext cx="1585330" cy="215444"/>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bg1"/>
                  </a:solidFill>
                  <a:latin typeface="+mn-lt"/>
                  <a:cs typeface="+mn-cs"/>
                </a:rPr>
                <a:t>ELC 467– Spring 2020</a:t>
              </a:r>
            </a:p>
          </p:txBody>
        </p:sp>
      </p:grpSp>
      <p:sp>
        <p:nvSpPr>
          <p:cNvPr id="5" name="TextBox 4"/>
          <p:cNvSpPr txBox="1"/>
          <p:nvPr/>
        </p:nvSpPr>
        <p:spPr>
          <a:xfrm>
            <a:off x="315337" y="1332564"/>
            <a:ext cx="8376838" cy="769441"/>
          </a:xfrm>
          <a:prstGeom prst="rect">
            <a:avLst/>
          </a:prstGeom>
          <a:noFill/>
        </p:spPr>
        <p:txBody>
          <a:bodyPr wrap="square" rtlCol="0">
            <a:spAutoFit/>
          </a:bodyPr>
          <a:lstStyle/>
          <a:p>
            <a:pPr algn="just"/>
            <a:r>
              <a:rPr lang="en-GB" sz="2200" dirty="0" smtClean="0"/>
              <a:t>Thread </a:t>
            </a:r>
            <a:r>
              <a:rPr lang="en-GB" sz="2200" dirty="0"/>
              <a:t>has a base priority level determined by the </a:t>
            </a:r>
            <a:r>
              <a:rPr lang="en-GB" sz="2200" dirty="0">
                <a:solidFill>
                  <a:srgbClr val="000000"/>
                </a:solidFill>
                <a:highlight>
                  <a:srgbClr val="FFFF00"/>
                </a:highlight>
                <a:latin typeface="Calibri" panose="020F0502020204030204" pitchFamily="34" charset="0"/>
              </a:rPr>
              <a:t>priority class of its process</a:t>
            </a:r>
            <a:r>
              <a:rPr lang="en-GB" sz="2200" dirty="0" smtClean="0"/>
              <a:t> as well as its </a:t>
            </a:r>
            <a:r>
              <a:rPr lang="en-GB" sz="2200" dirty="0">
                <a:solidFill>
                  <a:srgbClr val="000000"/>
                </a:solidFill>
                <a:highlight>
                  <a:srgbClr val="FFFF00"/>
                </a:highlight>
                <a:latin typeface="Calibri" panose="020F0502020204030204" pitchFamily="34" charset="0"/>
              </a:rPr>
              <a:t>relative priority</a:t>
            </a:r>
            <a:r>
              <a:rPr lang="en-GB" sz="2200" dirty="0" smtClean="0"/>
              <a:t>. </a:t>
            </a:r>
            <a:endParaRPr lang="en-GB" sz="2200" dirty="0"/>
          </a:p>
        </p:txBody>
      </p:sp>
      <p:pic>
        <p:nvPicPr>
          <p:cNvPr id="2" name="6b-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39311" y="420388"/>
            <a:ext cx="609600" cy="609600"/>
          </a:xfrm>
          <a:prstGeom prst="rect">
            <a:avLst/>
          </a:prstGeom>
        </p:spPr>
      </p:pic>
    </p:spTree>
    <p:extLst>
      <p:ext uri="{BB962C8B-B14F-4D97-AF65-F5344CB8AC3E}">
        <p14:creationId xmlns:p14="http://schemas.microsoft.com/office/powerpoint/2010/main" val="32715589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10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2cb048f0-bc2e-4bef-8b23-c48401eaf235"/>
</p:tagLst>
</file>

<file path=ppt/tags/tag2.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8630c02d-58e2-43e6-985c-810ac4618b74"/>
</p:tagLst>
</file>

<file path=ppt/tags/tag3.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4beb98f2-b668-400c-87c8-ba91efd9f28e"/>
</p:tagLst>
</file>

<file path=ppt/tags/tag4.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09914b0c-c6e7-463f-b19c-eb6395394b48"/>
</p:tagLst>
</file>

<file path=ppt/tags/tag5.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f8356741-fc41-4766-b0f3-ec0cd3ab5dba"/>
</p:tagLst>
</file>

<file path=ppt/tags/tag6.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af12fe46-afc6-45ca-a9f8-cf0a5ea44b4a"/>
</p:tagLst>
</file>

<file path=ppt/tags/tag7.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f5d02666-3467-44d6-8b84-b36a708297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967</TotalTime>
  <Words>1215</Words>
  <Application>Microsoft Office PowerPoint</Application>
  <PresentationFormat>On-screen Show (4:3)</PresentationFormat>
  <Paragraphs>191</Paragraphs>
  <Slides>12</Slides>
  <Notes>10</Notes>
  <HiddenSlides>0</HiddenSlides>
  <MMClips>12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Courier New</vt:lpstr>
      <vt:lpstr>StarBats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Hany</dc:creator>
  <cp:lastModifiedBy>Hany Elsayed</cp:lastModifiedBy>
  <cp:revision>125</cp:revision>
  <dcterms:created xsi:type="dcterms:W3CDTF">2010-02-20T15:45:54Z</dcterms:created>
  <dcterms:modified xsi:type="dcterms:W3CDTF">2020-03-24T20:42:36Z</dcterms:modified>
</cp:coreProperties>
</file>