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94" r:id="rId2"/>
    <p:sldId id="271" r:id="rId3"/>
    <p:sldId id="284" r:id="rId4"/>
    <p:sldId id="285" r:id="rId5"/>
    <p:sldId id="286" r:id="rId6"/>
    <p:sldId id="287" r:id="rId7"/>
    <p:sldId id="279"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97" autoAdjust="0"/>
    <p:restoredTop sz="86355" autoAdjust="0"/>
  </p:normalViewPr>
  <p:slideViewPr>
    <p:cSldViewPr>
      <p:cViewPr varScale="1">
        <p:scale>
          <a:sx n="74" d="100"/>
          <a:sy n="74" d="100"/>
        </p:scale>
        <p:origin x="112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4" d="100"/>
          <a:sy n="44" d="100"/>
        </p:scale>
        <p:origin x="-2102"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C3099D-A511-4A3A-BF85-D8AEFFF7709F}" type="slidenum">
              <a:rPr lang="en-US" smtClean="0"/>
              <a:pPr/>
              <a:t>‹#›</a:t>
            </a:fld>
            <a:endParaRPr lang="en-US"/>
          </a:p>
        </p:txBody>
      </p:sp>
    </p:spTree>
    <p:extLst>
      <p:ext uri="{BB962C8B-B14F-4D97-AF65-F5344CB8AC3E}">
        <p14:creationId xmlns:p14="http://schemas.microsoft.com/office/powerpoint/2010/main" val="2550043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884651-CC31-49FC-A7D0-CAF2802FED5C}" type="datetimeFigureOut">
              <a:rPr lang="en-US" smtClean="0"/>
              <a:pPr/>
              <a:t>3/22/2020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23E5EE-04EA-4E73-9FB2-98B8DA1161BC}" type="slidenum">
              <a:rPr lang="en-US" smtClean="0"/>
              <a:pPr/>
              <a:t>‹#›</a:t>
            </a:fld>
            <a:endParaRPr lang="en-US"/>
          </a:p>
        </p:txBody>
      </p:sp>
    </p:spTree>
    <p:extLst>
      <p:ext uri="{BB962C8B-B14F-4D97-AF65-F5344CB8AC3E}">
        <p14:creationId xmlns:p14="http://schemas.microsoft.com/office/powerpoint/2010/main" val="1457858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racing problem considered before, errors occur when several processes try to access the same data and some of the processes modify the data.  If any number of processes read the data only (or look it up as we call it here) they may run together without problems.  In the following, we assume that many processes look up data, and one process try to modify it.</a:t>
            </a:r>
            <a:endParaRPr lang="en-GB" dirty="0"/>
          </a:p>
        </p:txBody>
      </p:sp>
      <p:sp>
        <p:nvSpPr>
          <p:cNvPr id="4" name="Slide Number Placeholder 3"/>
          <p:cNvSpPr>
            <a:spLocks noGrp="1"/>
          </p:cNvSpPr>
          <p:nvPr>
            <p:ph type="sldNum" sz="quarter" idx="10"/>
          </p:nvPr>
        </p:nvSpPr>
        <p:spPr/>
        <p:txBody>
          <a:bodyPr/>
          <a:lstStyle/>
          <a:p>
            <a:fld id="{1123E5EE-04EA-4E73-9FB2-98B8DA1161BC}" type="slidenum">
              <a:rPr lang="en-US" smtClean="0"/>
              <a:pPr/>
              <a:t>1</a:t>
            </a:fld>
            <a:endParaRPr lang="en-US"/>
          </a:p>
        </p:txBody>
      </p:sp>
    </p:spTree>
    <p:extLst>
      <p:ext uri="{BB962C8B-B14F-4D97-AF65-F5344CB8AC3E}">
        <p14:creationId xmlns:p14="http://schemas.microsoft.com/office/powerpoint/2010/main" val="206181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process modifying data is called here the writer process.  Since its critical section must access data exclusively, it uses a mutual exclusion semaphore "m" initially equal to 1 as before.</a:t>
            </a:r>
            <a:endParaRPr lang="en-GB" dirty="0"/>
          </a:p>
        </p:txBody>
      </p:sp>
      <p:sp>
        <p:nvSpPr>
          <p:cNvPr id="4" name="Slide Number Placeholder 3"/>
          <p:cNvSpPr>
            <a:spLocks noGrp="1"/>
          </p:cNvSpPr>
          <p:nvPr>
            <p:ph type="sldNum" sz="quarter" idx="10"/>
          </p:nvPr>
        </p:nvSpPr>
        <p:spPr/>
        <p:txBody>
          <a:bodyPr/>
          <a:lstStyle/>
          <a:p>
            <a:fld id="{1123E5EE-04EA-4E73-9FB2-98B8DA1161BC}" type="slidenum">
              <a:rPr lang="en-US" smtClean="0"/>
              <a:pPr/>
              <a:t>2</a:t>
            </a:fld>
            <a:endParaRPr lang="en-US"/>
          </a:p>
        </p:txBody>
      </p:sp>
    </p:spTree>
    <p:extLst>
      <p:ext uri="{BB962C8B-B14F-4D97-AF65-F5344CB8AC3E}">
        <p14:creationId xmlns:p14="http://schemas.microsoft.com/office/powerpoint/2010/main" val="1042825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Each looking-up process uses the shown code.  Here, “r” is a normal integer variable (not a semaphore!). It is used to count how many processes are currently looking up data, and initially equals 0.  Since “r” will be accessed by many processes, it should be protected by semaphore “s” to avoid racing on it.  Again, “s” initially equals 1.</a:t>
            </a:r>
            <a:endParaRPr lang="en-GB" dirty="0"/>
          </a:p>
        </p:txBody>
      </p:sp>
      <p:sp>
        <p:nvSpPr>
          <p:cNvPr id="4" name="Slide Number Placeholder 3"/>
          <p:cNvSpPr>
            <a:spLocks noGrp="1"/>
          </p:cNvSpPr>
          <p:nvPr>
            <p:ph type="sldNum" sz="quarter" idx="10"/>
          </p:nvPr>
        </p:nvSpPr>
        <p:spPr/>
        <p:txBody>
          <a:bodyPr/>
          <a:lstStyle/>
          <a:p>
            <a:fld id="{1123E5EE-04EA-4E73-9FB2-98B8DA1161BC}" type="slidenum">
              <a:rPr lang="en-US" smtClean="0"/>
              <a:pPr/>
              <a:t>3</a:t>
            </a:fld>
            <a:endParaRPr lang="en-US"/>
          </a:p>
        </p:txBody>
      </p:sp>
    </p:spTree>
    <p:extLst>
      <p:ext uri="{BB962C8B-B14F-4D97-AF65-F5344CB8AC3E}">
        <p14:creationId xmlns:p14="http://schemas.microsoft.com/office/powerpoint/2010/main" val="2032639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looking up data, process increments r, showing that one more process is going to read</a:t>
            </a:r>
            <a:r>
              <a:rPr lang="en-US" baseline="0" dirty="0" smtClean="0"/>
              <a:t> data.  IF r=1, this means that this is the first looking up process.  Thus, it must perform down on m as writer may be accessing data now.  If r is not equal to 1, this means that there are already processes looking up data.  In this case, process access data directly without a need for down operation. </a:t>
            </a:r>
            <a:endParaRPr lang="en-GB" dirty="0"/>
          </a:p>
        </p:txBody>
      </p:sp>
      <p:sp>
        <p:nvSpPr>
          <p:cNvPr id="4" name="Slide Number Placeholder 3"/>
          <p:cNvSpPr>
            <a:spLocks noGrp="1"/>
          </p:cNvSpPr>
          <p:nvPr>
            <p:ph type="sldNum" sz="quarter" idx="10"/>
          </p:nvPr>
        </p:nvSpPr>
        <p:spPr/>
        <p:txBody>
          <a:bodyPr/>
          <a:lstStyle/>
          <a:p>
            <a:fld id="{1123E5EE-04EA-4E73-9FB2-98B8DA1161BC}" type="slidenum">
              <a:rPr lang="en-US" smtClean="0"/>
              <a:pPr/>
              <a:t>4</a:t>
            </a:fld>
            <a:endParaRPr lang="en-US"/>
          </a:p>
        </p:txBody>
      </p:sp>
    </p:spTree>
    <p:extLst>
      <p:ext uri="{BB962C8B-B14F-4D97-AF65-F5344CB8AC3E}">
        <p14:creationId xmlns:p14="http://schemas.microsoft.com/office/powerpoint/2010/main" val="2053744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process finishes looking up data, it decrements</a:t>
            </a:r>
            <a:r>
              <a:rPr lang="en-US" baseline="0" dirty="0" smtClean="0"/>
              <a:t> r to indicate that number of reading processes will be reduced by 1.  If r=0, this means there are no more looking up processes.  Thus, process performs up(m) to allow writer to run.  If r is not 0, this means that other processes are still looking up data.  In this case, process ends without performing an up operation.  In short, first reader performs down(m), and last reader performs an up(m).</a:t>
            </a:r>
            <a:endParaRPr lang="en-GB" dirty="0"/>
          </a:p>
        </p:txBody>
      </p:sp>
      <p:sp>
        <p:nvSpPr>
          <p:cNvPr id="4" name="Slide Number Placeholder 3"/>
          <p:cNvSpPr>
            <a:spLocks noGrp="1"/>
          </p:cNvSpPr>
          <p:nvPr>
            <p:ph type="sldNum" sz="quarter" idx="10"/>
          </p:nvPr>
        </p:nvSpPr>
        <p:spPr/>
        <p:txBody>
          <a:bodyPr/>
          <a:lstStyle/>
          <a:p>
            <a:fld id="{1123E5EE-04EA-4E73-9FB2-98B8DA1161BC}" type="slidenum">
              <a:rPr lang="en-US" smtClean="0"/>
              <a:pPr/>
              <a:t>5</a:t>
            </a:fld>
            <a:endParaRPr lang="en-US"/>
          </a:p>
        </p:txBody>
      </p:sp>
    </p:spTree>
    <p:extLst>
      <p:ext uri="{BB962C8B-B14F-4D97-AF65-F5344CB8AC3E}">
        <p14:creationId xmlns:p14="http://schemas.microsoft.com/office/powerpoint/2010/main" val="3629717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however, a shortcoming in this solution.  If writer wants to access data it will </a:t>
            </a:r>
            <a:r>
              <a:rPr lang="en-US" baseline="0" dirty="0" smtClean="0"/>
              <a:t>wait </a:t>
            </a:r>
            <a:r>
              <a:rPr lang="en-US" dirty="0" smtClean="0"/>
              <a:t>not only</a:t>
            </a:r>
            <a:r>
              <a:rPr lang="en-US" baseline="0" dirty="0" smtClean="0"/>
              <a:t> for currently looking up processes, but also for any number of new starting looking up processes.  We say that this solution gives precedence to looking up processes.  This may not be the logical solution.  For example, if a process is going to reserve an airplane seat, we do not want many processes to read that the seat is empty first.</a:t>
            </a:r>
            <a:endParaRPr lang="en-GB" dirty="0"/>
          </a:p>
        </p:txBody>
      </p:sp>
      <p:sp>
        <p:nvSpPr>
          <p:cNvPr id="4" name="Slide Number Placeholder 3"/>
          <p:cNvSpPr>
            <a:spLocks noGrp="1"/>
          </p:cNvSpPr>
          <p:nvPr>
            <p:ph type="sldNum" sz="quarter" idx="10"/>
          </p:nvPr>
        </p:nvSpPr>
        <p:spPr/>
        <p:txBody>
          <a:bodyPr/>
          <a:lstStyle/>
          <a:p>
            <a:fld id="{1123E5EE-04EA-4E73-9FB2-98B8DA1161BC}" type="slidenum">
              <a:rPr lang="en-US" smtClean="0"/>
              <a:pPr/>
              <a:t>6</a:t>
            </a:fld>
            <a:endParaRPr lang="en-US"/>
          </a:p>
        </p:txBody>
      </p:sp>
    </p:spTree>
    <p:extLst>
      <p:ext uri="{BB962C8B-B14F-4D97-AF65-F5344CB8AC3E}">
        <p14:creationId xmlns:p14="http://schemas.microsoft.com/office/powerpoint/2010/main" val="273555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give precedence to writer, we modify the solution as shown.  </a:t>
            </a:r>
            <a:r>
              <a:rPr lang="en-US" baseline="0" dirty="0" err="1" smtClean="0"/>
              <a:t>Readtry</a:t>
            </a:r>
            <a:r>
              <a:rPr lang="en-US" baseline="0" dirty="0" smtClean="0"/>
              <a:t> is a semaphore initially equal to 1.  When writer tries to write, it decrements this semaphore to 0.  This will cause new looking up processes to be blocked.  Writer will wait thus for currently reading processes only.  When writer finishes, new looking up processes will run.</a:t>
            </a:r>
            <a:endParaRPr lang="en-GB" dirty="0"/>
          </a:p>
        </p:txBody>
      </p:sp>
      <p:sp>
        <p:nvSpPr>
          <p:cNvPr id="4" name="Slide Number Placeholder 3"/>
          <p:cNvSpPr>
            <a:spLocks noGrp="1"/>
          </p:cNvSpPr>
          <p:nvPr>
            <p:ph type="sldNum" sz="quarter" idx="10"/>
          </p:nvPr>
        </p:nvSpPr>
        <p:spPr/>
        <p:txBody>
          <a:bodyPr/>
          <a:lstStyle/>
          <a:p>
            <a:fld id="{1123E5EE-04EA-4E73-9FB2-98B8DA1161BC}" type="slidenum">
              <a:rPr lang="en-US" smtClean="0"/>
              <a:pPr/>
              <a:t>7</a:t>
            </a:fld>
            <a:endParaRPr lang="en-US"/>
          </a:p>
        </p:txBody>
      </p:sp>
    </p:spTree>
    <p:extLst>
      <p:ext uri="{BB962C8B-B14F-4D97-AF65-F5344CB8AC3E}">
        <p14:creationId xmlns:p14="http://schemas.microsoft.com/office/powerpoint/2010/main" val="3773541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478301-3491-4451-BB36-D335F06C7FC0}"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4962-DD61-4EB6-A018-567C6CBAA0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78301-3491-4451-BB36-D335F06C7FC0}"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4962-DD61-4EB6-A018-567C6CBAA0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78301-3491-4451-BB36-D335F06C7FC0}"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4962-DD61-4EB6-A018-567C6CBAA0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78301-3491-4451-BB36-D335F06C7FC0}"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4962-DD61-4EB6-A018-567C6CBAA0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478301-3491-4451-BB36-D335F06C7FC0}"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4962-DD61-4EB6-A018-567C6CBAA0B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478301-3491-4451-BB36-D335F06C7FC0}" type="datetimeFigureOut">
              <a:rPr lang="en-US" smtClean="0"/>
              <a:pPr/>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54962-DD61-4EB6-A018-567C6CBAA0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478301-3491-4451-BB36-D335F06C7FC0}" type="datetimeFigureOut">
              <a:rPr lang="en-US" smtClean="0"/>
              <a:pPr/>
              <a:t>3/22/2020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954962-DD61-4EB6-A018-567C6CBAA0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478301-3491-4451-BB36-D335F06C7FC0}" type="datetimeFigureOut">
              <a:rPr lang="en-US" smtClean="0"/>
              <a:pPr/>
              <a:t>3/22/2020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954962-DD61-4EB6-A018-567C6CBAA0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78301-3491-4451-BB36-D335F06C7FC0}" type="datetimeFigureOut">
              <a:rPr lang="en-US" smtClean="0"/>
              <a:pPr/>
              <a:t>3/22/2020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954962-DD61-4EB6-A018-567C6CBAA0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478301-3491-4451-BB36-D335F06C7FC0}" type="datetimeFigureOut">
              <a:rPr lang="en-US" smtClean="0"/>
              <a:pPr/>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54962-DD61-4EB6-A018-567C6CBAA0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478301-3491-4451-BB36-D335F06C7FC0}" type="datetimeFigureOut">
              <a:rPr lang="en-US" smtClean="0"/>
              <a:pPr/>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54962-DD61-4EB6-A018-567C6CBAA0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78301-3491-4451-BB36-D335F06C7FC0}" type="datetimeFigureOut">
              <a:rPr lang="en-US" smtClean="0"/>
              <a:pPr/>
              <a:t>3/22/2020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954962-DD61-4EB6-A018-567C6CBAA0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1.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63470" y="263252"/>
            <a:ext cx="8595212" cy="86409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49013" y="449376"/>
            <a:ext cx="4022127" cy="461665"/>
          </a:xfrm>
          <a:prstGeom prst="rect">
            <a:avLst/>
          </a:prstGeom>
        </p:spPr>
        <p:txBody>
          <a:bodyPr wrap="none">
            <a:spAutoFit/>
          </a:bodyPr>
          <a:lstStyle/>
          <a:p>
            <a:r>
              <a:rPr lang="en-US" sz="2400" dirty="0">
                <a:solidFill>
                  <a:schemeClr val="bg1"/>
                </a:solidFill>
                <a:cs typeface="Arial" pitchFamily="34" charset="0"/>
              </a:rPr>
              <a:t>Multiple Looking-Up Processes</a:t>
            </a:r>
            <a:endParaRPr lang="en-US" sz="2400" dirty="0">
              <a:solidFill>
                <a:schemeClr val="bg1"/>
              </a:solidFill>
            </a:endParaRPr>
          </a:p>
        </p:txBody>
      </p:sp>
      <p:grpSp>
        <p:nvGrpSpPr>
          <p:cNvPr id="15" name="Group 14"/>
          <p:cNvGrpSpPr/>
          <p:nvPr/>
        </p:nvGrpSpPr>
        <p:grpSpPr>
          <a:xfrm>
            <a:off x="297268" y="6203763"/>
            <a:ext cx="8561414" cy="360040"/>
            <a:chOff x="297268" y="6203763"/>
            <a:chExt cx="8561414" cy="360040"/>
          </a:xfrm>
        </p:grpSpPr>
        <p:sp>
          <p:nvSpPr>
            <p:cNvPr id="17" name="Rectangle 16"/>
            <p:cNvSpPr/>
            <p:nvPr/>
          </p:nvSpPr>
          <p:spPr>
            <a:xfrm>
              <a:off x="297268" y="6203763"/>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7265262" y="6229894"/>
              <a:ext cx="1383649" cy="307777"/>
            </a:xfrm>
            <a:prstGeom prst="rect">
              <a:avLst/>
            </a:prstGeom>
            <a:solidFill>
              <a:srgbClr val="7DA9DF"/>
            </a:solidFill>
          </p:spPr>
          <p:txBody>
            <a:bodyPr wrap="none">
              <a:spAutoFit/>
            </a:bodyPr>
            <a:lstStyle/>
            <a:p>
              <a:pPr eaLnBrk="1" hangingPunct="1">
                <a:defRPr/>
              </a:pPr>
              <a:r>
                <a:rPr lang="en-US" sz="1400" i="1" dirty="0" smtClean="0">
                  <a:solidFill>
                    <a:schemeClr val="bg1"/>
                  </a:solidFill>
                  <a:latin typeface="+mn-lt"/>
                </a:rPr>
                <a:t>Lecture 6 Page 1</a:t>
              </a:r>
              <a:endParaRPr lang="en-GB" sz="1400" i="1" dirty="0">
                <a:solidFill>
                  <a:schemeClr val="bg1"/>
                </a:solidFill>
                <a:latin typeface="+mn-lt"/>
              </a:endParaRPr>
            </a:p>
          </p:txBody>
        </p:sp>
        <p:sp>
          <p:nvSpPr>
            <p:cNvPr id="21" name="Text Box 7"/>
            <p:cNvSpPr txBox="1">
              <a:spLocks noChangeArrowheads="1"/>
            </p:cNvSpPr>
            <p:nvPr/>
          </p:nvSpPr>
          <p:spPr bwMode="auto">
            <a:xfrm>
              <a:off x="473457" y="6258092"/>
              <a:ext cx="1585330" cy="215444"/>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bg1"/>
                  </a:solidFill>
                  <a:latin typeface="+mn-lt"/>
                  <a:cs typeface="+mn-cs"/>
                </a:rPr>
                <a:t>ELC 467– Spring 2020</a:t>
              </a:r>
            </a:p>
          </p:txBody>
        </p:sp>
      </p:grpSp>
      <p:pic>
        <p:nvPicPr>
          <p:cNvPr id="2" name="6a-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39311" y="375408"/>
            <a:ext cx="609600" cy="609600"/>
          </a:xfrm>
          <a:prstGeom prst="rect">
            <a:avLst/>
          </a:prstGeom>
        </p:spPr>
      </p:pic>
    </p:spTree>
    <p:extLst>
      <p:ext uri="{BB962C8B-B14F-4D97-AF65-F5344CB8AC3E}">
        <p14:creationId xmlns:p14="http://schemas.microsoft.com/office/powerpoint/2010/main" val="3280800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7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466954" y="1989715"/>
            <a:ext cx="2819400" cy="1981200"/>
          </a:xfrm>
          <a:prstGeom prst="rect">
            <a:avLst/>
          </a:prstGeom>
          <a:solidFill>
            <a:schemeClr val="accent1">
              <a:lumMod val="20000"/>
              <a:lumOff val="80000"/>
            </a:schemeClr>
          </a:solidFill>
          <a:ln w="3175" cap="flat" cmpd="sng" algn="ctr">
            <a:solidFill>
              <a:schemeClr val="bg1"/>
            </a:solidFill>
            <a:prstDash val="solid"/>
            <a:round/>
            <a:headEnd type="none" w="med" len="med"/>
            <a:tailEnd type="none" w="med" len="med"/>
          </a:ln>
          <a:effectLst/>
        </p:spPr>
        <p:txBody>
          <a:bodyPr wrap="none" anchor="ctr"/>
          <a:lstStyle/>
          <a:p>
            <a:pPr>
              <a:defRPr/>
            </a:pPr>
            <a:endParaRPr lang="en-US" sz="2400"/>
          </a:p>
        </p:txBody>
      </p:sp>
      <p:sp>
        <p:nvSpPr>
          <p:cNvPr id="11" name="Text Box 39"/>
          <p:cNvSpPr txBox="1">
            <a:spLocks noChangeArrowheads="1"/>
          </p:cNvSpPr>
          <p:nvPr/>
        </p:nvSpPr>
        <p:spPr bwMode="auto">
          <a:xfrm>
            <a:off x="416395" y="1334967"/>
            <a:ext cx="2004395" cy="461665"/>
          </a:xfrm>
          <a:prstGeom prst="rect">
            <a:avLst/>
          </a:prstGeom>
          <a:noFill/>
          <a:ln w="9525">
            <a:noFill/>
            <a:miter lim="800000"/>
            <a:headEnd/>
            <a:tailEnd/>
          </a:ln>
        </p:spPr>
        <p:txBody>
          <a:bodyPr wrap="none">
            <a:spAutoFit/>
          </a:bodyPr>
          <a:lstStyle/>
          <a:p>
            <a:r>
              <a:rPr lang="en-US" sz="2400" u="sng" dirty="0">
                <a:cs typeface="Arial" pitchFamily="34" charset="0"/>
              </a:rPr>
              <a:t>Writer Process</a:t>
            </a:r>
          </a:p>
        </p:txBody>
      </p:sp>
      <p:sp>
        <p:nvSpPr>
          <p:cNvPr id="12" name="Text Box 40"/>
          <p:cNvSpPr txBox="1">
            <a:spLocks noChangeArrowheads="1"/>
          </p:cNvSpPr>
          <p:nvPr/>
        </p:nvSpPr>
        <p:spPr bwMode="auto">
          <a:xfrm>
            <a:off x="836841" y="2019877"/>
            <a:ext cx="1670137" cy="1938992"/>
          </a:xfrm>
          <a:prstGeom prst="rect">
            <a:avLst/>
          </a:prstGeom>
          <a:noFill/>
          <a:ln w="9525">
            <a:noFill/>
            <a:miter lim="800000"/>
            <a:headEnd/>
            <a:tailEnd/>
          </a:ln>
        </p:spPr>
        <p:txBody>
          <a:bodyPr wrap="none">
            <a:spAutoFit/>
          </a:bodyPr>
          <a:lstStyle/>
          <a:p>
            <a:pPr algn="l"/>
            <a:r>
              <a:rPr lang="en-US" sz="2400">
                <a:cs typeface="Courier New" pitchFamily="49" charset="0"/>
              </a:rPr>
              <a:t>…..</a:t>
            </a:r>
          </a:p>
          <a:p>
            <a:pPr algn="l"/>
            <a:r>
              <a:rPr lang="en-US" sz="2400">
                <a:cs typeface="Courier New" pitchFamily="49" charset="0"/>
              </a:rPr>
              <a:t>down (m);</a:t>
            </a:r>
          </a:p>
          <a:p>
            <a:pPr algn="l"/>
            <a:r>
              <a:rPr lang="en-US" sz="2400" i="1">
                <a:cs typeface="Courier New" pitchFamily="49" charset="0"/>
              </a:rPr>
              <a:t>Write_item</a:t>
            </a:r>
            <a:r>
              <a:rPr lang="en-US" sz="2400">
                <a:cs typeface="Courier New" pitchFamily="49" charset="0"/>
              </a:rPr>
              <a:t>;</a:t>
            </a:r>
          </a:p>
          <a:p>
            <a:pPr algn="l"/>
            <a:r>
              <a:rPr lang="en-US" sz="2400">
                <a:cs typeface="Courier New" pitchFamily="49" charset="0"/>
              </a:rPr>
              <a:t>up (m);</a:t>
            </a:r>
          </a:p>
          <a:p>
            <a:pPr algn="l"/>
            <a:r>
              <a:rPr lang="en-US" sz="2400">
                <a:cs typeface="Courier New" pitchFamily="49" charset="0"/>
              </a:rPr>
              <a:t>……</a:t>
            </a:r>
          </a:p>
        </p:txBody>
      </p:sp>
      <p:sp>
        <p:nvSpPr>
          <p:cNvPr id="13" name="Rectangle 12"/>
          <p:cNvSpPr/>
          <p:nvPr/>
        </p:nvSpPr>
        <p:spPr>
          <a:xfrm>
            <a:off x="263470" y="263252"/>
            <a:ext cx="8595212" cy="86409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49013" y="449376"/>
            <a:ext cx="4022127" cy="461665"/>
          </a:xfrm>
          <a:prstGeom prst="rect">
            <a:avLst/>
          </a:prstGeom>
        </p:spPr>
        <p:txBody>
          <a:bodyPr wrap="none">
            <a:spAutoFit/>
          </a:bodyPr>
          <a:lstStyle/>
          <a:p>
            <a:r>
              <a:rPr lang="en-US" sz="2400" dirty="0">
                <a:solidFill>
                  <a:schemeClr val="bg1"/>
                </a:solidFill>
                <a:cs typeface="Arial" pitchFamily="34" charset="0"/>
              </a:rPr>
              <a:t>Multiple Looking-Up Processes</a:t>
            </a:r>
            <a:endParaRPr lang="en-US" sz="2400" dirty="0">
              <a:solidFill>
                <a:schemeClr val="bg1"/>
              </a:solidFill>
            </a:endParaRPr>
          </a:p>
        </p:txBody>
      </p:sp>
      <p:grpSp>
        <p:nvGrpSpPr>
          <p:cNvPr id="15" name="Group 14"/>
          <p:cNvGrpSpPr/>
          <p:nvPr/>
        </p:nvGrpSpPr>
        <p:grpSpPr>
          <a:xfrm>
            <a:off x="297268" y="6203763"/>
            <a:ext cx="8561414" cy="360040"/>
            <a:chOff x="297268" y="6203763"/>
            <a:chExt cx="8561414" cy="360040"/>
          </a:xfrm>
        </p:grpSpPr>
        <p:sp>
          <p:nvSpPr>
            <p:cNvPr id="17" name="Rectangle 16"/>
            <p:cNvSpPr/>
            <p:nvPr/>
          </p:nvSpPr>
          <p:spPr>
            <a:xfrm>
              <a:off x="297268" y="6203763"/>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7265262" y="6229894"/>
              <a:ext cx="1383649" cy="307777"/>
            </a:xfrm>
            <a:prstGeom prst="rect">
              <a:avLst/>
            </a:prstGeom>
            <a:solidFill>
              <a:srgbClr val="7DA9DF"/>
            </a:solidFill>
          </p:spPr>
          <p:txBody>
            <a:bodyPr wrap="none">
              <a:spAutoFit/>
            </a:bodyPr>
            <a:lstStyle/>
            <a:p>
              <a:pPr eaLnBrk="1" hangingPunct="1">
                <a:defRPr/>
              </a:pPr>
              <a:r>
                <a:rPr lang="en-US" sz="1400" i="1" dirty="0" smtClean="0">
                  <a:solidFill>
                    <a:schemeClr val="bg1"/>
                  </a:solidFill>
                  <a:latin typeface="+mn-lt"/>
                </a:rPr>
                <a:t>Lecture 6 Page 1</a:t>
              </a:r>
              <a:endParaRPr lang="en-GB" sz="1400" i="1" dirty="0">
                <a:solidFill>
                  <a:schemeClr val="bg1"/>
                </a:solidFill>
                <a:latin typeface="+mn-lt"/>
              </a:endParaRPr>
            </a:p>
          </p:txBody>
        </p:sp>
        <p:sp>
          <p:nvSpPr>
            <p:cNvPr id="21" name="Text Box 7"/>
            <p:cNvSpPr txBox="1">
              <a:spLocks noChangeArrowheads="1"/>
            </p:cNvSpPr>
            <p:nvPr/>
          </p:nvSpPr>
          <p:spPr bwMode="auto">
            <a:xfrm>
              <a:off x="473457" y="6258092"/>
              <a:ext cx="1585330" cy="215444"/>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bg1"/>
                  </a:solidFill>
                  <a:latin typeface="+mn-lt"/>
                  <a:cs typeface="+mn-cs"/>
                </a:rPr>
                <a:t>ELC 467– Spring 2020</a:t>
              </a:r>
            </a:p>
          </p:txBody>
        </p:sp>
      </p:grpSp>
      <p:pic>
        <p:nvPicPr>
          <p:cNvPr id="2" name="6a-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39311" y="375408"/>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84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048378" y="1837315"/>
            <a:ext cx="3527005" cy="4202146"/>
          </a:xfrm>
          <a:prstGeom prst="rect">
            <a:avLst/>
          </a:prstGeom>
          <a:solidFill>
            <a:schemeClr val="accent1">
              <a:lumMod val="20000"/>
              <a:lumOff val="80000"/>
            </a:schemeClr>
          </a:solidFill>
          <a:ln w="3175" cap="flat" cmpd="sng" algn="ctr">
            <a:solidFill>
              <a:schemeClr val="bg1"/>
            </a:solidFill>
            <a:prstDash val="solid"/>
            <a:round/>
            <a:headEnd type="none" w="med" len="med"/>
            <a:tailEnd type="none" w="med" len="med"/>
          </a:ln>
          <a:effectLst/>
        </p:spPr>
        <p:txBody>
          <a:bodyPr wrap="none" anchor="ctr"/>
          <a:lstStyle/>
          <a:p>
            <a:pPr>
              <a:defRPr/>
            </a:pPr>
            <a:endParaRPr lang="en-US" sz="2400"/>
          </a:p>
        </p:txBody>
      </p:sp>
      <p:sp>
        <p:nvSpPr>
          <p:cNvPr id="7" name="Text Box 41"/>
          <p:cNvSpPr txBox="1">
            <a:spLocks noChangeArrowheads="1"/>
          </p:cNvSpPr>
          <p:nvPr/>
        </p:nvSpPr>
        <p:spPr bwMode="auto">
          <a:xfrm>
            <a:off x="4048378" y="1285972"/>
            <a:ext cx="2589042" cy="461665"/>
          </a:xfrm>
          <a:prstGeom prst="rect">
            <a:avLst/>
          </a:prstGeom>
          <a:noFill/>
          <a:ln w="9525">
            <a:noFill/>
            <a:miter lim="800000"/>
            <a:headEnd/>
            <a:tailEnd/>
          </a:ln>
        </p:spPr>
        <p:txBody>
          <a:bodyPr wrap="none">
            <a:spAutoFit/>
          </a:bodyPr>
          <a:lstStyle/>
          <a:p>
            <a:r>
              <a:rPr lang="en-US" sz="2400" u="sng" dirty="0">
                <a:cs typeface="Arial" pitchFamily="34" charset="0"/>
              </a:rPr>
              <a:t>Looking-up Process</a:t>
            </a:r>
          </a:p>
        </p:txBody>
      </p:sp>
      <p:sp>
        <p:nvSpPr>
          <p:cNvPr id="8" name="Text Box 42"/>
          <p:cNvSpPr txBox="1">
            <a:spLocks noChangeArrowheads="1"/>
          </p:cNvSpPr>
          <p:nvPr/>
        </p:nvSpPr>
        <p:spPr bwMode="auto">
          <a:xfrm>
            <a:off x="4354765" y="1845252"/>
            <a:ext cx="3018199" cy="4154984"/>
          </a:xfrm>
          <a:prstGeom prst="rect">
            <a:avLst/>
          </a:prstGeom>
          <a:noFill/>
          <a:ln w="9525">
            <a:noFill/>
            <a:miter lim="800000"/>
            <a:headEnd/>
            <a:tailEnd/>
          </a:ln>
        </p:spPr>
        <p:txBody>
          <a:bodyPr wrap="none">
            <a:spAutoFit/>
          </a:bodyPr>
          <a:lstStyle/>
          <a:p>
            <a:pPr algn="l"/>
            <a:r>
              <a:rPr lang="en-US" sz="2400" dirty="0">
                <a:cs typeface="Courier New" pitchFamily="49" charset="0"/>
              </a:rPr>
              <a:t>….</a:t>
            </a:r>
          </a:p>
          <a:p>
            <a:pPr algn="l"/>
            <a:r>
              <a:rPr lang="en-US" sz="2400" dirty="0">
                <a:cs typeface="Courier New" pitchFamily="49" charset="0"/>
              </a:rPr>
              <a:t>down(s);</a:t>
            </a:r>
          </a:p>
          <a:p>
            <a:pPr algn="l"/>
            <a:r>
              <a:rPr lang="en-US" sz="2400" dirty="0">
                <a:cs typeface="Courier New" pitchFamily="49" charset="0"/>
              </a:rPr>
              <a:t>   r:=r+1;</a:t>
            </a:r>
          </a:p>
          <a:p>
            <a:pPr algn="l"/>
            <a:r>
              <a:rPr lang="en-US" sz="2400" dirty="0">
                <a:cs typeface="Courier New" pitchFamily="49" charset="0"/>
              </a:rPr>
              <a:t>   if r=1 then down(m);</a:t>
            </a:r>
          </a:p>
          <a:p>
            <a:pPr algn="l"/>
            <a:r>
              <a:rPr lang="en-US" sz="2400" dirty="0">
                <a:cs typeface="Courier New" pitchFamily="49" charset="0"/>
              </a:rPr>
              <a:t>up(s);</a:t>
            </a:r>
          </a:p>
          <a:p>
            <a:pPr algn="l"/>
            <a:r>
              <a:rPr lang="en-US" sz="2400" i="1" dirty="0" err="1">
                <a:cs typeface="Courier New" pitchFamily="49" charset="0"/>
              </a:rPr>
              <a:t>Look_up_item</a:t>
            </a:r>
            <a:r>
              <a:rPr lang="en-US" sz="2400" dirty="0">
                <a:cs typeface="Courier New" pitchFamily="49" charset="0"/>
              </a:rPr>
              <a:t>;</a:t>
            </a:r>
          </a:p>
          <a:p>
            <a:pPr algn="l"/>
            <a:r>
              <a:rPr lang="en-US" sz="2400" dirty="0">
                <a:cs typeface="Courier New" pitchFamily="49" charset="0"/>
              </a:rPr>
              <a:t>down(s);</a:t>
            </a:r>
          </a:p>
          <a:p>
            <a:pPr algn="l"/>
            <a:r>
              <a:rPr lang="en-US" sz="2400" dirty="0">
                <a:cs typeface="Courier New" pitchFamily="49" charset="0"/>
              </a:rPr>
              <a:t>   r:=r-1;</a:t>
            </a:r>
          </a:p>
          <a:p>
            <a:pPr algn="l"/>
            <a:r>
              <a:rPr lang="en-US" sz="2400" dirty="0">
                <a:cs typeface="Courier New" pitchFamily="49" charset="0"/>
              </a:rPr>
              <a:t>   if r=0 then up(m);</a:t>
            </a:r>
          </a:p>
          <a:p>
            <a:pPr algn="l"/>
            <a:r>
              <a:rPr lang="en-US" sz="2400" dirty="0">
                <a:cs typeface="Courier New" pitchFamily="49" charset="0"/>
              </a:rPr>
              <a:t>up(s);</a:t>
            </a:r>
          </a:p>
          <a:p>
            <a:pPr algn="l"/>
            <a:r>
              <a:rPr lang="en-US" sz="2400" dirty="0">
                <a:cs typeface="Courier New" pitchFamily="49" charset="0"/>
              </a:rPr>
              <a:t>……</a:t>
            </a:r>
          </a:p>
        </p:txBody>
      </p:sp>
      <p:sp>
        <p:nvSpPr>
          <p:cNvPr id="10" name="Rectangle 9"/>
          <p:cNvSpPr/>
          <p:nvPr/>
        </p:nvSpPr>
        <p:spPr bwMode="auto">
          <a:xfrm>
            <a:off x="466954" y="1989715"/>
            <a:ext cx="2819400" cy="1981200"/>
          </a:xfrm>
          <a:prstGeom prst="rect">
            <a:avLst/>
          </a:prstGeom>
          <a:solidFill>
            <a:schemeClr val="accent1">
              <a:lumMod val="20000"/>
              <a:lumOff val="80000"/>
            </a:schemeClr>
          </a:solidFill>
          <a:ln w="3175" cap="flat" cmpd="sng" algn="ctr">
            <a:solidFill>
              <a:schemeClr val="bg1"/>
            </a:solidFill>
            <a:prstDash val="solid"/>
            <a:round/>
            <a:headEnd type="none" w="med" len="med"/>
            <a:tailEnd type="none" w="med" len="med"/>
          </a:ln>
          <a:effectLst/>
        </p:spPr>
        <p:txBody>
          <a:bodyPr wrap="none" anchor="ctr"/>
          <a:lstStyle/>
          <a:p>
            <a:pPr>
              <a:defRPr/>
            </a:pPr>
            <a:endParaRPr lang="en-US" sz="2400"/>
          </a:p>
        </p:txBody>
      </p:sp>
      <p:sp>
        <p:nvSpPr>
          <p:cNvPr id="11" name="Text Box 39"/>
          <p:cNvSpPr txBox="1">
            <a:spLocks noChangeArrowheads="1"/>
          </p:cNvSpPr>
          <p:nvPr/>
        </p:nvSpPr>
        <p:spPr bwMode="auto">
          <a:xfrm>
            <a:off x="416395" y="1334967"/>
            <a:ext cx="2004395" cy="461665"/>
          </a:xfrm>
          <a:prstGeom prst="rect">
            <a:avLst/>
          </a:prstGeom>
          <a:noFill/>
          <a:ln w="9525">
            <a:noFill/>
            <a:miter lim="800000"/>
            <a:headEnd/>
            <a:tailEnd/>
          </a:ln>
        </p:spPr>
        <p:txBody>
          <a:bodyPr wrap="none">
            <a:spAutoFit/>
          </a:bodyPr>
          <a:lstStyle/>
          <a:p>
            <a:r>
              <a:rPr lang="en-US" sz="2400" u="sng" dirty="0">
                <a:cs typeface="Arial" pitchFamily="34" charset="0"/>
              </a:rPr>
              <a:t>Writer Process</a:t>
            </a:r>
          </a:p>
        </p:txBody>
      </p:sp>
      <p:sp>
        <p:nvSpPr>
          <p:cNvPr id="12" name="Text Box 40"/>
          <p:cNvSpPr txBox="1">
            <a:spLocks noChangeArrowheads="1"/>
          </p:cNvSpPr>
          <p:nvPr/>
        </p:nvSpPr>
        <p:spPr bwMode="auto">
          <a:xfrm>
            <a:off x="836841" y="2019877"/>
            <a:ext cx="1670137" cy="1938992"/>
          </a:xfrm>
          <a:prstGeom prst="rect">
            <a:avLst/>
          </a:prstGeom>
          <a:noFill/>
          <a:ln w="9525">
            <a:noFill/>
            <a:miter lim="800000"/>
            <a:headEnd/>
            <a:tailEnd/>
          </a:ln>
        </p:spPr>
        <p:txBody>
          <a:bodyPr wrap="none">
            <a:spAutoFit/>
          </a:bodyPr>
          <a:lstStyle/>
          <a:p>
            <a:pPr algn="l"/>
            <a:r>
              <a:rPr lang="en-US" sz="2400">
                <a:cs typeface="Courier New" pitchFamily="49" charset="0"/>
              </a:rPr>
              <a:t>…..</a:t>
            </a:r>
          </a:p>
          <a:p>
            <a:pPr algn="l"/>
            <a:r>
              <a:rPr lang="en-US" sz="2400">
                <a:cs typeface="Courier New" pitchFamily="49" charset="0"/>
              </a:rPr>
              <a:t>down (m);</a:t>
            </a:r>
          </a:p>
          <a:p>
            <a:pPr algn="l"/>
            <a:r>
              <a:rPr lang="en-US" sz="2400" i="1">
                <a:cs typeface="Courier New" pitchFamily="49" charset="0"/>
              </a:rPr>
              <a:t>Write_item</a:t>
            </a:r>
            <a:r>
              <a:rPr lang="en-US" sz="2400">
                <a:cs typeface="Courier New" pitchFamily="49" charset="0"/>
              </a:rPr>
              <a:t>;</a:t>
            </a:r>
          </a:p>
          <a:p>
            <a:pPr algn="l"/>
            <a:r>
              <a:rPr lang="en-US" sz="2400">
                <a:cs typeface="Courier New" pitchFamily="49" charset="0"/>
              </a:rPr>
              <a:t>up (m);</a:t>
            </a:r>
          </a:p>
          <a:p>
            <a:pPr algn="l"/>
            <a:r>
              <a:rPr lang="en-US" sz="2400">
                <a:cs typeface="Courier New" pitchFamily="49" charset="0"/>
              </a:rPr>
              <a:t>……</a:t>
            </a:r>
          </a:p>
        </p:txBody>
      </p:sp>
      <p:sp>
        <p:nvSpPr>
          <p:cNvPr id="13" name="Rectangle 12"/>
          <p:cNvSpPr/>
          <p:nvPr/>
        </p:nvSpPr>
        <p:spPr>
          <a:xfrm>
            <a:off x="263470" y="263252"/>
            <a:ext cx="8595212" cy="86409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49013" y="449376"/>
            <a:ext cx="4022127" cy="461665"/>
          </a:xfrm>
          <a:prstGeom prst="rect">
            <a:avLst/>
          </a:prstGeom>
        </p:spPr>
        <p:txBody>
          <a:bodyPr wrap="none">
            <a:spAutoFit/>
          </a:bodyPr>
          <a:lstStyle/>
          <a:p>
            <a:r>
              <a:rPr lang="en-US" sz="2400" dirty="0">
                <a:solidFill>
                  <a:schemeClr val="bg1"/>
                </a:solidFill>
                <a:cs typeface="Arial" pitchFamily="34" charset="0"/>
              </a:rPr>
              <a:t>Multiple Looking-Up Processes</a:t>
            </a:r>
            <a:endParaRPr lang="en-US" sz="2400" dirty="0">
              <a:solidFill>
                <a:schemeClr val="bg1"/>
              </a:solidFill>
            </a:endParaRPr>
          </a:p>
        </p:txBody>
      </p:sp>
      <p:grpSp>
        <p:nvGrpSpPr>
          <p:cNvPr id="15" name="Group 14"/>
          <p:cNvGrpSpPr/>
          <p:nvPr/>
        </p:nvGrpSpPr>
        <p:grpSpPr>
          <a:xfrm>
            <a:off x="297268" y="6203763"/>
            <a:ext cx="8561414" cy="360040"/>
            <a:chOff x="297268" y="6203763"/>
            <a:chExt cx="8561414" cy="360040"/>
          </a:xfrm>
        </p:grpSpPr>
        <p:sp>
          <p:nvSpPr>
            <p:cNvPr id="17" name="Rectangle 16"/>
            <p:cNvSpPr/>
            <p:nvPr/>
          </p:nvSpPr>
          <p:spPr>
            <a:xfrm>
              <a:off x="297268" y="6203763"/>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7265262" y="6229894"/>
              <a:ext cx="1383649" cy="307777"/>
            </a:xfrm>
            <a:prstGeom prst="rect">
              <a:avLst/>
            </a:prstGeom>
            <a:solidFill>
              <a:srgbClr val="7DA9DF"/>
            </a:solidFill>
          </p:spPr>
          <p:txBody>
            <a:bodyPr wrap="none">
              <a:spAutoFit/>
            </a:bodyPr>
            <a:lstStyle/>
            <a:p>
              <a:pPr eaLnBrk="1" hangingPunct="1">
                <a:defRPr/>
              </a:pPr>
              <a:r>
                <a:rPr lang="en-US" sz="1400" i="1" dirty="0" smtClean="0">
                  <a:solidFill>
                    <a:schemeClr val="bg1"/>
                  </a:solidFill>
                  <a:latin typeface="+mn-lt"/>
                </a:rPr>
                <a:t>Lecture 6 Page 1</a:t>
              </a:r>
              <a:endParaRPr lang="en-GB" sz="1400" i="1" dirty="0">
                <a:solidFill>
                  <a:schemeClr val="bg1"/>
                </a:solidFill>
                <a:latin typeface="+mn-lt"/>
              </a:endParaRPr>
            </a:p>
          </p:txBody>
        </p:sp>
        <p:sp>
          <p:nvSpPr>
            <p:cNvPr id="21" name="Text Box 7"/>
            <p:cNvSpPr txBox="1">
              <a:spLocks noChangeArrowheads="1"/>
            </p:cNvSpPr>
            <p:nvPr/>
          </p:nvSpPr>
          <p:spPr bwMode="auto">
            <a:xfrm>
              <a:off x="473457" y="6258092"/>
              <a:ext cx="1585330" cy="215444"/>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bg1"/>
                  </a:solidFill>
                  <a:latin typeface="+mn-lt"/>
                  <a:cs typeface="+mn-cs"/>
                </a:rPr>
                <a:t>ELC 467– Spring 2020</a:t>
              </a:r>
            </a:p>
          </p:txBody>
        </p:sp>
      </p:grpSp>
      <p:pic>
        <p:nvPicPr>
          <p:cNvPr id="2" name="6a-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33425" y="390500"/>
            <a:ext cx="609600" cy="609600"/>
          </a:xfrm>
          <a:prstGeom prst="rect">
            <a:avLst/>
          </a:prstGeom>
        </p:spPr>
      </p:pic>
    </p:spTree>
    <p:extLst>
      <p:ext uri="{BB962C8B-B14F-4D97-AF65-F5344CB8AC3E}">
        <p14:creationId xmlns:p14="http://schemas.microsoft.com/office/powerpoint/2010/main" val="42150062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31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048378" y="1837315"/>
            <a:ext cx="3527005" cy="4202146"/>
          </a:xfrm>
          <a:prstGeom prst="rect">
            <a:avLst/>
          </a:prstGeom>
          <a:solidFill>
            <a:schemeClr val="accent1">
              <a:lumMod val="20000"/>
              <a:lumOff val="80000"/>
            </a:schemeClr>
          </a:solidFill>
          <a:ln w="3175" cap="flat" cmpd="sng" algn="ctr">
            <a:solidFill>
              <a:schemeClr val="bg1"/>
            </a:solidFill>
            <a:prstDash val="solid"/>
            <a:round/>
            <a:headEnd type="none" w="med" len="med"/>
            <a:tailEnd type="none" w="med" len="med"/>
          </a:ln>
          <a:effectLst/>
        </p:spPr>
        <p:txBody>
          <a:bodyPr wrap="none" anchor="ctr"/>
          <a:lstStyle/>
          <a:p>
            <a:pPr>
              <a:defRPr/>
            </a:pPr>
            <a:endParaRPr lang="en-US" sz="2400"/>
          </a:p>
        </p:txBody>
      </p:sp>
      <p:sp>
        <p:nvSpPr>
          <p:cNvPr id="7" name="Text Box 41"/>
          <p:cNvSpPr txBox="1">
            <a:spLocks noChangeArrowheads="1"/>
          </p:cNvSpPr>
          <p:nvPr/>
        </p:nvSpPr>
        <p:spPr bwMode="auto">
          <a:xfrm>
            <a:off x="4048378" y="1285972"/>
            <a:ext cx="2589042" cy="461665"/>
          </a:xfrm>
          <a:prstGeom prst="rect">
            <a:avLst/>
          </a:prstGeom>
          <a:noFill/>
          <a:ln w="9525">
            <a:noFill/>
            <a:miter lim="800000"/>
            <a:headEnd/>
            <a:tailEnd/>
          </a:ln>
        </p:spPr>
        <p:txBody>
          <a:bodyPr wrap="none">
            <a:spAutoFit/>
          </a:bodyPr>
          <a:lstStyle/>
          <a:p>
            <a:r>
              <a:rPr lang="en-US" sz="2400" u="sng" dirty="0">
                <a:cs typeface="Arial" pitchFamily="34" charset="0"/>
              </a:rPr>
              <a:t>Looking-up Process</a:t>
            </a:r>
          </a:p>
        </p:txBody>
      </p:sp>
      <p:sp>
        <p:nvSpPr>
          <p:cNvPr id="8" name="Text Box 42"/>
          <p:cNvSpPr txBox="1">
            <a:spLocks noChangeArrowheads="1"/>
          </p:cNvSpPr>
          <p:nvPr/>
        </p:nvSpPr>
        <p:spPr bwMode="auto">
          <a:xfrm>
            <a:off x="4354765" y="1845252"/>
            <a:ext cx="3018199" cy="4154984"/>
          </a:xfrm>
          <a:prstGeom prst="rect">
            <a:avLst/>
          </a:prstGeom>
          <a:noFill/>
          <a:ln w="9525">
            <a:noFill/>
            <a:miter lim="800000"/>
            <a:headEnd/>
            <a:tailEnd/>
          </a:ln>
        </p:spPr>
        <p:txBody>
          <a:bodyPr wrap="none">
            <a:spAutoFit/>
          </a:bodyPr>
          <a:lstStyle/>
          <a:p>
            <a:pPr algn="l"/>
            <a:r>
              <a:rPr lang="en-US" sz="2400" dirty="0">
                <a:cs typeface="Courier New" pitchFamily="49" charset="0"/>
              </a:rPr>
              <a:t>….</a:t>
            </a:r>
          </a:p>
          <a:p>
            <a:pPr algn="l"/>
            <a:r>
              <a:rPr lang="en-US" sz="2400" dirty="0">
                <a:cs typeface="Courier New" pitchFamily="49" charset="0"/>
              </a:rPr>
              <a:t>down(s);</a:t>
            </a:r>
          </a:p>
          <a:p>
            <a:pPr algn="l"/>
            <a:r>
              <a:rPr lang="en-US" sz="2400" dirty="0">
                <a:cs typeface="Courier New" pitchFamily="49" charset="0"/>
              </a:rPr>
              <a:t>   r:=r+1;</a:t>
            </a:r>
          </a:p>
          <a:p>
            <a:pPr algn="l"/>
            <a:r>
              <a:rPr lang="en-US" sz="2400" dirty="0">
                <a:cs typeface="Courier New" pitchFamily="49" charset="0"/>
              </a:rPr>
              <a:t>   if r=1 then down(m);</a:t>
            </a:r>
          </a:p>
          <a:p>
            <a:pPr algn="l"/>
            <a:r>
              <a:rPr lang="en-US" sz="2400" dirty="0">
                <a:cs typeface="Courier New" pitchFamily="49" charset="0"/>
              </a:rPr>
              <a:t>up(s);</a:t>
            </a:r>
          </a:p>
          <a:p>
            <a:pPr algn="l"/>
            <a:r>
              <a:rPr lang="en-US" sz="2400" i="1" dirty="0" err="1">
                <a:solidFill>
                  <a:schemeClr val="bg1">
                    <a:lumMod val="75000"/>
                  </a:schemeClr>
                </a:solidFill>
                <a:cs typeface="Courier New" pitchFamily="49" charset="0"/>
              </a:rPr>
              <a:t>Look_up_item</a:t>
            </a:r>
            <a:r>
              <a:rPr lang="en-US" sz="2400" dirty="0">
                <a:solidFill>
                  <a:schemeClr val="bg1">
                    <a:lumMod val="75000"/>
                  </a:schemeClr>
                </a:solidFill>
                <a:cs typeface="Courier New" pitchFamily="49" charset="0"/>
              </a:rPr>
              <a:t>;</a:t>
            </a:r>
          </a:p>
          <a:p>
            <a:pPr algn="l"/>
            <a:r>
              <a:rPr lang="en-US" sz="2400" dirty="0">
                <a:solidFill>
                  <a:schemeClr val="bg1">
                    <a:lumMod val="75000"/>
                  </a:schemeClr>
                </a:solidFill>
                <a:cs typeface="Courier New" pitchFamily="49" charset="0"/>
              </a:rPr>
              <a:t>down(s);</a:t>
            </a:r>
          </a:p>
          <a:p>
            <a:pPr algn="l"/>
            <a:r>
              <a:rPr lang="en-US" sz="2400" dirty="0">
                <a:solidFill>
                  <a:schemeClr val="bg1">
                    <a:lumMod val="75000"/>
                  </a:schemeClr>
                </a:solidFill>
                <a:cs typeface="Courier New" pitchFamily="49" charset="0"/>
              </a:rPr>
              <a:t>   r:=r-1;</a:t>
            </a:r>
          </a:p>
          <a:p>
            <a:pPr algn="l"/>
            <a:r>
              <a:rPr lang="en-US" sz="2400" dirty="0">
                <a:solidFill>
                  <a:schemeClr val="bg1">
                    <a:lumMod val="75000"/>
                  </a:schemeClr>
                </a:solidFill>
                <a:cs typeface="Courier New" pitchFamily="49" charset="0"/>
              </a:rPr>
              <a:t>   if r=0 then up(m);</a:t>
            </a:r>
          </a:p>
          <a:p>
            <a:pPr algn="l"/>
            <a:r>
              <a:rPr lang="en-US" sz="2400" dirty="0">
                <a:solidFill>
                  <a:schemeClr val="bg1">
                    <a:lumMod val="75000"/>
                  </a:schemeClr>
                </a:solidFill>
                <a:cs typeface="Courier New" pitchFamily="49" charset="0"/>
              </a:rPr>
              <a:t>up(s);</a:t>
            </a:r>
          </a:p>
          <a:p>
            <a:pPr algn="l"/>
            <a:r>
              <a:rPr lang="en-US" sz="2400" dirty="0">
                <a:cs typeface="Courier New" pitchFamily="49" charset="0"/>
              </a:rPr>
              <a:t>……</a:t>
            </a:r>
          </a:p>
        </p:txBody>
      </p:sp>
      <p:sp>
        <p:nvSpPr>
          <p:cNvPr id="10" name="Rectangle 9"/>
          <p:cNvSpPr/>
          <p:nvPr/>
        </p:nvSpPr>
        <p:spPr bwMode="auto">
          <a:xfrm>
            <a:off x="466954" y="1989715"/>
            <a:ext cx="2819400" cy="1981200"/>
          </a:xfrm>
          <a:prstGeom prst="rect">
            <a:avLst/>
          </a:prstGeom>
          <a:solidFill>
            <a:schemeClr val="accent1">
              <a:lumMod val="20000"/>
              <a:lumOff val="80000"/>
            </a:schemeClr>
          </a:solidFill>
          <a:ln w="3175" cap="flat" cmpd="sng" algn="ctr">
            <a:solidFill>
              <a:schemeClr val="bg1"/>
            </a:solidFill>
            <a:prstDash val="solid"/>
            <a:round/>
            <a:headEnd type="none" w="med" len="med"/>
            <a:tailEnd type="none" w="med" len="med"/>
          </a:ln>
          <a:effectLst/>
        </p:spPr>
        <p:txBody>
          <a:bodyPr wrap="none" anchor="ctr"/>
          <a:lstStyle/>
          <a:p>
            <a:pPr>
              <a:defRPr/>
            </a:pPr>
            <a:endParaRPr lang="en-US" sz="2400"/>
          </a:p>
        </p:txBody>
      </p:sp>
      <p:sp>
        <p:nvSpPr>
          <p:cNvPr id="11" name="Text Box 39"/>
          <p:cNvSpPr txBox="1">
            <a:spLocks noChangeArrowheads="1"/>
          </p:cNvSpPr>
          <p:nvPr/>
        </p:nvSpPr>
        <p:spPr bwMode="auto">
          <a:xfrm>
            <a:off x="416395" y="1334967"/>
            <a:ext cx="2004395" cy="461665"/>
          </a:xfrm>
          <a:prstGeom prst="rect">
            <a:avLst/>
          </a:prstGeom>
          <a:noFill/>
          <a:ln w="9525">
            <a:noFill/>
            <a:miter lim="800000"/>
            <a:headEnd/>
            <a:tailEnd/>
          </a:ln>
        </p:spPr>
        <p:txBody>
          <a:bodyPr wrap="none">
            <a:spAutoFit/>
          </a:bodyPr>
          <a:lstStyle/>
          <a:p>
            <a:r>
              <a:rPr lang="en-US" sz="2400" u="sng" dirty="0">
                <a:cs typeface="Arial" pitchFamily="34" charset="0"/>
              </a:rPr>
              <a:t>Writer Process</a:t>
            </a:r>
          </a:p>
        </p:txBody>
      </p:sp>
      <p:sp>
        <p:nvSpPr>
          <p:cNvPr id="12" name="Text Box 40"/>
          <p:cNvSpPr txBox="1">
            <a:spLocks noChangeArrowheads="1"/>
          </p:cNvSpPr>
          <p:nvPr/>
        </p:nvSpPr>
        <p:spPr bwMode="auto">
          <a:xfrm>
            <a:off x="836841" y="2019877"/>
            <a:ext cx="1670137" cy="1938992"/>
          </a:xfrm>
          <a:prstGeom prst="rect">
            <a:avLst/>
          </a:prstGeom>
          <a:noFill/>
          <a:ln w="9525">
            <a:noFill/>
            <a:miter lim="800000"/>
            <a:headEnd/>
            <a:tailEnd/>
          </a:ln>
        </p:spPr>
        <p:txBody>
          <a:bodyPr wrap="none">
            <a:spAutoFit/>
          </a:bodyPr>
          <a:lstStyle/>
          <a:p>
            <a:pPr algn="l"/>
            <a:r>
              <a:rPr lang="en-US" sz="2400">
                <a:cs typeface="Courier New" pitchFamily="49" charset="0"/>
              </a:rPr>
              <a:t>…..</a:t>
            </a:r>
          </a:p>
          <a:p>
            <a:pPr algn="l"/>
            <a:r>
              <a:rPr lang="en-US" sz="2400">
                <a:cs typeface="Courier New" pitchFamily="49" charset="0"/>
              </a:rPr>
              <a:t>down (m);</a:t>
            </a:r>
          </a:p>
          <a:p>
            <a:pPr algn="l"/>
            <a:r>
              <a:rPr lang="en-US" sz="2400" i="1">
                <a:cs typeface="Courier New" pitchFamily="49" charset="0"/>
              </a:rPr>
              <a:t>Write_item</a:t>
            </a:r>
            <a:r>
              <a:rPr lang="en-US" sz="2400">
                <a:cs typeface="Courier New" pitchFamily="49" charset="0"/>
              </a:rPr>
              <a:t>;</a:t>
            </a:r>
          </a:p>
          <a:p>
            <a:pPr algn="l"/>
            <a:r>
              <a:rPr lang="en-US" sz="2400">
                <a:cs typeface="Courier New" pitchFamily="49" charset="0"/>
              </a:rPr>
              <a:t>up (m);</a:t>
            </a:r>
          </a:p>
          <a:p>
            <a:pPr algn="l"/>
            <a:r>
              <a:rPr lang="en-US" sz="2400">
                <a:cs typeface="Courier New" pitchFamily="49" charset="0"/>
              </a:rPr>
              <a:t>……</a:t>
            </a:r>
          </a:p>
        </p:txBody>
      </p:sp>
      <p:sp>
        <p:nvSpPr>
          <p:cNvPr id="13" name="Rectangle 12"/>
          <p:cNvSpPr/>
          <p:nvPr/>
        </p:nvSpPr>
        <p:spPr>
          <a:xfrm>
            <a:off x="263470" y="263252"/>
            <a:ext cx="8595212" cy="86409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49013" y="449376"/>
            <a:ext cx="4022127" cy="461665"/>
          </a:xfrm>
          <a:prstGeom prst="rect">
            <a:avLst/>
          </a:prstGeom>
        </p:spPr>
        <p:txBody>
          <a:bodyPr wrap="none">
            <a:spAutoFit/>
          </a:bodyPr>
          <a:lstStyle/>
          <a:p>
            <a:r>
              <a:rPr lang="en-US" sz="2400" dirty="0">
                <a:solidFill>
                  <a:schemeClr val="bg1"/>
                </a:solidFill>
                <a:cs typeface="Arial" pitchFamily="34" charset="0"/>
              </a:rPr>
              <a:t>Multiple Looking-Up Processes</a:t>
            </a:r>
            <a:endParaRPr lang="en-US" sz="2400" dirty="0">
              <a:solidFill>
                <a:schemeClr val="bg1"/>
              </a:solidFill>
            </a:endParaRPr>
          </a:p>
        </p:txBody>
      </p:sp>
      <p:grpSp>
        <p:nvGrpSpPr>
          <p:cNvPr id="15" name="Group 14"/>
          <p:cNvGrpSpPr/>
          <p:nvPr/>
        </p:nvGrpSpPr>
        <p:grpSpPr>
          <a:xfrm>
            <a:off x="297268" y="6203763"/>
            <a:ext cx="8561414" cy="360040"/>
            <a:chOff x="297268" y="6203763"/>
            <a:chExt cx="8561414" cy="360040"/>
          </a:xfrm>
        </p:grpSpPr>
        <p:sp>
          <p:nvSpPr>
            <p:cNvPr id="17" name="Rectangle 16"/>
            <p:cNvSpPr/>
            <p:nvPr/>
          </p:nvSpPr>
          <p:spPr>
            <a:xfrm>
              <a:off x="297268" y="6203763"/>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7265262" y="6229894"/>
              <a:ext cx="1383649" cy="307777"/>
            </a:xfrm>
            <a:prstGeom prst="rect">
              <a:avLst/>
            </a:prstGeom>
            <a:solidFill>
              <a:srgbClr val="7DA9DF"/>
            </a:solidFill>
          </p:spPr>
          <p:txBody>
            <a:bodyPr wrap="none">
              <a:spAutoFit/>
            </a:bodyPr>
            <a:lstStyle/>
            <a:p>
              <a:pPr eaLnBrk="1" hangingPunct="1">
                <a:defRPr/>
              </a:pPr>
              <a:r>
                <a:rPr lang="en-US" sz="1400" i="1" dirty="0" smtClean="0">
                  <a:solidFill>
                    <a:schemeClr val="bg1"/>
                  </a:solidFill>
                  <a:latin typeface="+mn-lt"/>
                </a:rPr>
                <a:t>Lecture 6 Page 1</a:t>
              </a:r>
              <a:endParaRPr lang="en-GB" sz="1400" i="1" dirty="0">
                <a:solidFill>
                  <a:schemeClr val="bg1"/>
                </a:solidFill>
                <a:latin typeface="+mn-lt"/>
              </a:endParaRPr>
            </a:p>
          </p:txBody>
        </p:sp>
        <p:sp>
          <p:nvSpPr>
            <p:cNvPr id="21" name="Text Box 7"/>
            <p:cNvSpPr txBox="1">
              <a:spLocks noChangeArrowheads="1"/>
            </p:cNvSpPr>
            <p:nvPr/>
          </p:nvSpPr>
          <p:spPr bwMode="auto">
            <a:xfrm>
              <a:off x="473457" y="6258092"/>
              <a:ext cx="1585330" cy="215444"/>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bg1"/>
                  </a:solidFill>
                  <a:latin typeface="+mn-lt"/>
                  <a:cs typeface="+mn-cs"/>
                </a:rPr>
                <a:t>ELC 467– Spring 2020</a:t>
              </a:r>
            </a:p>
          </p:txBody>
        </p:sp>
      </p:grpSp>
      <p:pic>
        <p:nvPicPr>
          <p:cNvPr id="2" name="6a-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39311" y="375408"/>
            <a:ext cx="609600" cy="609600"/>
          </a:xfrm>
          <a:prstGeom prst="rect">
            <a:avLst/>
          </a:prstGeom>
        </p:spPr>
      </p:pic>
    </p:spTree>
    <p:extLst>
      <p:ext uri="{BB962C8B-B14F-4D97-AF65-F5344CB8AC3E}">
        <p14:creationId xmlns:p14="http://schemas.microsoft.com/office/powerpoint/2010/main" val="17924596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12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048378" y="1837315"/>
            <a:ext cx="3527005" cy="4202146"/>
          </a:xfrm>
          <a:prstGeom prst="rect">
            <a:avLst/>
          </a:prstGeom>
          <a:solidFill>
            <a:schemeClr val="accent1">
              <a:lumMod val="20000"/>
              <a:lumOff val="80000"/>
            </a:schemeClr>
          </a:solidFill>
          <a:ln w="3175" cap="flat" cmpd="sng" algn="ctr">
            <a:solidFill>
              <a:schemeClr val="bg1"/>
            </a:solidFill>
            <a:prstDash val="solid"/>
            <a:round/>
            <a:headEnd type="none" w="med" len="med"/>
            <a:tailEnd type="none" w="med" len="med"/>
          </a:ln>
          <a:effectLst/>
        </p:spPr>
        <p:txBody>
          <a:bodyPr wrap="none" anchor="ctr"/>
          <a:lstStyle/>
          <a:p>
            <a:pPr>
              <a:defRPr/>
            </a:pPr>
            <a:endParaRPr lang="en-US" sz="2400"/>
          </a:p>
        </p:txBody>
      </p:sp>
      <p:sp>
        <p:nvSpPr>
          <p:cNvPr id="7" name="Text Box 41"/>
          <p:cNvSpPr txBox="1">
            <a:spLocks noChangeArrowheads="1"/>
          </p:cNvSpPr>
          <p:nvPr/>
        </p:nvSpPr>
        <p:spPr bwMode="auto">
          <a:xfrm>
            <a:off x="4048378" y="1285972"/>
            <a:ext cx="2589042" cy="461665"/>
          </a:xfrm>
          <a:prstGeom prst="rect">
            <a:avLst/>
          </a:prstGeom>
          <a:noFill/>
          <a:ln w="9525">
            <a:noFill/>
            <a:miter lim="800000"/>
            <a:headEnd/>
            <a:tailEnd/>
          </a:ln>
        </p:spPr>
        <p:txBody>
          <a:bodyPr wrap="none">
            <a:spAutoFit/>
          </a:bodyPr>
          <a:lstStyle/>
          <a:p>
            <a:r>
              <a:rPr lang="en-US" sz="2400" u="sng" dirty="0">
                <a:cs typeface="Arial" pitchFamily="34" charset="0"/>
              </a:rPr>
              <a:t>Looking-up Process</a:t>
            </a:r>
          </a:p>
        </p:txBody>
      </p:sp>
      <p:sp>
        <p:nvSpPr>
          <p:cNvPr id="8" name="Text Box 42"/>
          <p:cNvSpPr txBox="1">
            <a:spLocks noChangeArrowheads="1"/>
          </p:cNvSpPr>
          <p:nvPr/>
        </p:nvSpPr>
        <p:spPr bwMode="auto">
          <a:xfrm>
            <a:off x="4354765" y="1845252"/>
            <a:ext cx="3018199" cy="4154984"/>
          </a:xfrm>
          <a:prstGeom prst="rect">
            <a:avLst/>
          </a:prstGeom>
          <a:noFill/>
          <a:ln w="9525">
            <a:noFill/>
            <a:miter lim="800000"/>
            <a:headEnd/>
            <a:tailEnd/>
          </a:ln>
        </p:spPr>
        <p:txBody>
          <a:bodyPr wrap="none">
            <a:spAutoFit/>
          </a:bodyPr>
          <a:lstStyle/>
          <a:p>
            <a:pPr algn="l"/>
            <a:r>
              <a:rPr lang="en-US" sz="2400" dirty="0">
                <a:cs typeface="Courier New" pitchFamily="49" charset="0"/>
              </a:rPr>
              <a:t>….</a:t>
            </a:r>
          </a:p>
          <a:p>
            <a:pPr algn="l"/>
            <a:r>
              <a:rPr lang="en-US" sz="2400" dirty="0">
                <a:solidFill>
                  <a:schemeClr val="bg1">
                    <a:lumMod val="75000"/>
                  </a:schemeClr>
                </a:solidFill>
                <a:cs typeface="Courier New" pitchFamily="49" charset="0"/>
              </a:rPr>
              <a:t>down(s);</a:t>
            </a:r>
          </a:p>
          <a:p>
            <a:pPr algn="l"/>
            <a:r>
              <a:rPr lang="en-US" sz="2400" dirty="0">
                <a:solidFill>
                  <a:schemeClr val="bg1">
                    <a:lumMod val="75000"/>
                  </a:schemeClr>
                </a:solidFill>
                <a:cs typeface="Courier New" pitchFamily="49" charset="0"/>
              </a:rPr>
              <a:t>   r:=r+1;</a:t>
            </a:r>
          </a:p>
          <a:p>
            <a:pPr algn="l"/>
            <a:r>
              <a:rPr lang="en-US" sz="2400" dirty="0">
                <a:solidFill>
                  <a:schemeClr val="bg1">
                    <a:lumMod val="75000"/>
                  </a:schemeClr>
                </a:solidFill>
                <a:cs typeface="Courier New" pitchFamily="49" charset="0"/>
              </a:rPr>
              <a:t>   if r=1 then down(m);</a:t>
            </a:r>
          </a:p>
          <a:p>
            <a:pPr algn="l"/>
            <a:r>
              <a:rPr lang="en-US" sz="2400" dirty="0">
                <a:solidFill>
                  <a:schemeClr val="bg1">
                    <a:lumMod val="75000"/>
                  </a:schemeClr>
                </a:solidFill>
                <a:cs typeface="Courier New" pitchFamily="49" charset="0"/>
              </a:rPr>
              <a:t>up(s);</a:t>
            </a:r>
          </a:p>
          <a:p>
            <a:pPr algn="l"/>
            <a:r>
              <a:rPr lang="en-US" sz="2400" i="1" dirty="0" err="1">
                <a:solidFill>
                  <a:schemeClr val="bg1">
                    <a:lumMod val="75000"/>
                  </a:schemeClr>
                </a:solidFill>
                <a:cs typeface="Courier New" pitchFamily="49" charset="0"/>
              </a:rPr>
              <a:t>Look_up_item</a:t>
            </a:r>
            <a:r>
              <a:rPr lang="en-US" sz="2400" dirty="0">
                <a:solidFill>
                  <a:schemeClr val="bg1">
                    <a:lumMod val="75000"/>
                  </a:schemeClr>
                </a:solidFill>
                <a:cs typeface="Courier New" pitchFamily="49" charset="0"/>
              </a:rPr>
              <a:t>;</a:t>
            </a:r>
          </a:p>
          <a:p>
            <a:pPr algn="l"/>
            <a:r>
              <a:rPr lang="en-US" sz="2400" dirty="0">
                <a:cs typeface="Courier New" pitchFamily="49" charset="0"/>
              </a:rPr>
              <a:t>down(s);</a:t>
            </a:r>
          </a:p>
          <a:p>
            <a:pPr algn="l"/>
            <a:r>
              <a:rPr lang="en-US" sz="2400" dirty="0">
                <a:cs typeface="Courier New" pitchFamily="49" charset="0"/>
              </a:rPr>
              <a:t>   r:=r-1;</a:t>
            </a:r>
          </a:p>
          <a:p>
            <a:pPr algn="l"/>
            <a:r>
              <a:rPr lang="en-US" sz="2400" dirty="0">
                <a:cs typeface="Courier New" pitchFamily="49" charset="0"/>
              </a:rPr>
              <a:t>   if r=0 then up(m);</a:t>
            </a:r>
          </a:p>
          <a:p>
            <a:pPr algn="l"/>
            <a:r>
              <a:rPr lang="en-US" sz="2400" dirty="0">
                <a:cs typeface="Courier New" pitchFamily="49" charset="0"/>
              </a:rPr>
              <a:t>up(s);</a:t>
            </a:r>
          </a:p>
          <a:p>
            <a:pPr algn="l"/>
            <a:r>
              <a:rPr lang="en-US" sz="2400" dirty="0">
                <a:cs typeface="Courier New" pitchFamily="49" charset="0"/>
              </a:rPr>
              <a:t>……</a:t>
            </a:r>
          </a:p>
        </p:txBody>
      </p:sp>
      <p:sp>
        <p:nvSpPr>
          <p:cNvPr id="10" name="Rectangle 9"/>
          <p:cNvSpPr/>
          <p:nvPr/>
        </p:nvSpPr>
        <p:spPr bwMode="auto">
          <a:xfrm>
            <a:off x="466954" y="1989715"/>
            <a:ext cx="2819400" cy="1981200"/>
          </a:xfrm>
          <a:prstGeom prst="rect">
            <a:avLst/>
          </a:prstGeom>
          <a:solidFill>
            <a:schemeClr val="accent1">
              <a:lumMod val="20000"/>
              <a:lumOff val="80000"/>
            </a:schemeClr>
          </a:solidFill>
          <a:ln w="3175" cap="flat" cmpd="sng" algn="ctr">
            <a:solidFill>
              <a:schemeClr val="bg1"/>
            </a:solidFill>
            <a:prstDash val="solid"/>
            <a:round/>
            <a:headEnd type="none" w="med" len="med"/>
            <a:tailEnd type="none" w="med" len="med"/>
          </a:ln>
          <a:effectLst/>
        </p:spPr>
        <p:txBody>
          <a:bodyPr wrap="none" anchor="ctr"/>
          <a:lstStyle/>
          <a:p>
            <a:pPr>
              <a:defRPr/>
            </a:pPr>
            <a:endParaRPr lang="en-US" sz="2400"/>
          </a:p>
        </p:txBody>
      </p:sp>
      <p:sp>
        <p:nvSpPr>
          <p:cNvPr id="11" name="Text Box 39"/>
          <p:cNvSpPr txBox="1">
            <a:spLocks noChangeArrowheads="1"/>
          </p:cNvSpPr>
          <p:nvPr/>
        </p:nvSpPr>
        <p:spPr bwMode="auto">
          <a:xfrm>
            <a:off x="416395" y="1334967"/>
            <a:ext cx="2004395" cy="461665"/>
          </a:xfrm>
          <a:prstGeom prst="rect">
            <a:avLst/>
          </a:prstGeom>
          <a:noFill/>
          <a:ln w="9525">
            <a:noFill/>
            <a:miter lim="800000"/>
            <a:headEnd/>
            <a:tailEnd/>
          </a:ln>
        </p:spPr>
        <p:txBody>
          <a:bodyPr wrap="none">
            <a:spAutoFit/>
          </a:bodyPr>
          <a:lstStyle/>
          <a:p>
            <a:r>
              <a:rPr lang="en-US" sz="2400" u="sng" dirty="0">
                <a:cs typeface="Arial" pitchFamily="34" charset="0"/>
              </a:rPr>
              <a:t>Writer Process</a:t>
            </a:r>
          </a:p>
        </p:txBody>
      </p:sp>
      <p:sp>
        <p:nvSpPr>
          <p:cNvPr id="12" name="Text Box 40"/>
          <p:cNvSpPr txBox="1">
            <a:spLocks noChangeArrowheads="1"/>
          </p:cNvSpPr>
          <p:nvPr/>
        </p:nvSpPr>
        <p:spPr bwMode="auto">
          <a:xfrm>
            <a:off x="836841" y="2019877"/>
            <a:ext cx="1670137" cy="1938992"/>
          </a:xfrm>
          <a:prstGeom prst="rect">
            <a:avLst/>
          </a:prstGeom>
          <a:noFill/>
          <a:ln w="9525">
            <a:noFill/>
            <a:miter lim="800000"/>
            <a:headEnd/>
            <a:tailEnd/>
          </a:ln>
        </p:spPr>
        <p:txBody>
          <a:bodyPr wrap="none">
            <a:spAutoFit/>
          </a:bodyPr>
          <a:lstStyle/>
          <a:p>
            <a:pPr algn="l"/>
            <a:r>
              <a:rPr lang="en-US" sz="2400">
                <a:cs typeface="Courier New" pitchFamily="49" charset="0"/>
              </a:rPr>
              <a:t>…..</a:t>
            </a:r>
          </a:p>
          <a:p>
            <a:pPr algn="l"/>
            <a:r>
              <a:rPr lang="en-US" sz="2400">
                <a:cs typeface="Courier New" pitchFamily="49" charset="0"/>
              </a:rPr>
              <a:t>down (m);</a:t>
            </a:r>
          </a:p>
          <a:p>
            <a:pPr algn="l"/>
            <a:r>
              <a:rPr lang="en-US" sz="2400" i="1">
                <a:cs typeface="Courier New" pitchFamily="49" charset="0"/>
              </a:rPr>
              <a:t>Write_item</a:t>
            </a:r>
            <a:r>
              <a:rPr lang="en-US" sz="2400">
                <a:cs typeface="Courier New" pitchFamily="49" charset="0"/>
              </a:rPr>
              <a:t>;</a:t>
            </a:r>
          </a:p>
          <a:p>
            <a:pPr algn="l"/>
            <a:r>
              <a:rPr lang="en-US" sz="2400">
                <a:cs typeface="Courier New" pitchFamily="49" charset="0"/>
              </a:rPr>
              <a:t>up (m);</a:t>
            </a:r>
          </a:p>
          <a:p>
            <a:pPr algn="l"/>
            <a:r>
              <a:rPr lang="en-US" sz="2400">
                <a:cs typeface="Courier New" pitchFamily="49" charset="0"/>
              </a:rPr>
              <a:t>……</a:t>
            </a:r>
          </a:p>
        </p:txBody>
      </p:sp>
      <p:sp>
        <p:nvSpPr>
          <p:cNvPr id="13" name="Rectangle 12"/>
          <p:cNvSpPr/>
          <p:nvPr/>
        </p:nvSpPr>
        <p:spPr>
          <a:xfrm>
            <a:off x="263470" y="263252"/>
            <a:ext cx="8595212" cy="86409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49013" y="449376"/>
            <a:ext cx="4022127" cy="461665"/>
          </a:xfrm>
          <a:prstGeom prst="rect">
            <a:avLst/>
          </a:prstGeom>
        </p:spPr>
        <p:txBody>
          <a:bodyPr wrap="none">
            <a:spAutoFit/>
          </a:bodyPr>
          <a:lstStyle/>
          <a:p>
            <a:r>
              <a:rPr lang="en-US" sz="2400" dirty="0">
                <a:solidFill>
                  <a:schemeClr val="bg1"/>
                </a:solidFill>
                <a:cs typeface="Arial" pitchFamily="34" charset="0"/>
              </a:rPr>
              <a:t>Multiple Looking-Up Processes</a:t>
            </a:r>
            <a:endParaRPr lang="en-US" sz="2400" dirty="0">
              <a:solidFill>
                <a:schemeClr val="bg1"/>
              </a:solidFill>
            </a:endParaRPr>
          </a:p>
        </p:txBody>
      </p:sp>
      <p:grpSp>
        <p:nvGrpSpPr>
          <p:cNvPr id="15" name="Group 14"/>
          <p:cNvGrpSpPr/>
          <p:nvPr/>
        </p:nvGrpSpPr>
        <p:grpSpPr>
          <a:xfrm>
            <a:off x="297268" y="6203763"/>
            <a:ext cx="8561414" cy="360040"/>
            <a:chOff x="297268" y="6203763"/>
            <a:chExt cx="8561414" cy="360040"/>
          </a:xfrm>
        </p:grpSpPr>
        <p:sp>
          <p:nvSpPr>
            <p:cNvPr id="17" name="Rectangle 16"/>
            <p:cNvSpPr/>
            <p:nvPr/>
          </p:nvSpPr>
          <p:spPr>
            <a:xfrm>
              <a:off x="297268" y="6203763"/>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7265262" y="6229894"/>
              <a:ext cx="1383649" cy="307777"/>
            </a:xfrm>
            <a:prstGeom prst="rect">
              <a:avLst/>
            </a:prstGeom>
            <a:solidFill>
              <a:srgbClr val="7DA9DF"/>
            </a:solidFill>
          </p:spPr>
          <p:txBody>
            <a:bodyPr wrap="none">
              <a:spAutoFit/>
            </a:bodyPr>
            <a:lstStyle/>
            <a:p>
              <a:pPr eaLnBrk="1" hangingPunct="1">
                <a:defRPr/>
              </a:pPr>
              <a:r>
                <a:rPr lang="en-US" sz="1400" i="1" dirty="0" smtClean="0">
                  <a:solidFill>
                    <a:schemeClr val="bg1"/>
                  </a:solidFill>
                  <a:latin typeface="+mn-lt"/>
                </a:rPr>
                <a:t>Lecture 6 Page 1</a:t>
              </a:r>
              <a:endParaRPr lang="en-GB" sz="1400" i="1" dirty="0">
                <a:solidFill>
                  <a:schemeClr val="bg1"/>
                </a:solidFill>
                <a:latin typeface="+mn-lt"/>
              </a:endParaRPr>
            </a:p>
          </p:txBody>
        </p:sp>
        <p:sp>
          <p:nvSpPr>
            <p:cNvPr id="21" name="Text Box 7"/>
            <p:cNvSpPr txBox="1">
              <a:spLocks noChangeArrowheads="1"/>
            </p:cNvSpPr>
            <p:nvPr/>
          </p:nvSpPr>
          <p:spPr bwMode="auto">
            <a:xfrm>
              <a:off x="473457" y="6258092"/>
              <a:ext cx="1585330" cy="215444"/>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bg1"/>
                  </a:solidFill>
                  <a:latin typeface="+mn-lt"/>
                  <a:cs typeface="+mn-cs"/>
                </a:rPr>
                <a:t>ELC 467– Spring 2020</a:t>
              </a:r>
            </a:p>
          </p:txBody>
        </p:sp>
      </p:grpSp>
      <p:pic>
        <p:nvPicPr>
          <p:cNvPr id="2" name="6a-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21378" y="375408"/>
            <a:ext cx="609600" cy="609600"/>
          </a:xfrm>
          <a:prstGeom prst="rect">
            <a:avLst/>
          </a:prstGeom>
        </p:spPr>
      </p:pic>
    </p:spTree>
    <p:extLst>
      <p:ext uri="{BB962C8B-B14F-4D97-AF65-F5344CB8AC3E}">
        <p14:creationId xmlns:p14="http://schemas.microsoft.com/office/powerpoint/2010/main" val="41104349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91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048378" y="1837315"/>
            <a:ext cx="3527005" cy="4202146"/>
          </a:xfrm>
          <a:prstGeom prst="rect">
            <a:avLst/>
          </a:prstGeom>
          <a:solidFill>
            <a:schemeClr val="accent1">
              <a:lumMod val="20000"/>
              <a:lumOff val="80000"/>
            </a:schemeClr>
          </a:solidFill>
          <a:ln w="3175" cap="flat" cmpd="sng" algn="ctr">
            <a:solidFill>
              <a:schemeClr val="bg1"/>
            </a:solidFill>
            <a:prstDash val="solid"/>
            <a:round/>
            <a:headEnd type="none" w="med" len="med"/>
            <a:tailEnd type="none" w="med" len="med"/>
          </a:ln>
          <a:effectLst/>
        </p:spPr>
        <p:txBody>
          <a:bodyPr wrap="none" anchor="ctr"/>
          <a:lstStyle/>
          <a:p>
            <a:pPr>
              <a:defRPr/>
            </a:pPr>
            <a:endParaRPr lang="en-US" sz="2400"/>
          </a:p>
        </p:txBody>
      </p:sp>
      <p:sp>
        <p:nvSpPr>
          <p:cNvPr id="7" name="Text Box 41"/>
          <p:cNvSpPr txBox="1">
            <a:spLocks noChangeArrowheads="1"/>
          </p:cNvSpPr>
          <p:nvPr/>
        </p:nvSpPr>
        <p:spPr bwMode="auto">
          <a:xfrm>
            <a:off x="4048378" y="1285972"/>
            <a:ext cx="2589042" cy="461665"/>
          </a:xfrm>
          <a:prstGeom prst="rect">
            <a:avLst/>
          </a:prstGeom>
          <a:noFill/>
          <a:ln w="9525">
            <a:noFill/>
            <a:miter lim="800000"/>
            <a:headEnd/>
            <a:tailEnd/>
          </a:ln>
        </p:spPr>
        <p:txBody>
          <a:bodyPr wrap="none">
            <a:spAutoFit/>
          </a:bodyPr>
          <a:lstStyle/>
          <a:p>
            <a:r>
              <a:rPr lang="en-US" sz="2400" u="sng" dirty="0">
                <a:cs typeface="Arial" pitchFamily="34" charset="0"/>
              </a:rPr>
              <a:t>Looking-up Process</a:t>
            </a:r>
          </a:p>
        </p:txBody>
      </p:sp>
      <p:sp>
        <p:nvSpPr>
          <p:cNvPr id="8" name="Text Box 42"/>
          <p:cNvSpPr txBox="1">
            <a:spLocks noChangeArrowheads="1"/>
          </p:cNvSpPr>
          <p:nvPr/>
        </p:nvSpPr>
        <p:spPr bwMode="auto">
          <a:xfrm>
            <a:off x="4354765" y="1845252"/>
            <a:ext cx="3018199" cy="4154984"/>
          </a:xfrm>
          <a:prstGeom prst="rect">
            <a:avLst/>
          </a:prstGeom>
          <a:noFill/>
          <a:ln w="9525">
            <a:noFill/>
            <a:miter lim="800000"/>
            <a:headEnd/>
            <a:tailEnd/>
          </a:ln>
        </p:spPr>
        <p:txBody>
          <a:bodyPr wrap="none">
            <a:spAutoFit/>
          </a:bodyPr>
          <a:lstStyle/>
          <a:p>
            <a:pPr algn="l"/>
            <a:r>
              <a:rPr lang="en-US" sz="2400" dirty="0">
                <a:cs typeface="Courier New" pitchFamily="49" charset="0"/>
              </a:rPr>
              <a:t>….</a:t>
            </a:r>
          </a:p>
          <a:p>
            <a:pPr algn="l"/>
            <a:r>
              <a:rPr lang="en-US" sz="2400" dirty="0">
                <a:cs typeface="Courier New" pitchFamily="49" charset="0"/>
              </a:rPr>
              <a:t>down(s);</a:t>
            </a:r>
          </a:p>
          <a:p>
            <a:pPr algn="l"/>
            <a:r>
              <a:rPr lang="en-US" sz="2400" dirty="0">
                <a:cs typeface="Courier New" pitchFamily="49" charset="0"/>
              </a:rPr>
              <a:t>   r:=r+1;</a:t>
            </a:r>
          </a:p>
          <a:p>
            <a:pPr algn="l"/>
            <a:r>
              <a:rPr lang="en-US" sz="2400" dirty="0">
                <a:cs typeface="Courier New" pitchFamily="49" charset="0"/>
              </a:rPr>
              <a:t>   if r=1 then down(m);</a:t>
            </a:r>
          </a:p>
          <a:p>
            <a:pPr algn="l"/>
            <a:r>
              <a:rPr lang="en-US" sz="2400" dirty="0">
                <a:cs typeface="Courier New" pitchFamily="49" charset="0"/>
              </a:rPr>
              <a:t>up(s);</a:t>
            </a:r>
          </a:p>
          <a:p>
            <a:pPr algn="l"/>
            <a:r>
              <a:rPr lang="en-US" sz="2400" i="1" dirty="0" err="1">
                <a:cs typeface="Courier New" pitchFamily="49" charset="0"/>
              </a:rPr>
              <a:t>Look_up_item</a:t>
            </a:r>
            <a:r>
              <a:rPr lang="en-US" sz="2400" dirty="0">
                <a:cs typeface="Courier New" pitchFamily="49" charset="0"/>
              </a:rPr>
              <a:t>;</a:t>
            </a:r>
          </a:p>
          <a:p>
            <a:pPr algn="l"/>
            <a:r>
              <a:rPr lang="en-US" sz="2400" dirty="0">
                <a:cs typeface="Courier New" pitchFamily="49" charset="0"/>
              </a:rPr>
              <a:t>down(s);</a:t>
            </a:r>
          </a:p>
          <a:p>
            <a:pPr algn="l"/>
            <a:r>
              <a:rPr lang="en-US" sz="2400" dirty="0">
                <a:cs typeface="Courier New" pitchFamily="49" charset="0"/>
              </a:rPr>
              <a:t>   r:=r-1;</a:t>
            </a:r>
          </a:p>
          <a:p>
            <a:pPr algn="l"/>
            <a:r>
              <a:rPr lang="en-US" sz="2400" dirty="0">
                <a:cs typeface="Courier New" pitchFamily="49" charset="0"/>
              </a:rPr>
              <a:t>   if r=0 then up(m);</a:t>
            </a:r>
          </a:p>
          <a:p>
            <a:pPr algn="l"/>
            <a:r>
              <a:rPr lang="en-US" sz="2400" dirty="0">
                <a:cs typeface="Courier New" pitchFamily="49" charset="0"/>
              </a:rPr>
              <a:t>up(s);</a:t>
            </a:r>
          </a:p>
          <a:p>
            <a:pPr algn="l"/>
            <a:r>
              <a:rPr lang="en-US" sz="2400" dirty="0">
                <a:cs typeface="Courier New" pitchFamily="49" charset="0"/>
              </a:rPr>
              <a:t>……</a:t>
            </a:r>
          </a:p>
        </p:txBody>
      </p:sp>
      <p:sp>
        <p:nvSpPr>
          <p:cNvPr id="10" name="Rectangle 9"/>
          <p:cNvSpPr/>
          <p:nvPr/>
        </p:nvSpPr>
        <p:spPr bwMode="auto">
          <a:xfrm>
            <a:off x="466954" y="1989715"/>
            <a:ext cx="2819400" cy="1981200"/>
          </a:xfrm>
          <a:prstGeom prst="rect">
            <a:avLst/>
          </a:prstGeom>
          <a:solidFill>
            <a:schemeClr val="accent1">
              <a:lumMod val="20000"/>
              <a:lumOff val="80000"/>
            </a:schemeClr>
          </a:solidFill>
          <a:ln w="3175" cap="flat" cmpd="sng" algn="ctr">
            <a:solidFill>
              <a:schemeClr val="bg1"/>
            </a:solidFill>
            <a:prstDash val="solid"/>
            <a:round/>
            <a:headEnd type="none" w="med" len="med"/>
            <a:tailEnd type="none" w="med" len="med"/>
          </a:ln>
          <a:effectLst/>
        </p:spPr>
        <p:txBody>
          <a:bodyPr wrap="none" anchor="ctr"/>
          <a:lstStyle/>
          <a:p>
            <a:pPr>
              <a:defRPr/>
            </a:pPr>
            <a:endParaRPr lang="en-US" sz="2400"/>
          </a:p>
        </p:txBody>
      </p:sp>
      <p:sp>
        <p:nvSpPr>
          <p:cNvPr id="11" name="Text Box 39"/>
          <p:cNvSpPr txBox="1">
            <a:spLocks noChangeArrowheads="1"/>
          </p:cNvSpPr>
          <p:nvPr/>
        </p:nvSpPr>
        <p:spPr bwMode="auto">
          <a:xfrm>
            <a:off x="416395" y="1334967"/>
            <a:ext cx="2004395" cy="461665"/>
          </a:xfrm>
          <a:prstGeom prst="rect">
            <a:avLst/>
          </a:prstGeom>
          <a:noFill/>
          <a:ln w="9525">
            <a:noFill/>
            <a:miter lim="800000"/>
            <a:headEnd/>
            <a:tailEnd/>
          </a:ln>
        </p:spPr>
        <p:txBody>
          <a:bodyPr wrap="none">
            <a:spAutoFit/>
          </a:bodyPr>
          <a:lstStyle/>
          <a:p>
            <a:r>
              <a:rPr lang="en-US" sz="2400" u="sng" dirty="0">
                <a:cs typeface="Arial" pitchFamily="34" charset="0"/>
              </a:rPr>
              <a:t>Writer Process</a:t>
            </a:r>
          </a:p>
        </p:txBody>
      </p:sp>
      <p:sp>
        <p:nvSpPr>
          <p:cNvPr id="12" name="Text Box 40"/>
          <p:cNvSpPr txBox="1">
            <a:spLocks noChangeArrowheads="1"/>
          </p:cNvSpPr>
          <p:nvPr/>
        </p:nvSpPr>
        <p:spPr bwMode="auto">
          <a:xfrm>
            <a:off x="836841" y="2019877"/>
            <a:ext cx="1670137" cy="1938992"/>
          </a:xfrm>
          <a:prstGeom prst="rect">
            <a:avLst/>
          </a:prstGeom>
          <a:noFill/>
          <a:ln w="9525">
            <a:noFill/>
            <a:miter lim="800000"/>
            <a:headEnd/>
            <a:tailEnd/>
          </a:ln>
        </p:spPr>
        <p:txBody>
          <a:bodyPr wrap="none">
            <a:spAutoFit/>
          </a:bodyPr>
          <a:lstStyle/>
          <a:p>
            <a:pPr algn="l"/>
            <a:r>
              <a:rPr lang="en-US" sz="2400">
                <a:cs typeface="Courier New" pitchFamily="49" charset="0"/>
              </a:rPr>
              <a:t>…..</a:t>
            </a:r>
          </a:p>
          <a:p>
            <a:pPr algn="l"/>
            <a:r>
              <a:rPr lang="en-US" sz="2400">
                <a:cs typeface="Courier New" pitchFamily="49" charset="0"/>
              </a:rPr>
              <a:t>down (m);</a:t>
            </a:r>
          </a:p>
          <a:p>
            <a:pPr algn="l"/>
            <a:r>
              <a:rPr lang="en-US" sz="2400" i="1">
                <a:cs typeface="Courier New" pitchFamily="49" charset="0"/>
              </a:rPr>
              <a:t>Write_item</a:t>
            </a:r>
            <a:r>
              <a:rPr lang="en-US" sz="2400">
                <a:cs typeface="Courier New" pitchFamily="49" charset="0"/>
              </a:rPr>
              <a:t>;</a:t>
            </a:r>
          </a:p>
          <a:p>
            <a:pPr algn="l"/>
            <a:r>
              <a:rPr lang="en-US" sz="2400">
                <a:cs typeface="Courier New" pitchFamily="49" charset="0"/>
              </a:rPr>
              <a:t>up (m);</a:t>
            </a:r>
          </a:p>
          <a:p>
            <a:pPr algn="l"/>
            <a:r>
              <a:rPr lang="en-US" sz="2400">
                <a:cs typeface="Courier New" pitchFamily="49" charset="0"/>
              </a:rPr>
              <a:t>……</a:t>
            </a:r>
          </a:p>
        </p:txBody>
      </p:sp>
      <p:sp>
        <p:nvSpPr>
          <p:cNvPr id="13" name="Rectangle 12"/>
          <p:cNvSpPr/>
          <p:nvPr/>
        </p:nvSpPr>
        <p:spPr>
          <a:xfrm>
            <a:off x="263470" y="263252"/>
            <a:ext cx="8595212" cy="86409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49013" y="449376"/>
            <a:ext cx="4022127" cy="461665"/>
          </a:xfrm>
          <a:prstGeom prst="rect">
            <a:avLst/>
          </a:prstGeom>
        </p:spPr>
        <p:txBody>
          <a:bodyPr wrap="none">
            <a:spAutoFit/>
          </a:bodyPr>
          <a:lstStyle/>
          <a:p>
            <a:r>
              <a:rPr lang="en-US" sz="2400" dirty="0">
                <a:solidFill>
                  <a:schemeClr val="bg1"/>
                </a:solidFill>
                <a:cs typeface="Arial" pitchFamily="34" charset="0"/>
              </a:rPr>
              <a:t>Multiple Looking-Up Processes</a:t>
            </a:r>
            <a:endParaRPr lang="en-US" sz="2400" dirty="0">
              <a:solidFill>
                <a:schemeClr val="bg1"/>
              </a:solidFill>
            </a:endParaRPr>
          </a:p>
        </p:txBody>
      </p:sp>
      <p:grpSp>
        <p:nvGrpSpPr>
          <p:cNvPr id="15" name="Group 14"/>
          <p:cNvGrpSpPr/>
          <p:nvPr/>
        </p:nvGrpSpPr>
        <p:grpSpPr>
          <a:xfrm>
            <a:off x="297268" y="6203763"/>
            <a:ext cx="8561414" cy="360040"/>
            <a:chOff x="297268" y="6203763"/>
            <a:chExt cx="8561414" cy="360040"/>
          </a:xfrm>
        </p:grpSpPr>
        <p:sp>
          <p:nvSpPr>
            <p:cNvPr id="17" name="Rectangle 16"/>
            <p:cNvSpPr/>
            <p:nvPr/>
          </p:nvSpPr>
          <p:spPr>
            <a:xfrm>
              <a:off x="297268" y="6203763"/>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7265262" y="6229894"/>
              <a:ext cx="1383649" cy="307777"/>
            </a:xfrm>
            <a:prstGeom prst="rect">
              <a:avLst/>
            </a:prstGeom>
            <a:solidFill>
              <a:srgbClr val="7DA9DF"/>
            </a:solidFill>
          </p:spPr>
          <p:txBody>
            <a:bodyPr wrap="none">
              <a:spAutoFit/>
            </a:bodyPr>
            <a:lstStyle/>
            <a:p>
              <a:pPr eaLnBrk="1" hangingPunct="1">
                <a:defRPr/>
              </a:pPr>
              <a:r>
                <a:rPr lang="en-US" sz="1400" i="1" dirty="0" smtClean="0">
                  <a:solidFill>
                    <a:schemeClr val="bg1"/>
                  </a:solidFill>
                  <a:latin typeface="+mn-lt"/>
                </a:rPr>
                <a:t>Lecture 6 Page 1</a:t>
              </a:r>
              <a:endParaRPr lang="en-GB" sz="1400" i="1" dirty="0">
                <a:solidFill>
                  <a:schemeClr val="bg1"/>
                </a:solidFill>
                <a:latin typeface="+mn-lt"/>
              </a:endParaRPr>
            </a:p>
          </p:txBody>
        </p:sp>
        <p:sp>
          <p:nvSpPr>
            <p:cNvPr id="21" name="Text Box 7"/>
            <p:cNvSpPr txBox="1">
              <a:spLocks noChangeArrowheads="1"/>
            </p:cNvSpPr>
            <p:nvPr/>
          </p:nvSpPr>
          <p:spPr bwMode="auto">
            <a:xfrm>
              <a:off x="473457" y="6258092"/>
              <a:ext cx="1585330" cy="215444"/>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bg1"/>
                  </a:solidFill>
                  <a:latin typeface="+mn-lt"/>
                  <a:cs typeface="+mn-cs"/>
                </a:rPr>
                <a:t>ELC 467– Spring 2020</a:t>
              </a:r>
            </a:p>
          </p:txBody>
        </p:sp>
      </p:grpSp>
      <p:pic>
        <p:nvPicPr>
          <p:cNvPr id="2" name="6a-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48416" y="375408"/>
            <a:ext cx="609600" cy="609600"/>
          </a:xfrm>
          <a:prstGeom prst="rect">
            <a:avLst/>
          </a:prstGeom>
        </p:spPr>
      </p:pic>
    </p:spTree>
    <p:extLst>
      <p:ext uri="{BB962C8B-B14F-4D97-AF65-F5344CB8AC3E}">
        <p14:creationId xmlns:p14="http://schemas.microsoft.com/office/powerpoint/2010/main" val="22586218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23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97268" y="6203763"/>
            <a:ext cx="8561414" cy="360040"/>
            <a:chOff x="297268" y="6203763"/>
            <a:chExt cx="8561414" cy="360040"/>
          </a:xfrm>
        </p:grpSpPr>
        <p:sp>
          <p:nvSpPr>
            <p:cNvPr id="19" name="Rectangle 18"/>
            <p:cNvSpPr/>
            <p:nvPr/>
          </p:nvSpPr>
          <p:spPr>
            <a:xfrm>
              <a:off x="297268" y="6203763"/>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7265262" y="6229894"/>
              <a:ext cx="1383649" cy="307777"/>
            </a:xfrm>
            <a:prstGeom prst="rect">
              <a:avLst/>
            </a:prstGeom>
            <a:solidFill>
              <a:srgbClr val="7DA9DF"/>
            </a:solidFill>
          </p:spPr>
          <p:txBody>
            <a:bodyPr wrap="none">
              <a:spAutoFit/>
            </a:bodyPr>
            <a:lstStyle/>
            <a:p>
              <a:pPr eaLnBrk="1" hangingPunct="1">
                <a:defRPr/>
              </a:pPr>
              <a:r>
                <a:rPr lang="en-US" sz="1400" i="1" dirty="0" smtClean="0">
                  <a:solidFill>
                    <a:schemeClr val="bg1"/>
                  </a:solidFill>
                  <a:latin typeface="+mn-lt"/>
                </a:rPr>
                <a:t>Lecture 6 Page 2</a:t>
              </a:r>
              <a:endParaRPr lang="en-GB" sz="1400" i="1" dirty="0">
                <a:solidFill>
                  <a:schemeClr val="bg1"/>
                </a:solidFill>
                <a:latin typeface="+mn-lt"/>
              </a:endParaRPr>
            </a:p>
          </p:txBody>
        </p:sp>
        <p:sp>
          <p:nvSpPr>
            <p:cNvPr id="21" name="Text Box 7"/>
            <p:cNvSpPr txBox="1">
              <a:spLocks noChangeArrowheads="1"/>
            </p:cNvSpPr>
            <p:nvPr/>
          </p:nvSpPr>
          <p:spPr bwMode="auto">
            <a:xfrm>
              <a:off x="473457" y="6258092"/>
              <a:ext cx="1585330" cy="215444"/>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bg1"/>
                  </a:solidFill>
                  <a:latin typeface="+mn-lt"/>
                  <a:cs typeface="+mn-cs"/>
                </a:rPr>
                <a:t>ELC 467– Spring 2020</a:t>
              </a:r>
            </a:p>
          </p:txBody>
        </p:sp>
      </p:grpSp>
      <p:sp>
        <p:nvSpPr>
          <p:cNvPr id="4" name="Rectangle 3"/>
          <p:cNvSpPr/>
          <p:nvPr/>
        </p:nvSpPr>
        <p:spPr bwMode="auto">
          <a:xfrm>
            <a:off x="4135918" y="1694141"/>
            <a:ext cx="3429000" cy="4454868"/>
          </a:xfrm>
          <a:prstGeom prst="rect">
            <a:avLst/>
          </a:prstGeom>
          <a:solidFill>
            <a:schemeClr val="accent1">
              <a:lumMod val="20000"/>
              <a:lumOff val="80000"/>
            </a:schemeClr>
          </a:solidFill>
          <a:ln w="3175" cap="flat" cmpd="sng" algn="ctr">
            <a:solidFill>
              <a:schemeClr val="bg1"/>
            </a:solidFill>
            <a:prstDash val="solid"/>
            <a:round/>
            <a:headEnd type="none" w="med" len="med"/>
            <a:tailEnd type="none" w="med" len="med"/>
          </a:ln>
          <a:effectLst/>
        </p:spPr>
        <p:txBody>
          <a:bodyPr wrap="none" anchor="ctr"/>
          <a:lstStyle/>
          <a:p>
            <a:pPr>
              <a:defRPr/>
            </a:pPr>
            <a:endParaRPr lang="en-US" sz="2400"/>
          </a:p>
        </p:txBody>
      </p:sp>
      <p:sp>
        <p:nvSpPr>
          <p:cNvPr id="7" name="Text Box 41"/>
          <p:cNvSpPr txBox="1">
            <a:spLocks noChangeArrowheads="1"/>
          </p:cNvSpPr>
          <p:nvPr/>
        </p:nvSpPr>
        <p:spPr bwMode="auto">
          <a:xfrm>
            <a:off x="4135918" y="1193151"/>
            <a:ext cx="2589042" cy="461665"/>
          </a:xfrm>
          <a:prstGeom prst="rect">
            <a:avLst/>
          </a:prstGeom>
          <a:noFill/>
          <a:ln w="9525">
            <a:noFill/>
            <a:miter lim="800000"/>
            <a:headEnd/>
            <a:tailEnd/>
          </a:ln>
        </p:spPr>
        <p:txBody>
          <a:bodyPr wrap="none">
            <a:spAutoFit/>
          </a:bodyPr>
          <a:lstStyle/>
          <a:p>
            <a:r>
              <a:rPr lang="en-US" sz="2400" u="sng" dirty="0">
                <a:cs typeface="Arial" pitchFamily="34" charset="0"/>
              </a:rPr>
              <a:t>Looking-up Process</a:t>
            </a:r>
          </a:p>
        </p:txBody>
      </p:sp>
      <p:sp>
        <p:nvSpPr>
          <p:cNvPr id="8" name="Text Box 42"/>
          <p:cNvSpPr txBox="1">
            <a:spLocks noChangeArrowheads="1"/>
          </p:cNvSpPr>
          <p:nvPr/>
        </p:nvSpPr>
        <p:spPr bwMode="auto">
          <a:xfrm>
            <a:off x="4283968" y="1674806"/>
            <a:ext cx="2748381" cy="4493538"/>
          </a:xfrm>
          <a:prstGeom prst="rect">
            <a:avLst/>
          </a:prstGeom>
          <a:noFill/>
          <a:ln w="9525">
            <a:noFill/>
            <a:miter lim="800000"/>
            <a:headEnd/>
            <a:tailEnd/>
          </a:ln>
        </p:spPr>
        <p:txBody>
          <a:bodyPr wrap="none">
            <a:spAutoFit/>
          </a:bodyPr>
          <a:lstStyle/>
          <a:p>
            <a:pPr algn="l"/>
            <a:r>
              <a:rPr lang="en-US" sz="2200" dirty="0">
                <a:cs typeface="Courier New" pitchFamily="49" charset="0"/>
              </a:rPr>
              <a:t>….</a:t>
            </a:r>
          </a:p>
          <a:p>
            <a:pPr algn="l"/>
            <a:r>
              <a:rPr lang="en-US" sz="2200" dirty="0">
                <a:solidFill>
                  <a:srgbClr val="FF0000"/>
                </a:solidFill>
                <a:cs typeface="Courier New" pitchFamily="49" charset="0"/>
              </a:rPr>
              <a:t>down(</a:t>
            </a:r>
            <a:r>
              <a:rPr lang="en-US" sz="2200" dirty="0" err="1">
                <a:solidFill>
                  <a:srgbClr val="FF0000"/>
                </a:solidFill>
                <a:cs typeface="Courier New" pitchFamily="49" charset="0"/>
              </a:rPr>
              <a:t>readtry</a:t>
            </a:r>
            <a:r>
              <a:rPr lang="en-US" sz="2200" dirty="0">
                <a:solidFill>
                  <a:srgbClr val="FF0000"/>
                </a:solidFill>
                <a:cs typeface="Courier New" pitchFamily="49" charset="0"/>
              </a:rPr>
              <a:t>);</a:t>
            </a:r>
          </a:p>
          <a:p>
            <a:pPr algn="l"/>
            <a:r>
              <a:rPr lang="en-US" sz="2200" dirty="0">
                <a:cs typeface="Courier New" pitchFamily="49" charset="0"/>
              </a:rPr>
              <a:t>down(s);</a:t>
            </a:r>
          </a:p>
          <a:p>
            <a:pPr algn="l"/>
            <a:r>
              <a:rPr lang="en-US" sz="2200" dirty="0">
                <a:cs typeface="Courier New" pitchFamily="49" charset="0"/>
              </a:rPr>
              <a:t>   r:=r+1;</a:t>
            </a:r>
          </a:p>
          <a:p>
            <a:pPr algn="l"/>
            <a:r>
              <a:rPr lang="en-US" sz="2200" dirty="0">
                <a:cs typeface="Courier New" pitchFamily="49" charset="0"/>
              </a:rPr>
              <a:t>   if r=1 then down(m);</a:t>
            </a:r>
          </a:p>
          <a:p>
            <a:pPr algn="l"/>
            <a:r>
              <a:rPr lang="en-US" sz="2200" dirty="0">
                <a:cs typeface="Courier New" pitchFamily="49" charset="0"/>
              </a:rPr>
              <a:t>up(s);</a:t>
            </a:r>
          </a:p>
          <a:p>
            <a:pPr algn="l"/>
            <a:r>
              <a:rPr lang="en-US" sz="2200" dirty="0">
                <a:solidFill>
                  <a:srgbClr val="FF0000"/>
                </a:solidFill>
                <a:cs typeface="Courier New" pitchFamily="49" charset="0"/>
              </a:rPr>
              <a:t>Up(</a:t>
            </a:r>
            <a:r>
              <a:rPr lang="en-US" sz="2200" dirty="0" err="1">
                <a:solidFill>
                  <a:srgbClr val="FF0000"/>
                </a:solidFill>
                <a:cs typeface="Courier New" pitchFamily="49" charset="0"/>
              </a:rPr>
              <a:t>readtry</a:t>
            </a:r>
            <a:r>
              <a:rPr lang="en-US" sz="2200" dirty="0">
                <a:solidFill>
                  <a:srgbClr val="FF0000"/>
                </a:solidFill>
                <a:cs typeface="Courier New" pitchFamily="49" charset="0"/>
              </a:rPr>
              <a:t>);</a:t>
            </a:r>
          </a:p>
          <a:p>
            <a:pPr algn="l"/>
            <a:r>
              <a:rPr lang="en-US" sz="2200" i="1" dirty="0" err="1">
                <a:cs typeface="Courier New" pitchFamily="49" charset="0"/>
              </a:rPr>
              <a:t>Look_up_item</a:t>
            </a:r>
            <a:r>
              <a:rPr lang="en-US" sz="2200" dirty="0">
                <a:cs typeface="Courier New" pitchFamily="49" charset="0"/>
              </a:rPr>
              <a:t>;</a:t>
            </a:r>
          </a:p>
          <a:p>
            <a:pPr algn="l"/>
            <a:r>
              <a:rPr lang="en-US" sz="2200" dirty="0">
                <a:cs typeface="Courier New" pitchFamily="49" charset="0"/>
              </a:rPr>
              <a:t>down(s);</a:t>
            </a:r>
          </a:p>
          <a:p>
            <a:pPr algn="l"/>
            <a:r>
              <a:rPr lang="en-US" sz="2200" dirty="0">
                <a:cs typeface="Courier New" pitchFamily="49" charset="0"/>
              </a:rPr>
              <a:t>   r:=r-1;</a:t>
            </a:r>
          </a:p>
          <a:p>
            <a:pPr algn="l"/>
            <a:r>
              <a:rPr lang="en-US" sz="2200" dirty="0">
                <a:cs typeface="Courier New" pitchFamily="49" charset="0"/>
              </a:rPr>
              <a:t>   if r=0 then up(m);</a:t>
            </a:r>
          </a:p>
          <a:p>
            <a:pPr algn="l"/>
            <a:r>
              <a:rPr lang="en-US" sz="2200" dirty="0">
                <a:cs typeface="Courier New" pitchFamily="49" charset="0"/>
              </a:rPr>
              <a:t>up(s);</a:t>
            </a:r>
          </a:p>
          <a:p>
            <a:pPr algn="l"/>
            <a:r>
              <a:rPr lang="en-US" sz="2200" dirty="0">
                <a:cs typeface="Courier New" pitchFamily="49" charset="0"/>
              </a:rPr>
              <a:t>……</a:t>
            </a:r>
          </a:p>
        </p:txBody>
      </p:sp>
      <p:sp>
        <p:nvSpPr>
          <p:cNvPr id="10" name="Rectangle 9"/>
          <p:cNvSpPr/>
          <p:nvPr/>
        </p:nvSpPr>
        <p:spPr bwMode="auto">
          <a:xfrm>
            <a:off x="555340" y="2126742"/>
            <a:ext cx="2220584" cy="2677656"/>
          </a:xfrm>
          <a:prstGeom prst="rect">
            <a:avLst/>
          </a:prstGeom>
          <a:solidFill>
            <a:schemeClr val="accent1">
              <a:lumMod val="20000"/>
              <a:lumOff val="80000"/>
            </a:schemeClr>
          </a:solidFill>
          <a:ln w="3175" cap="flat" cmpd="sng" algn="ctr">
            <a:solidFill>
              <a:schemeClr val="bg1"/>
            </a:solidFill>
            <a:prstDash val="solid"/>
            <a:round/>
            <a:headEnd type="none" w="med" len="med"/>
            <a:tailEnd type="none" w="med" len="med"/>
          </a:ln>
          <a:effectLst/>
        </p:spPr>
        <p:txBody>
          <a:bodyPr wrap="none" anchor="ctr"/>
          <a:lstStyle/>
          <a:p>
            <a:pPr>
              <a:defRPr/>
            </a:pPr>
            <a:endParaRPr lang="en-US" sz="2400"/>
          </a:p>
        </p:txBody>
      </p:sp>
      <p:sp>
        <p:nvSpPr>
          <p:cNvPr id="11" name="Text Box 39"/>
          <p:cNvSpPr txBox="1">
            <a:spLocks noChangeArrowheads="1"/>
          </p:cNvSpPr>
          <p:nvPr/>
        </p:nvSpPr>
        <p:spPr bwMode="auto">
          <a:xfrm>
            <a:off x="473457" y="1285695"/>
            <a:ext cx="2004395" cy="461665"/>
          </a:xfrm>
          <a:prstGeom prst="rect">
            <a:avLst/>
          </a:prstGeom>
          <a:noFill/>
          <a:ln w="9525">
            <a:noFill/>
            <a:miter lim="800000"/>
            <a:headEnd/>
            <a:tailEnd/>
          </a:ln>
        </p:spPr>
        <p:txBody>
          <a:bodyPr wrap="none">
            <a:spAutoFit/>
          </a:bodyPr>
          <a:lstStyle/>
          <a:p>
            <a:r>
              <a:rPr lang="en-US" sz="2400" u="sng" dirty="0">
                <a:cs typeface="Arial" pitchFamily="34" charset="0"/>
              </a:rPr>
              <a:t>Writer Process</a:t>
            </a:r>
          </a:p>
        </p:txBody>
      </p:sp>
      <p:sp>
        <p:nvSpPr>
          <p:cNvPr id="12" name="Text Box 40"/>
          <p:cNvSpPr txBox="1">
            <a:spLocks noChangeArrowheads="1"/>
          </p:cNvSpPr>
          <p:nvPr/>
        </p:nvSpPr>
        <p:spPr bwMode="auto">
          <a:xfrm>
            <a:off x="701895" y="2126742"/>
            <a:ext cx="2074029" cy="2677656"/>
          </a:xfrm>
          <a:prstGeom prst="rect">
            <a:avLst/>
          </a:prstGeom>
          <a:noFill/>
          <a:ln w="9525">
            <a:noFill/>
            <a:miter lim="800000"/>
            <a:headEnd/>
            <a:tailEnd/>
          </a:ln>
        </p:spPr>
        <p:txBody>
          <a:bodyPr wrap="none">
            <a:spAutoFit/>
          </a:bodyPr>
          <a:lstStyle/>
          <a:p>
            <a:pPr algn="l"/>
            <a:r>
              <a:rPr lang="en-US" sz="2400" dirty="0">
                <a:cs typeface="Courier New" pitchFamily="49" charset="0"/>
              </a:rPr>
              <a:t>…..</a:t>
            </a:r>
          </a:p>
          <a:p>
            <a:pPr algn="l"/>
            <a:r>
              <a:rPr lang="en-US" sz="2400" dirty="0">
                <a:solidFill>
                  <a:srgbClr val="FF0000"/>
                </a:solidFill>
                <a:cs typeface="Courier New" pitchFamily="49" charset="0"/>
              </a:rPr>
              <a:t>down(</a:t>
            </a:r>
            <a:r>
              <a:rPr lang="en-US" sz="2400" dirty="0" err="1">
                <a:solidFill>
                  <a:srgbClr val="FF0000"/>
                </a:solidFill>
                <a:cs typeface="Courier New" pitchFamily="49" charset="0"/>
              </a:rPr>
              <a:t>readtry</a:t>
            </a:r>
            <a:r>
              <a:rPr lang="en-US" sz="2400" dirty="0">
                <a:solidFill>
                  <a:srgbClr val="FF0000"/>
                </a:solidFill>
                <a:cs typeface="Courier New" pitchFamily="49" charset="0"/>
              </a:rPr>
              <a:t>);</a:t>
            </a:r>
          </a:p>
          <a:p>
            <a:pPr algn="l"/>
            <a:r>
              <a:rPr lang="en-US" sz="2400" dirty="0">
                <a:cs typeface="Courier New" pitchFamily="49" charset="0"/>
              </a:rPr>
              <a:t>down (m);</a:t>
            </a:r>
          </a:p>
          <a:p>
            <a:pPr algn="l"/>
            <a:r>
              <a:rPr lang="en-US" sz="2400" i="1" dirty="0" err="1">
                <a:cs typeface="Courier New" pitchFamily="49" charset="0"/>
              </a:rPr>
              <a:t>Write_item</a:t>
            </a:r>
            <a:r>
              <a:rPr lang="en-US" sz="2400" dirty="0">
                <a:cs typeface="Courier New" pitchFamily="49" charset="0"/>
              </a:rPr>
              <a:t>;</a:t>
            </a:r>
          </a:p>
          <a:p>
            <a:pPr algn="l"/>
            <a:r>
              <a:rPr lang="en-US" sz="2400" dirty="0">
                <a:cs typeface="Courier New" pitchFamily="49" charset="0"/>
              </a:rPr>
              <a:t>up (m);</a:t>
            </a:r>
          </a:p>
          <a:p>
            <a:pPr algn="l"/>
            <a:r>
              <a:rPr lang="en-US" sz="2400" dirty="0">
                <a:solidFill>
                  <a:srgbClr val="FF0000"/>
                </a:solidFill>
                <a:cs typeface="Courier New" pitchFamily="49" charset="0"/>
              </a:rPr>
              <a:t>up(</a:t>
            </a:r>
            <a:r>
              <a:rPr lang="en-US" sz="2400" dirty="0" err="1">
                <a:solidFill>
                  <a:srgbClr val="FF0000"/>
                </a:solidFill>
                <a:cs typeface="Courier New" pitchFamily="49" charset="0"/>
              </a:rPr>
              <a:t>readtry</a:t>
            </a:r>
            <a:r>
              <a:rPr lang="en-US" sz="2400" dirty="0">
                <a:solidFill>
                  <a:srgbClr val="FF0000"/>
                </a:solidFill>
                <a:cs typeface="Courier New" pitchFamily="49" charset="0"/>
              </a:rPr>
              <a:t>);</a:t>
            </a:r>
          </a:p>
          <a:p>
            <a:pPr algn="l"/>
            <a:r>
              <a:rPr lang="en-US" sz="2400" dirty="0">
                <a:cs typeface="Courier New" pitchFamily="49" charset="0"/>
              </a:rPr>
              <a:t>……</a:t>
            </a:r>
          </a:p>
        </p:txBody>
      </p:sp>
      <p:sp>
        <p:nvSpPr>
          <p:cNvPr id="14" name="Rectangle 13"/>
          <p:cNvSpPr/>
          <p:nvPr/>
        </p:nvSpPr>
        <p:spPr>
          <a:xfrm>
            <a:off x="263470" y="263252"/>
            <a:ext cx="8595212" cy="86409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449013" y="449376"/>
            <a:ext cx="6650667" cy="461665"/>
          </a:xfrm>
          <a:prstGeom prst="rect">
            <a:avLst/>
          </a:prstGeom>
        </p:spPr>
        <p:txBody>
          <a:bodyPr wrap="none">
            <a:spAutoFit/>
          </a:bodyPr>
          <a:lstStyle/>
          <a:p>
            <a:r>
              <a:rPr lang="en-US" sz="2400" dirty="0">
                <a:solidFill>
                  <a:schemeClr val="bg1"/>
                </a:solidFill>
                <a:cs typeface="Arial" pitchFamily="34" charset="0"/>
              </a:rPr>
              <a:t>Multiple Looking-Up Processes – Writer </a:t>
            </a:r>
            <a:r>
              <a:rPr lang="en-US" sz="2400" dirty="0" smtClean="0">
                <a:solidFill>
                  <a:schemeClr val="bg1"/>
                </a:solidFill>
                <a:cs typeface="Arial" pitchFamily="34" charset="0"/>
              </a:rPr>
              <a:t>precedence</a:t>
            </a:r>
            <a:endParaRPr lang="en-US" sz="2400" dirty="0">
              <a:solidFill>
                <a:schemeClr val="bg1"/>
              </a:solidFill>
              <a:cs typeface="Arial" pitchFamily="34" charset="0"/>
            </a:endParaRPr>
          </a:p>
        </p:txBody>
      </p:sp>
      <p:pic>
        <p:nvPicPr>
          <p:cNvPr id="2" name="6a-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39311" y="390500"/>
            <a:ext cx="609600" cy="609600"/>
          </a:xfrm>
          <a:prstGeom prst="rect">
            <a:avLst/>
          </a:prstGeom>
        </p:spPr>
      </p:pic>
    </p:spTree>
    <p:extLst>
      <p:ext uri="{BB962C8B-B14F-4D97-AF65-F5344CB8AC3E}">
        <p14:creationId xmlns:p14="http://schemas.microsoft.com/office/powerpoint/2010/main" val="39446265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0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901</TotalTime>
  <Words>886</Words>
  <Application>Microsoft Office PowerPoint</Application>
  <PresentationFormat>On-screen Show (4:3)</PresentationFormat>
  <Paragraphs>135</Paragraphs>
  <Slides>7</Slides>
  <Notes>7</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Courier New</vt:lpstr>
      <vt:lpstr>StarBats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Hany</dc:creator>
  <cp:lastModifiedBy>Hany Elsayed</cp:lastModifiedBy>
  <cp:revision>119</cp:revision>
  <dcterms:created xsi:type="dcterms:W3CDTF">2010-02-20T15:45:54Z</dcterms:created>
  <dcterms:modified xsi:type="dcterms:W3CDTF">2020-03-22T18:46:07Z</dcterms:modified>
</cp:coreProperties>
</file>