
<file path=[Content_Types].xml><?xml version="1.0" encoding="utf-8"?>
<Types xmlns="http://schemas.openxmlformats.org/package/2006/content-types">
  <Default Extension="mp3" ContentType="audio/mpeg"/>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9.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0.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337" r:id="rId2"/>
    <p:sldId id="336" r:id="rId3"/>
    <p:sldId id="328" r:id="rId4"/>
    <p:sldId id="329" r:id="rId5"/>
    <p:sldId id="330" r:id="rId6"/>
    <p:sldId id="331" r:id="rId7"/>
    <p:sldId id="283" r:id="rId8"/>
    <p:sldId id="296" r:id="rId9"/>
    <p:sldId id="297" r:id="rId10"/>
    <p:sldId id="298" r:id="rId11"/>
    <p:sldId id="338" r:id="rId12"/>
    <p:sldId id="339" r:id="rId13"/>
    <p:sldId id="299" r:id="rId14"/>
    <p:sldId id="300" r:id="rId15"/>
    <p:sldId id="285" r:id="rId16"/>
    <p:sldId id="301" r:id="rId17"/>
    <p:sldId id="304" r:id="rId18"/>
    <p:sldId id="286" r:id="rId19"/>
    <p:sldId id="305" r:id="rId20"/>
    <p:sldId id="306" r:id="rId21"/>
    <p:sldId id="287" r:id="rId22"/>
    <p:sldId id="309" r:id="rId23"/>
    <p:sldId id="310" r:id="rId24"/>
    <p:sldId id="288" r:id="rId25"/>
    <p:sldId id="311" r:id="rId26"/>
    <p:sldId id="289" r:id="rId27"/>
    <p:sldId id="332" r:id="rId28"/>
    <p:sldId id="271" r:id="rId29"/>
    <p:sldId id="312" r:id="rId30"/>
    <p:sldId id="314" r:id="rId31"/>
    <p:sldId id="315" r:id="rId32"/>
    <p:sldId id="316" r:id="rId33"/>
    <p:sldId id="293" r:id="rId34"/>
    <p:sldId id="322" r:id="rId35"/>
    <p:sldId id="333" r:id="rId36"/>
    <p:sldId id="334" r:id="rId37"/>
    <p:sldId id="294" r:id="rId38"/>
    <p:sldId id="275" r:id="rId39"/>
    <p:sldId id="317" r:id="rId40"/>
    <p:sldId id="318" r:id="rId41"/>
    <p:sldId id="319" r:id="rId42"/>
    <p:sldId id="340" r:id="rId43"/>
    <p:sldId id="320" r:id="rId44"/>
    <p:sldId id="335" r:id="rId45"/>
    <p:sldId id="321" r:id="rId46"/>
  </p:sldIdLst>
  <p:sldSz cx="10079038" cy="7559675"/>
  <p:notesSz cx="7099300" cy="10234613"/>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684">
          <p15:clr>
            <a:srgbClr val="A4A3A4"/>
          </p15:clr>
        </p15:guide>
        <p15:guide id="2" pos="20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990033"/>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53" autoAdjust="0"/>
    <p:restoredTop sz="82944" autoAdjust="0"/>
  </p:normalViewPr>
  <p:slideViewPr>
    <p:cSldViewPr>
      <p:cViewPr varScale="1">
        <p:scale>
          <a:sx n="68" d="100"/>
          <a:sy n="68" d="100"/>
        </p:scale>
        <p:origin x="1482" y="6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49" d="100"/>
          <a:sy n="49" d="100"/>
        </p:scale>
        <p:origin x="-2994" y="-114"/>
      </p:cViewPr>
      <p:guideLst>
        <p:guide orient="horz" pos="2684"/>
        <p:guide pos="20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4" name="Rectangle 4"/>
          <p:cNvSpPr>
            <a:spLocks noGrp="1" noChangeArrowheads="1"/>
          </p:cNvSpPr>
          <p:nvPr>
            <p:ph type="ftr" sz="quarter" idx="2"/>
          </p:nvPr>
        </p:nvSpPr>
        <p:spPr bwMode="auto">
          <a:xfrm>
            <a:off x="4021138" y="9702800"/>
            <a:ext cx="3078162" cy="509588"/>
          </a:xfrm>
          <a:prstGeom prst="rect">
            <a:avLst/>
          </a:prstGeom>
          <a:noFill/>
          <a:ln w="9525">
            <a:noFill/>
            <a:miter lim="800000"/>
            <a:headEnd/>
            <a:tailEnd/>
          </a:ln>
          <a:effectLst/>
        </p:spPr>
        <p:txBody>
          <a:bodyPr vert="horz" wrap="square" lIns="86830" tIns="43415" rIns="86830" bIns="43415" numCol="1" anchor="b" anchorCtr="0" compatLnSpc="1">
            <a:prstTxWarp prst="textNoShape">
              <a:avLst/>
            </a:prstTxWarp>
          </a:bodyPr>
          <a:lstStyle>
            <a:lvl1pPr algn="r" defTabSz="867878" eaLnBrk="0" hangingPunct="0">
              <a:defRPr sz="1100">
                <a:latin typeface="Times New Roman" pitchFamily="18" charset="0"/>
                <a:cs typeface="Arial" charset="0"/>
              </a:defRPr>
            </a:lvl1pPr>
          </a:lstStyle>
          <a:p>
            <a:pPr>
              <a:defRPr/>
            </a:pPr>
            <a:endParaRPr lang="en-US"/>
          </a:p>
        </p:txBody>
      </p:sp>
    </p:spTree>
    <p:extLst>
      <p:ext uri="{BB962C8B-B14F-4D97-AF65-F5344CB8AC3E}">
        <p14:creationId xmlns:p14="http://schemas.microsoft.com/office/powerpoint/2010/main" val="2305868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Rot="1" noChangeAspect="1" noChangeArrowheads="1"/>
          </p:cNvSpPr>
          <p:nvPr>
            <p:ph type="sldImg"/>
          </p:nvPr>
        </p:nvSpPr>
        <p:spPr bwMode="auto">
          <a:xfrm>
            <a:off x="1187450" y="982663"/>
            <a:ext cx="4721225" cy="3540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sp>
      <p:sp>
        <p:nvSpPr>
          <p:cNvPr id="2050" name="Rectangle 2"/>
          <p:cNvSpPr txBox="1">
            <a:spLocks noGrp="1" noChangeArrowheads="1"/>
          </p:cNvSpPr>
          <p:nvPr>
            <p:ph type="body" idx="1"/>
          </p:nvPr>
        </p:nvSpPr>
        <p:spPr bwMode="auto">
          <a:xfrm>
            <a:off x="1098550" y="4868863"/>
            <a:ext cx="4906963" cy="39290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426876991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if a page is modified while in memory, it has to be rewritten to disk when swapped out.</a:t>
            </a:r>
            <a:r>
              <a:rPr lang="en-US" baseline="0" dirty="0" smtClean="0"/>
              <a:t>  This is not necessary if data in page was read only and not modified.  System keeps for each page in the page table a bit which is set when its contents are modified, to indicate that it should be written back to disk when removed from RAM.. </a:t>
            </a:r>
            <a:endParaRPr lang="en-GB" dirty="0"/>
          </a:p>
        </p:txBody>
      </p:sp>
    </p:spTree>
    <p:extLst>
      <p:ext uri="{BB962C8B-B14F-4D97-AF65-F5344CB8AC3E}">
        <p14:creationId xmlns:p14="http://schemas.microsoft.com/office/powerpoint/2010/main" val="58985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Magnetic disks are still an economical choice for large storage capacities.  We review here the internal structure of a magnetic disk to understand the sources of access delays.</a:t>
            </a:r>
            <a:endParaRPr lang="en-GB" dirty="0"/>
          </a:p>
        </p:txBody>
      </p:sp>
    </p:spTree>
    <p:extLst>
      <p:ext uri="{BB962C8B-B14F-4D97-AF65-F5344CB8AC3E}">
        <p14:creationId xmlns:p14="http://schemas.microsoft.com/office/powerpoint/2010/main" val="3370920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Arm assembly moves all heads together.  A position of arm allows heads to read/write</a:t>
            </a:r>
            <a:r>
              <a:rPr lang="en-US" baseline="0" dirty="0" smtClean="0"/>
              <a:t> from tracks having the same radius, called a cylinder.  Moving arm from cylinder to cylinder involves a mechanical movement, which is always slow compared to other delays in system.</a:t>
            </a:r>
            <a:endParaRPr lang="en-GB" dirty="0"/>
          </a:p>
        </p:txBody>
      </p:sp>
    </p:spTree>
    <p:extLst>
      <p:ext uri="{BB962C8B-B14F-4D97-AF65-F5344CB8AC3E}">
        <p14:creationId xmlns:p14="http://schemas.microsoft.com/office/powerpoint/2010/main" val="3394818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current technology, outer cylinders can have more sectors and hold more data than</a:t>
            </a:r>
            <a:r>
              <a:rPr lang="en-US" baseline="0" dirty="0" smtClean="0"/>
              <a:t> inner tracks.</a:t>
            </a:r>
            <a:endParaRPr lang="en-GB" dirty="0"/>
          </a:p>
        </p:txBody>
      </p:sp>
    </p:spTree>
    <p:extLst>
      <p:ext uri="{BB962C8B-B14F-4D97-AF65-F5344CB8AC3E}">
        <p14:creationId xmlns:p14="http://schemas.microsoft.com/office/powerpoint/2010/main" val="1690979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sectors can have addresses.  Unlike RAM, individual bytes inside sector cannot be addressed.  We always read or write an entire sector (storing for example 512 bytes.</a:t>
            </a:r>
            <a:r>
              <a:rPr lang="en-US" baseline="0" dirty="0" smtClean="0"/>
              <a:t>  Address of sector include three coordinates: its surface, track, and its number within track.</a:t>
            </a:r>
            <a:endParaRPr lang="en-GB" dirty="0"/>
          </a:p>
        </p:txBody>
      </p:sp>
    </p:spTree>
    <p:extLst>
      <p:ext uri="{BB962C8B-B14F-4D97-AF65-F5344CB8AC3E}">
        <p14:creationId xmlns:p14="http://schemas.microsoft.com/office/powerpoint/2010/main" val="176724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Seek and rotational latencies are long mechanical delays.  They are random, depending on head location when access starts. Data to/from</a:t>
            </a:r>
            <a:r>
              <a:rPr lang="en-US" baseline="0" dirty="0" smtClean="0"/>
              <a:t> head are stored in buffer, then transferred to/from RAM using DMA.  This last component of delay should be smaller, unless bus has high data traffic that slows down DMA.</a:t>
            </a:r>
            <a:endParaRPr lang="en-GB" dirty="0"/>
          </a:p>
        </p:txBody>
      </p:sp>
    </p:spTree>
    <p:extLst>
      <p:ext uri="{BB962C8B-B14F-4D97-AF65-F5344CB8AC3E}">
        <p14:creationId xmlns:p14="http://schemas.microsoft.com/office/powerpoint/2010/main" val="3550657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a:t>
            </a:r>
            <a:r>
              <a:rPr lang="en-US" baseline="0" dirty="0" smtClean="0"/>
              <a:t> if the data of a file is stored on sectors in the same track, seek and rotational latency will occur when moving to first sector in file.  Then, rest of file is accessed without further seek or rotational movements.  However, if file parts are scattered over different tracks, access will be slow as a result of repeated seeks and rotations.</a:t>
            </a:r>
            <a:endParaRPr lang="en-GB" dirty="0"/>
          </a:p>
        </p:txBody>
      </p:sp>
    </p:spTree>
    <p:extLst>
      <p:ext uri="{BB962C8B-B14F-4D97-AF65-F5344CB8AC3E}">
        <p14:creationId xmlns:p14="http://schemas.microsoft.com/office/powerpoint/2010/main" val="4036651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 of sectors in large capacity devices will be huge.  Keeping track of these</a:t>
            </a:r>
            <a:r>
              <a:rPr lang="en-US" baseline="0" dirty="0" smtClean="0"/>
              <a:t> sectors individually will require large data structures, requiring large storage area and long processing times.  Thus, system groups sectors into larger units to reduce the size of these data structures.  UNIX based system call these units blocks, while DOS and Windows call them clusters.  File will be assigned an integer number of units, as system will not handle fractions of units.</a:t>
            </a:r>
            <a:endParaRPr lang="en-GB" dirty="0"/>
          </a:p>
        </p:txBody>
      </p:sp>
    </p:spTree>
    <p:extLst>
      <p:ext uri="{BB962C8B-B14F-4D97-AF65-F5344CB8AC3E}">
        <p14:creationId xmlns:p14="http://schemas.microsoft.com/office/powerpoint/2010/main" val="1800697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unit assigned to file will typically be not full (unless file size is exactly an integer multiple of unit size).  However, space not used by file cannot be used by other files and is hence wasted.  Note that unit size</a:t>
            </a:r>
            <a:r>
              <a:rPr lang="en-US" baseline="0" dirty="0" smtClean="0"/>
              <a:t> need not be the same in all system parts (e.g. different disks or different partitions of the same disk).</a:t>
            </a:r>
            <a:endParaRPr lang="en-GB" dirty="0"/>
          </a:p>
        </p:txBody>
      </p:sp>
    </p:spTree>
    <p:extLst>
      <p:ext uri="{BB962C8B-B14F-4D97-AF65-F5344CB8AC3E}">
        <p14:creationId xmlns:p14="http://schemas.microsoft.com/office/powerpoint/2010/main" val="1893088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said</a:t>
            </a:r>
            <a:r>
              <a:rPr lang="en-US" baseline="0" dirty="0" smtClean="0"/>
              <a:t> before, fragmenting file into parts on different cylinders will cause multiple seek and rotational delays.  However, this may be unavoidable.  For example, if user opens an existing file and add data to it, new data would ideally be stored on the same track or cylinder of older file parts.  System may find that this cylinder is already filled by other files and will thus be forced to fragment the file. </a:t>
            </a:r>
            <a:endParaRPr lang="en-GB" dirty="0"/>
          </a:p>
        </p:txBody>
      </p:sp>
    </p:spTree>
    <p:extLst>
      <p:ext uri="{BB962C8B-B14F-4D97-AF65-F5344CB8AC3E}">
        <p14:creationId xmlns:p14="http://schemas.microsoft.com/office/powerpoint/2010/main" val="411879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consider different examples of how system keeps track of data stored on disks.  Again, these will be variations of the map and linked list ideas mentioned before in memory management.  We start by the FAT as an example of a technique suitable for small</a:t>
            </a:r>
            <a:r>
              <a:rPr lang="en-US" baseline="0" dirty="0" smtClean="0"/>
              <a:t> storage volumes. </a:t>
            </a:r>
            <a:r>
              <a:rPr lang="en-US" dirty="0" smtClean="0"/>
              <a:t>FAT was used in DOS and Windows for small magnetic disks. </a:t>
            </a:r>
            <a:endParaRPr lang="en-GB" dirty="0"/>
          </a:p>
        </p:txBody>
      </p:sp>
    </p:spTree>
    <p:extLst>
      <p:ext uri="{BB962C8B-B14F-4D97-AF65-F5344CB8AC3E}">
        <p14:creationId xmlns:p14="http://schemas.microsoft.com/office/powerpoint/2010/main" val="3021635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final point in virtual memory is how it will be combined with multitasking.  Note that each process will access memory in the whole virtual address space. Thus for example, process A will  have data in its virtual page 0, while process B will have different data in its virtual page 0.  Processes then share physical memory, with each process owning a number of frames into which its virtual pages will be swapped.</a:t>
            </a:r>
            <a:endParaRPr lang="en-GB" dirty="0"/>
          </a:p>
        </p:txBody>
      </p:sp>
    </p:spTree>
    <p:extLst>
      <p:ext uri="{BB962C8B-B14F-4D97-AF65-F5344CB8AC3E}">
        <p14:creationId xmlns:p14="http://schemas.microsoft.com/office/powerpoint/2010/main" val="471142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table itself is stored in the start of the storage volume. For faster processing it is read in RAM when disk is accessed.  If it is modified while in RAM, it should be updated on disk.  Note that assignment unit here is called a cluster.  FAT 32 for example is the version where each entry (cell) in table has a size of 32 bits.  Since this will hold other cluster numbers as we will see, increasing the number of bits allows larger volume sizes.</a:t>
            </a:r>
            <a:endParaRPr lang="en-GB" dirty="0"/>
          </a:p>
        </p:txBody>
      </p:sp>
    </p:spTree>
    <p:extLst>
      <p:ext uri="{BB962C8B-B14F-4D97-AF65-F5344CB8AC3E}">
        <p14:creationId xmlns:p14="http://schemas.microsoft.com/office/powerpoint/2010/main" val="1784248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 cluster is indicated by 0.</a:t>
            </a:r>
            <a:r>
              <a:rPr lang="en-US" baseline="0" dirty="0" smtClean="0"/>
              <a:t>  A nonzero entry for cluster indicates that this cluster is not free.  Similar to the idea of a linked list, entry points to the next cluster of file or indicates that this cluster is the end of file.  During formatting, system tests clusters.  If it detects that a cluster is defective, it marks it with a special code to avoid using it for files.</a:t>
            </a:r>
            <a:endParaRPr lang="en-GB" dirty="0"/>
          </a:p>
        </p:txBody>
      </p:sp>
    </p:spTree>
    <p:extLst>
      <p:ext uri="{BB962C8B-B14F-4D97-AF65-F5344CB8AC3E}">
        <p14:creationId xmlns:p14="http://schemas.microsoft.com/office/powerpoint/2010/main" val="633231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there will be a chain for each file in FAT.  For</a:t>
            </a:r>
            <a:r>
              <a:rPr lang="en-US" baseline="0" dirty="0" smtClean="0"/>
              <a:t> example, 20-21-22-26 in figure are clusters of some file (this file is fragmented).  What is clearly missing is the start of file, is it 20 or maybe some other cluster is pointing to 20.</a:t>
            </a:r>
            <a:endParaRPr lang="en-GB" dirty="0"/>
          </a:p>
        </p:txBody>
      </p:sp>
    </p:spTree>
    <p:extLst>
      <p:ext uri="{BB962C8B-B14F-4D97-AF65-F5344CB8AC3E}">
        <p14:creationId xmlns:p14="http://schemas.microsoft.com/office/powerpoint/2010/main" val="1053752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of file is known</a:t>
            </a:r>
            <a:r>
              <a:rPr lang="en-US" baseline="0" dirty="0" smtClean="0"/>
              <a:t> from the directory information.  This is a listing of files in current directory (folder) with information about each file (name, size, time of last access,…etc.) and the number of its first cluster.</a:t>
            </a:r>
            <a:endParaRPr lang="en-GB" dirty="0"/>
          </a:p>
        </p:txBody>
      </p:sp>
    </p:spTree>
    <p:extLst>
      <p:ext uri="{BB962C8B-B14F-4D97-AF65-F5344CB8AC3E}">
        <p14:creationId xmlns:p14="http://schemas.microsoft.com/office/powerpoint/2010/main" val="3577023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a:solidFill>
              <a:srgbClr val="000000"/>
            </a:solidFill>
            <a:miter lim="800000"/>
            <a:headEnd/>
            <a:tailEnd/>
          </a:ln>
        </p:spPr>
      </p:sp>
      <p:sp>
        <p:nvSpPr>
          <p:cNvPr id="12291"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FAT is intended for small volumes.  For</a:t>
            </a:r>
            <a:r>
              <a:rPr lang="en-US" altLang="en-US" baseline="0" dirty="0" smtClean="0"/>
              <a:t> example, system will bring the information of the whole disk to access any one file.  This is not suitable for large disks.  As an other example technique for relatively larger disks we consider the method used by UNIX.  Note that what we describe here is the original UNIX file system, which was modified for example in new versions of LINUX to handle still larger storage volumes.</a:t>
            </a:r>
            <a:endParaRPr lang="en-US" altLang="en-US" dirty="0" smtClean="0"/>
          </a:p>
        </p:txBody>
      </p:sp>
    </p:spTree>
    <p:extLst>
      <p:ext uri="{BB962C8B-B14F-4D97-AF65-F5344CB8AC3E}">
        <p14:creationId xmlns:p14="http://schemas.microsoft.com/office/powerpoint/2010/main" val="3452441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a:solidFill>
              <a:srgbClr val="000000"/>
            </a:solidFill>
            <a:miter lim="800000"/>
            <a:headEnd/>
            <a:tailEnd/>
          </a:ln>
        </p:spPr>
      </p:sp>
      <p:sp>
        <p:nvSpPr>
          <p:cNvPr id="12291"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Information of each file is stored separately.  “I” stands for index, and it is called</a:t>
            </a:r>
            <a:r>
              <a:rPr lang="en-US" altLang="en-US" baseline="0" dirty="0" smtClean="0"/>
              <a:t> a node as it will be part of a tree.</a:t>
            </a:r>
            <a:endParaRPr lang="en-US" altLang="en-US" dirty="0" smtClean="0"/>
          </a:p>
        </p:txBody>
      </p:sp>
    </p:spTree>
    <p:extLst>
      <p:ext uri="{BB962C8B-B14F-4D97-AF65-F5344CB8AC3E}">
        <p14:creationId xmlns:p14="http://schemas.microsoft.com/office/powerpoint/2010/main" val="2453512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a:solidFill>
              <a:srgbClr val="000000"/>
            </a:solidFill>
            <a:miter lim="800000"/>
            <a:headEnd/>
            <a:tailEnd/>
          </a:ln>
        </p:spPr>
      </p:sp>
      <p:sp>
        <p:nvSpPr>
          <p:cNvPr id="12291"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Assignment units in UNIX are called blocks.  Attributes and control information include size, time</a:t>
            </a:r>
            <a:r>
              <a:rPr lang="en-US" altLang="en-US" baseline="0" dirty="0" smtClean="0"/>
              <a:t> of last modification,…. etc., as well as access rights as UNIX is a multiuser system.</a:t>
            </a:r>
            <a:endParaRPr lang="en-US" altLang="en-US" dirty="0" smtClean="0"/>
          </a:p>
        </p:txBody>
      </p:sp>
    </p:spTree>
    <p:extLst>
      <p:ext uri="{BB962C8B-B14F-4D97-AF65-F5344CB8AC3E}">
        <p14:creationId xmlns:p14="http://schemas.microsoft.com/office/powerpoint/2010/main" val="1038361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a:solidFill>
              <a:srgbClr val="000000"/>
            </a:solidFill>
            <a:miter lim="800000"/>
            <a:headEnd/>
            <a:tailEnd/>
          </a:ln>
        </p:spPr>
      </p:sp>
      <p:sp>
        <p:nvSpPr>
          <p:cNvPr id="12291"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As files vary in size,</a:t>
            </a:r>
            <a:r>
              <a:rPr lang="en-US" altLang="en-US" baseline="0" dirty="0" smtClean="0"/>
              <a:t> their contents will have more or less blocks.  The numbers (addresses) of these blocks will be listed in the </a:t>
            </a:r>
            <a:r>
              <a:rPr lang="en-US" altLang="en-US" baseline="0" dirty="0" err="1" smtClean="0"/>
              <a:t>i</a:t>
            </a:r>
            <a:r>
              <a:rPr lang="en-US" altLang="en-US" baseline="0" dirty="0" smtClean="0"/>
              <a:t>-node, and this will thus need to be of varying size.  Instead, UNIX developers chose to give the </a:t>
            </a:r>
            <a:r>
              <a:rPr lang="en-US" altLang="en-US" baseline="0" dirty="0" err="1" smtClean="0"/>
              <a:t>i</a:t>
            </a:r>
            <a:r>
              <a:rPr lang="en-US" altLang="en-US" baseline="0" dirty="0" smtClean="0"/>
              <a:t>-node a fixed size that can hold a specific number of block addresses.  If file contains more data blocks, </a:t>
            </a:r>
            <a:r>
              <a:rPr lang="en-US" altLang="en-US" baseline="0" dirty="0" err="1" smtClean="0"/>
              <a:t>i</a:t>
            </a:r>
            <a:r>
              <a:rPr lang="en-US" altLang="en-US" baseline="0" dirty="0" smtClean="0"/>
              <a:t>-node points to extension blocks that holds the addresses of these additional data blocks.</a:t>
            </a:r>
            <a:endParaRPr lang="en-US" altLang="en-US" dirty="0" smtClean="0"/>
          </a:p>
        </p:txBody>
      </p:sp>
    </p:spTree>
    <p:extLst>
      <p:ext uri="{BB962C8B-B14F-4D97-AF65-F5344CB8AC3E}">
        <p14:creationId xmlns:p14="http://schemas.microsoft.com/office/powerpoint/2010/main" val="524862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number of blocks is listed directly in </a:t>
            </a:r>
            <a:r>
              <a:rPr lang="en-US" dirty="0" err="1" smtClean="0"/>
              <a:t>i</a:t>
            </a:r>
            <a:r>
              <a:rPr lang="en-US" dirty="0" smtClean="0"/>
              <a:t>-node.  If this is not enough, </a:t>
            </a:r>
            <a:r>
              <a:rPr lang="en-US" dirty="0" err="1" smtClean="0"/>
              <a:t>i</a:t>
            </a:r>
            <a:r>
              <a:rPr lang="en-US" dirty="0" smtClean="0"/>
              <a:t>-node points to a single indirect</a:t>
            </a:r>
            <a:r>
              <a:rPr lang="en-US" baseline="0" dirty="0" smtClean="0"/>
              <a:t> block that holds more addresses.  If file is still much larger, </a:t>
            </a:r>
            <a:r>
              <a:rPr lang="en-US" baseline="0" dirty="0" err="1" smtClean="0"/>
              <a:t>i</a:t>
            </a:r>
            <a:r>
              <a:rPr lang="en-US" baseline="0" dirty="0" smtClean="0"/>
              <a:t>-node points to a block which points to blocks, each holding more addresses (this is called double indirect).</a:t>
            </a:r>
            <a:endParaRPr lang="en-GB" dirty="0"/>
          </a:p>
        </p:txBody>
      </p:sp>
    </p:spTree>
    <p:extLst>
      <p:ext uri="{BB962C8B-B14F-4D97-AF65-F5344CB8AC3E}">
        <p14:creationId xmlns:p14="http://schemas.microsoft.com/office/powerpoint/2010/main" val="177770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a:t>
            </a:r>
            <a:r>
              <a:rPr lang="en-US" baseline="0" dirty="0" smtClean="0"/>
              <a:t> itself does not put a limit on the file size (all the disk space can be used to store one file). However, the above arrangement of UNIX will limit the file size by the maximum number of block addresses that can be stored in the above tree.</a:t>
            </a:r>
            <a:endParaRPr lang="en-GB" dirty="0"/>
          </a:p>
        </p:txBody>
      </p:sp>
    </p:spTree>
    <p:extLst>
      <p:ext uri="{BB962C8B-B14F-4D97-AF65-F5344CB8AC3E}">
        <p14:creationId xmlns:p14="http://schemas.microsoft.com/office/powerpoint/2010/main" val="287389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with LRU </a:t>
            </a:r>
            <a:r>
              <a:rPr lang="en-US" baseline="0" dirty="0" smtClean="0"/>
              <a:t>in the global replacement case</a:t>
            </a:r>
            <a:r>
              <a:rPr lang="en-US" dirty="0" smtClean="0"/>
              <a:t>, a new</a:t>
            </a:r>
            <a:r>
              <a:rPr lang="en-US" baseline="0" dirty="0" smtClean="0"/>
              <a:t> page will replace the least recently used page of any process.  In the local replacement case it will replace the least recently used page belonging to the same process only. It is obvious that in the local case the number of frames owned by the process will not change, but this is not guaranteed in the global case.</a:t>
            </a:r>
            <a:endParaRPr lang="en-GB" dirty="0"/>
          </a:p>
        </p:txBody>
      </p:sp>
    </p:spTree>
    <p:extLst>
      <p:ext uri="{BB962C8B-B14F-4D97-AF65-F5344CB8AC3E}">
        <p14:creationId xmlns:p14="http://schemas.microsoft.com/office/powerpoint/2010/main" val="1050191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more large disks and files,</a:t>
            </a:r>
            <a:r>
              <a:rPr lang="en-US" baseline="0" dirty="0" smtClean="0"/>
              <a:t> newer versions may also use triple indirect addressing.  Also, lists of block addresses need not be explicitly enumerated but can be compressed.  For example, instead of listing 100 addresses, system stores that file has 100 blocks starting from block 2000.</a:t>
            </a:r>
            <a:endParaRPr lang="en-GB" dirty="0"/>
          </a:p>
        </p:txBody>
      </p:sp>
    </p:spTree>
    <p:extLst>
      <p:ext uri="{BB962C8B-B14F-4D97-AF65-F5344CB8AC3E}">
        <p14:creationId xmlns:p14="http://schemas.microsoft.com/office/powerpoint/2010/main" val="385607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a:solidFill>
              <a:srgbClr val="000000"/>
            </a:solidFill>
            <a:miter lim="800000"/>
            <a:headEnd/>
            <a:tailEnd/>
          </a:ln>
        </p:spPr>
      </p:sp>
      <p:sp>
        <p:nvSpPr>
          <p:cNvPr id="24579"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Free clusters can</a:t>
            </a:r>
            <a:r>
              <a:rPr lang="en-US" altLang="en-US" baseline="0" dirty="0" smtClean="0"/>
              <a:t> be found directly in FAT.  But with the method of UNIX described here, it is not easy to find free blocks in disk, e.g. when a new file need to be created.  System keeps this information in a separate list.  This list is initially large when disk is empty. But gets smaller as more data is stored on disk.</a:t>
            </a:r>
            <a:endParaRPr lang="en-US" altLang="en-US" dirty="0" smtClean="0"/>
          </a:p>
        </p:txBody>
      </p:sp>
    </p:spTree>
    <p:extLst>
      <p:ext uri="{BB962C8B-B14F-4D97-AF65-F5344CB8AC3E}">
        <p14:creationId xmlns:p14="http://schemas.microsoft.com/office/powerpoint/2010/main" val="3222473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a:solidFill>
              <a:srgbClr val="000000"/>
            </a:solidFill>
            <a:miter lim="800000"/>
            <a:headEnd/>
            <a:tailEnd/>
          </a:ln>
        </p:spPr>
      </p:sp>
      <p:sp>
        <p:nvSpPr>
          <p:cNvPr id="24579"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The number of each block should exist once,</a:t>
            </a:r>
            <a:r>
              <a:rPr lang="en-US" altLang="en-US" baseline="0" dirty="0" smtClean="0"/>
              <a:t> either in free list or in the </a:t>
            </a:r>
            <a:r>
              <a:rPr lang="en-US" altLang="en-US" baseline="0" dirty="0" err="1" smtClean="0"/>
              <a:t>i</a:t>
            </a:r>
            <a:r>
              <a:rPr lang="en-US" altLang="en-US" baseline="0" dirty="0" smtClean="0"/>
              <a:t>-node tree of some file.  Otherwise, file system will have an error.  Error occurs if system make modifications in </a:t>
            </a:r>
            <a:r>
              <a:rPr lang="en-US" altLang="en-US" baseline="0" dirty="0" err="1" smtClean="0"/>
              <a:t>i</a:t>
            </a:r>
            <a:r>
              <a:rPr lang="en-US" altLang="en-US" baseline="0" dirty="0" smtClean="0"/>
              <a:t>-node while in memory but fails to update them on disk..  This will not occur if files are closed and system is shut down properly, but may occur for example with sudden power failures. </a:t>
            </a:r>
            <a:endParaRPr lang="en-US" altLang="en-US" dirty="0" smtClean="0"/>
          </a:p>
        </p:txBody>
      </p:sp>
    </p:spTree>
    <p:extLst>
      <p:ext uri="{BB962C8B-B14F-4D97-AF65-F5344CB8AC3E}">
        <p14:creationId xmlns:p14="http://schemas.microsoft.com/office/powerpoint/2010/main" val="3093886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a:solidFill>
              <a:srgbClr val="000000"/>
            </a:solidFill>
            <a:miter lim="800000"/>
            <a:headEnd/>
            <a:tailEnd/>
          </a:ln>
        </p:spPr>
      </p:sp>
      <p:sp>
        <p:nvSpPr>
          <p:cNvPr id="24579"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smtClean="0"/>
              <a:t>It is suited to large disks as it does not store the information of the whole volume</a:t>
            </a:r>
            <a:r>
              <a:rPr lang="en-US" altLang="en-US" baseline="0" dirty="0" smtClean="0"/>
              <a:t> in one table as FAT does.  It is not suited for large files as these will require multiple disk accesses to read indirect addressing blocks resulting in slower access. Remember that the basic system we described was developed at an earlier stage of technology. </a:t>
            </a:r>
            <a:endParaRPr lang="en-US" altLang="en-US" dirty="0" smtClean="0"/>
          </a:p>
        </p:txBody>
      </p:sp>
    </p:spTree>
    <p:extLst>
      <p:ext uri="{BB962C8B-B14F-4D97-AF65-F5344CB8AC3E}">
        <p14:creationId xmlns:p14="http://schemas.microsoft.com/office/powerpoint/2010/main" val="371362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a:solidFill>
              <a:srgbClr val="000000"/>
            </a:solidFill>
            <a:miter lim="800000"/>
            <a:headEnd/>
            <a:tailEnd/>
          </a:ln>
        </p:spPr>
      </p:sp>
      <p:sp>
        <p:nvSpPr>
          <p:cNvPr id="24579" name="Rectangle 3"/>
          <p:cNvSpPr txBox="1">
            <a:spLocks noGrp="1" noChangeArrowheads="1"/>
          </p:cNvSpPr>
          <p:nvPr>
            <p:ph type="body" idx="1"/>
          </p:nvPr>
        </p:nvSpPr>
        <p:spPr>
          <a:xfrm>
            <a:off x="1098550" y="4868863"/>
            <a:ext cx="4906963" cy="18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mtClean="0"/>
          </a:p>
        </p:txBody>
      </p:sp>
    </p:spTree>
    <p:extLst>
      <p:ext uri="{BB962C8B-B14F-4D97-AF65-F5344CB8AC3E}">
        <p14:creationId xmlns:p14="http://schemas.microsoft.com/office/powerpoint/2010/main" val="15383167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Subdirectories have </a:t>
            </a:r>
            <a:r>
              <a:rPr lang="en-US" dirty="0" err="1" smtClean="0"/>
              <a:t>i</a:t>
            </a:r>
            <a:r>
              <a:rPr lang="en-US" dirty="0" smtClean="0"/>
              <a:t>-nodes similar to files.  Attributes in </a:t>
            </a:r>
            <a:r>
              <a:rPr lang="en-US" dirty="0" err="1" smtClean="0"/>
              <a:t>i</a:t>
            </a:r>
            <a:r>
              <a:rPr lang="en-US" dirty="0" smtClean="0"/>
              <a:t>-node indicate that it is not</a:t>
            </a:r>
            <a:r>
              <a:rPr lang="en-US" baseline="0" dirty="0" smtClean="0"/>
              <a:t> a normal file, but a subdirectory.  Its </a:t>
            </a:r>
            <a:r>
              <a:rPr lang="en-US" baseline="0" dirty="0" err="1" smtClean="0"/>
              <a:t>i</a:t>
            </a:r>
            <a:r>
              <a:rPr lang="en-US" baseline="0" dirty="0" smtClean="0"/>
              <a:t>-node will also point to data blocks.  Whereas for normal files these contain the file data, for subdirectory these contain list of files inside the subdirectory.</a:t>
            </a:r>
            <a:endParaRPr lang="en-GB" dirty="0"/>
          </a:p>
        </p:txBody>
      </p:sp>
    </p:spTree>
    <p:extLst>
      <p:ext uri="{BB962C8B-B14F-4D97-AF65-F5344CB8AC3E}">
        <p14:creationId xmlns:p14="http://schemas.microsoft.com/office/powerpoint/2010/main" val="3028945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 will specify a minimum number of frames that any active process must keep.  With too small number of frames, process</a:t>
            </a:r>
            <a:r>
              <a:rPr lang="en-US" baseline="0" dirty="0" smtClean="0"/>
              <a:t> may swap out a page, and then access it again quickly.  This results in too many page faults.  Since each page fault is associated with a relatively long delay, most of process time will be spent in handling page faults.</a:t>
            </a:r>
            <a:endParaRPr lang="en-GB" dirty="0"/>
          </a:p>
        </p:txBody>
      </p:sp>
    </p:spTree>
    <p:extLst>
      <p:ext uri="{BB962C8B-B14F-4D97-AF65-F5344CB8AC3E}">
        <p14:creationId xmlns:p14="http://schemas.microsoft.com/office/powerpoint/2010/main" val="2366151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a:t>
            </a:r>
            <a:r>
              <a:rPr lang="en-US" baseline="0" dirty="0" smtClean="0"/>
              <a:t> if process experiences a high rate of page faults, system increases the number of frames assigned to it.  On the other hand, if process has many pages in RAM which are not accessed, system reduces its number of frames. </a:t>
            </a:r>
            <a:endParaRPr lang="en-GB" dirty="0"/>
          </a:p>
        </p:txBody>
      </p:sp>
    </p:spTree>
    <p:extLst>
      <p:ext uri="{BB962C8B-B14F-4D97-AF65-F5344CB8AC3E}">
        <p14:creationId xmlns:p14="http://schemas.microsoft.com/office/powerpoint/2010/main" val="3809607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a:solidFill>
              <a:srgbClr val="000000"/>
            </a:solidFill>
          </a:ln>
        </p:spPr>
      </p:sp>
      <p:sp>
        <p:nvSpPr>
          <p:cNvPr id="15363" name="Rectangle 3"/>
          <p:cNvSpPr txBox="1">
            <a:spLocks noGrp="1" noChangeArrowheads="1"/>
          </p:cNvSpPr>
          <p:nvPr>
            <p:ph type="body" idx="1"/>
          </p:nvPr>
        </p:nvSpPr>
        <p:spPr>
          <a:xfrm>
            <a:off x="1098550" y="4868863"/>
            <a:ext cx="4906963" cy="187325"/>
          </a:xfrm>
          <a:noFill/>
          <a:ln/>
        </p:spPr>
        <p:txBody>
          <a:bodyPr>
            <a:spAutoFit/>
          </a:bodyPr>
          <a:lstStyle/>
          <a:p>
            <a:r>
              <a:rPr lang="en-US" dirty="0" smtClean="0"/>
              <a:t>We now study a new class of functions related to file management.  Secondary</a:t>
            </a:r>
            <a:r>
              <a:rPr lang="en-US" baseline="0" dirty="0" smtClean="0"/>
              <a:t> storage devices include magnetic disks, semiconductor media, and optical devices.</a:t>
            </a:r>
            <a:endParaRPr lang="en-US" dirty="0" smtClean="0"/>
          </a:p>
        </p:txBody>
      </p:sp>
    </p:spTree>
    <p:extLst>
      <p:ext uri="{BB962C8B-B14F-4D97-AF65-F5344CB8AC3E}">
        <p14:creationId xmlns:p14="http://schemas.microsoft.com/office/powerpoint/2010/main" val="1303779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a:solidFill>
              <a:srgbClr val="000000"/>
            </a:solidFill>
          </a:ln>
        </p:spPr>
      </p:sp>
      <p:sp>
        <p:nvSpPr>
          <p:cNvPr id="15363" name="Rectangle 3"/>
          <p:cNvSpPr txBox="1">
            <a:spLocks noGrp="1" noChangeArrowheads="1"/>
          </p:cNvSpPr>
          <p:nvPr>
            <p:ph type="body" idx="1"/>
          </p:nvPr>
        </p:nvSpPr>
        <p:spPr>
          <a:xfrm>
            <a:off x="1098550" y="4868863"/>
            <a:ext cx="4906963" cy="187325"/>
          </a:xfrm>
          <a:noFill/>
          <a:ln/>
        </p:spPr>
        <p:txBody>
          <a:bodyPr>
            <a:spAutoFit/>
          </a:bodyPr>
          <a:lstStyle/>
          <a:p>
            <a:r>
              <a:rPr lang="en-US" dirty="0" smtClean="0"/>
              <a:t>As we said before, what exists physically</a:t>
            </a:r>
            <a:r>
              <a:rPr lang="en-US" baseline="0" dirty="0" smtClean="0"/>
              <a:t> is a huge number of bits stored on a device.  The view that these bits are in files that have names, paths, and access rights is given to the user by the operating system. </a:t>
            </a:r>
            <a:endParaRPr lang="en-US" dirty="0" smtClean="0"/>
          </a:p>
        </p:txBody>
      </p:sp>
    </p:spTree>
    <p:extLst>
      <p:ext uri="{BB962C8B-B14F-4D97-AF65-F5344CB8AC3E}">
        <p14:creationId xmlns:p14="http://schemas.microsoft.com/office/powerpoint/2010/main" val="2859380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a:solidFill>
              <a:srgbClr val="000000"/>
            </a:solidFill>
          </a:ln>
        </p:spPr>
      </p:sp>
      <p:sp>
        <p:nvSpPr>
          <p:cNvPr id="15363" name="Rectangle 3"/>
          <p:cNvSpPr txBox="1">
            <a:spLocks noGrp="1" noChangeArrowheads="1"/>
          </p:cNvSpPr>
          <p:nvPr>
            <p:ph type="body" idx="1"/>
          </p:nvPr>
        </p:nvSpPr>
        <p:spPr>
          <a:xfrm>
            <a:off x="1098550" y="4868863"/>
            <a:ext cx="4906963" cy="187325"/>
          </a:xfrm>
          <a:noFill/>
          <a:ln/>
        </p:spPr>
        <p:txBody>
          <a:bodyPr>
            <a:spAutoFit/>
          </a:bodyPr>
          <a:lstStyle/>
          <a:p>
            <a:r>
              <a:rPr lang="en-US" dirty="0" smtClean="0"/>
              <a:t>Mass</a:t>
            </a:r>
            <a:r>
              <a:rPr lang="en-US" baseline="0" dirty="0" smtClean="0"/>
              <a:t> storage devices can store huge amounts of data at relatively low cost and non-volatile manner (when power is switched off, data is not erased).  Their main disadvantage is the low access speed compared to main memory.  The main design factor in file management functions is to prevent this low speed from slowing the system as a whole.</a:t>
            </a:r>
            <a:endParaRPr lang="en-US" dirty="0" smtClean="0"/>
          </a:p>
        </p:txBody>
      </p:sp>
    </p:spTree>
    <p:extLst>
      <p:ext uri="{BB962C8B-B14F-4D97-AF65-F5344CB8AC3E}">
        <p14:creationId xmlns:p14="http://schemas.microsoft.com/office/powerpoint/2010/main" val="2753061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a:solidFill>
              <a:srgbClr val="000000"/>
            </a:solidFill>
          </a:ln>
        </p:spPr>
      </p:sp>
      <p:sp>
        <p:nvSpPr>
          <p:cNvPr id="15363" name="Rectangle 3"/>
          <p:cNvSpPr txBox="1">
            <a:spLocks noGrp="1" noChangeArrowheads="1"/>
          </p:cNvSpPr>
          <p:nvPr>
            <p:ph type="body" idx="1"/>
          </p:nvPr>
        </p:nvSpPr>
        <p:spPr>
          <a:xfrm>
            <a:off x="1098550" y="4868863"/>
            <a:ext cx="4906963" cy="187325"/>
          </a:xfrm>
          <a:noFill/>
          <a:ln/>
        </p:spPr>
        <p:txBody>
          <a:bodyPr>
            <a:spAutoFit/>
          </a:bodyPr>
          <a:lstStyle/>
          <a:p>
            <a:r>
              <a:rPr lang="en-US" dirty="0" smtClean="0"/>
              <a:t>Security here concerns allowing the user to define how his data can</a:t>
            </a:r>
            <a:r>
              <a:rPr lang="en-US" baseline="0" dirty="0" smtClean="0"/>
              <a:t> be accessed by other users.</a:t>
            </a:r>
            <a:endParaRPr lang="en-US" dirty="0" smtClean="0"/>
          </a:p>
        </p:txBody>
      </p:sp>
    </p:spTree>
    <p:extLst>
      <p:ext uri="{BB962C8B-B14F-4D97-AF65-F5344CB8AC3E}">
        <p14:creationId xmlns:p14="http://schemas.microsoft.com/office/powerpoint/2010/main" val="746950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531" y="2347914"/>
            <a:ext cx="8567976" cy="16208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512650" y="4283075"/>
            <a:ext cx="7055326" cy="1931988"/>
          </a:xfrm>
          <a:prstGeom prst="rect">
            <a:avLst/>
          </a:prstGeom>
        </p:spPr>
        <p:txBody>
          <a:bodyPr/>
          <a:lstStyle>
            <a:lvl1pPr marL="0" indent="0" algn="ctr">
              <a:buNone/>
              <a:defRPr/>
            </a:lvl1pPr>
            <a:lvl2pPr marL="457109" indent="0" algn="ctr">
              <a:buNone/>
              <a:defRPr/>
            </a:lvl2pPr>
            <a:lvl3pPr marL="914217" indent="0" algn="ctr">
              <a:buNone/>
              <a:defRPr/>
            </a:lvl3pPr>
            <a:lvl4pPr marL="1371326" indent="0" algn="ctr">
              <a:buNone/>
              <a:defRPr/>
            </a:lvl4pPr>
            <a:lvl5pPr marL="1828434" indent="0" algn="ctr">
              <a:buNone/>
              <a:defRPr/>
            </a:lvl5pPr>
            <a:lvl6pPr marL="2285543" indent="0" algn="ctr">
              <a:buNone/>
              <a:defRPr/>
            </a:lvl6pPr>
            <a:lvl7pPr marL="2742651" indent="0" algn="ctr">
              <a:buNone/>
              <a:defRPr/>
            </a:lvl7pPr>
            <a:lvl8pPr marL="3199760" indent="0" algn="ctr">
              <a:buNone/>
              <a:defRPr/>
            </a:lvl8pPr>
            <a:lvl9pPr marL="365686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68758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4746" y="303214"/>
            <a:ext cx="9071135" cy="1258887"/>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4746" y="1763713"/>
            <a:ext cx="9071135" cy="49895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376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9287" y="303213"/>
            <a:ext cx="2266593" cy="645001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746" y="303213"/>
            <a:ext cx="6652166" cy="64500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9255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746" y="303214"/>
            <a:ext cx="9071135" cy="125888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04746" y="1763713"/>
            <a:ext cx="9071135" cy="49895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6380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800" y="4857751"/>
            <a:ext cx="8566389" cy="1501775"/>
          </a:xfrm>
          <a:prstGeom prst="rect">
            <a:avLst/>
          </a:prstGeom>
        </p:spPr>
        <p:txBody>
          <a:bodyPr anchor="t"/>
          <a:lstStyle>
            <a:lvl1pPr algn="l">
              <a:defRPr sz="3999" b="1" cap="all"/>
            </a:lvl1pPr>
          </a:lstStyle>
          <a:p>
            <a:r>
              <a:rPr lang="en-US" smtClean="0"/>
              <a:t>Click to edit Master title style</a:t>
            </a:r>
            <a:endParaRPr lang="en-US"/>
          </a:p>
        </p:txBody>
      </p:sp>
      <p:sp>
        <p:nvSpPr>
          <p:cNvPr id="3" name="Text Placeholder 2"/>
          <p:cNvSpPr>
            <a:spLocks noGrp="1"/>
          </p:cNvSpPr>
          <p:nvPr>
            <p:ph type="body" idx="1"/>
          </p:nvPr>
        </p:nvSpPr>
        <p:spPr>
          <a:xfrm>
            <a:off x="796800" y="3203576"/>
            <a:ext cx="8566389" cy="1654175"/>
          </a:xfrm>
          <a:prstGeom prst="rect">
            <a:avLst/>
          </a:prstGeom>
        </p:spPr>
        <p:txBody>
          <a:bodyPr anchor="b"/>
          <a:lstStyle>
            <a:lvl1pPr marL="0" indent="0">
              <a:buNone/>
              <a:defRPr sz="2000"/>
            </a:lvl1pPr>
            <a:lvl2pPr marL="457109" indent="0">
              <a:buNone/>
              <a:defRPr sz="1800"/>
            </a:lvl2pPr>
            <a:lvl3pPr marL="914217" indent="0">
              <a:buNone/>
              <a:defRPr sz="1600"/>
            </a:lvl3pPr>
            <a:lvl4pPr marL="1371326" indent="0">
              <a:buNone/>
              <a:defRPr sz="1400"/>
            </a:lvl4pPr>
            <a:lvl5pPr marL="1828434" indent="0">
              <a:buNone/>
              <a:defRPr sz="1400"/>
            </a:lvl5pPr>
            <a:lvl6pPr marL="2285543" indent="0">
              <a:buNone/>
              <a:defRPr sz="1400"/>
            </a:lvl6pPr>
            <a:lvl7pPr marL="2742651" indent="0">
              <a:buNone/>
              <a:defRPr sz="1400"/>
            </a:lvl7pPr>
            <a:lvl8pPr marL="3199760" indent="0">
              <a:buNone/>
              <a:defRPr sz="1400"/>
            </a:lvl8pPr>
            <a:lvl9pPr marL="3656868" indent="0">
              <a:buNone/>
              <a:defRPr sz="1400"/>
            </a:lvl9pPr>
          </a:lstStyle>
          <a:p>
            <a:pPr lvl="0"/>
            <a:r>
              <a:rPr lang="en-US" smtClean="0"/>
              <a:t>Click to edit Master text styles</a:t>
            </a:r>
          </a:p>
        </p:txBody>
      </p:sp>
    </p:spTree>
    <p:extLst>
      <p:ext uri="{BB962C8B-B14F-4D97-AF65-F5344CB8AC3E}">
        <p14:creationId xmlns:p14="http://schemas.microsoft.com/office/powerpoint/2010/main" val="282518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4746" y="303214"/>
            <a:ext cx="9071135" cy="1258887"/>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04746" y="1763713"/>
            <a:ext cx="4458586" cy="4989512"/>
          </a:xfrm>
          <a:prstGeom prst="rect">
            <a:avLst/>
          </a:prstGeo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5708" y="1763713"/>
            <a:ext cx="4460173" cy="4989512"/>
          </a:xfrm>
          <a:prstGeom prst="rect">
            <a:avLst/>
          </a:prstGeo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215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746" y="303214"/>
            <a:ext cx="9071135" cy="1258887"/>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746" y="1692275"/>
            <a:ext cx="4452237" cy="704850"/>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746" y="2397125"/>
            <a:ext cx="4452237"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0469" y="1692275"/>
            <a:ext cx="4455411" cy="704850"/>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0469" y="2397125"/>
            <a:ext cx="4455411"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4723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4746" y="303214"/>
            <a:ext cx="9071135" cy="125888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23794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46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745" y="301626"/>
            <a:ext cx="3315766" cy="127952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143" y="301625"/>
            <a:ext cx="5634738" cy="6451600"/>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745" y="1581151"/>
            <a:ext cx="3315766" cy="5172075"/>
          </a:xfrm>
          <a:prstGeom prst="rect">
            <a:avLst/>
          </a:prstGeom>
        </p:spPr>
        <p:txBody>
          <a:bodyPr/>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en-US" smtClean="0"/>
              <a:t>Click to edit Master text styles</a:t>
            </a:r>
          </a:p>
        </p:txBody>
      </p:sp>
    </p:spTree>
    <p:extLst>
      <p:ext uri="{BB962C8B-B14F-4D97-AF65-F5344CB8AC3E}">
        <p14:creationId xmlns:p14="http://schemas.microsoft.com/office/powerpoint/2010/main" val="2654941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127" y="5291139"/>
            <a:ext cx="6047423" cy="62547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127" y="674689"/>
            <a:ext cx="6047423" cy="453707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pPr lvl="0"/>
            <a:endParaRPr lang="en-US" noProof="0" dirty="0" smtClean="0"/>
          </a:p>
        </p:txBody>
      </p:sp>
      <p:sp>
        <p:nvSpPr>
          <p:cNvPr id="4" name="Text Placeholder 3"/>
          <p:cNvSpPr>
            <a:spLocks noGrp="1"/>
          </p:cNvSpPr>
          <p:nvPr>
            <p:ph type="body" sz="half" idx="2"/>
          </p:nvPr>
        </p:nvSpPr>
        <p:spPr>
          <a:xfrm>
            <a:off x="1976127" y="5916613"/>
            <a:ext cx="6047423" cy="887412"/>
          </a:xfrm>
          <a:prstGeom prst="rect">
            <a:avLst/>
          </a:prstGeom>
        </p:spPr>
        <p:txBody>
          <a:bodyPr/>
          <a:lstStyle>
            <a:lvl1pPr marL="0" indent="0">
              <a:buNone/>
              <a:defRPr sz="1400"/>
            </a:lvl1pPr>
            <a:lvl2pPr marL="457109" indent="0">
              <a:buNone/>
              <a:defRPr sz="1200"/>
            </a:lvl2pPr>
            <a:lvl3pPr marL="914217" indent="0">
              <a:buNone/>
              <a:defRPr sz="1000"/>
            </a:lvl3pPr>
            <a:lvl4pPr marL="1371326" indent="0">
              <a:buNone/>
              <a:defRPr sz="900"/>
            </a:lvl4pPr>
            <a:lvl5pPr marL="1828434" indent="0">
              <a:buNone/>
              <a:defRPr sz="900"/>
            </a:lvl5pPr>
            <a:lvl6pPr marL="2285543" indent="0">
              <a:buNone/>
              <a:defRPr sz="900"/>
            </a:lvl6pPr>
            <a:lvl7pPr marL="2742651" indent="0">
              <a:buNone/>
              <a:defRPr sz="900"/>
            </a:lvl7pPr>
            <a:lvl8pPr marL="3199760" indent="0">
              <a:buNone/>
              <a:defRPr sz="900"/>
            </a:lvl8pPr>
            <a:lvl9pPr marL="3656868" indent="0">
              <a:buNone/>
              <a:defRPr sz="900"/>
            </a:lvl9pPr>
          </a:lstStyle>
          <a:p>
            <a:pPr lvl="0"/>
            <a:r>
              <a:rPr lang="en-US" smtClean="0"/>
              <a:t>Click to edit Master text styles</a:t>
            </a:r>
          </a:p>
        </p:txBody>
      </p:sp>
    </p:spTree>
    <p:extLst>
      <p:ext uri="{BB962C8B-B14F-4D97-AF65-F5344CB8AC3E}">
        <p14:creationId xmlns:p14="http://schemas.microsoft.com/office/powerpoint/2010/main" val="3079734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173" rtl="0" eaLnBrk="0" fontAlgn="base" hangingPunct="0">
        <a:spcBef>
          <a:spcPct val="0"/>
        </a:spcBef>
        <a:spcAft>
          <a:spcPct val="0"/>
        </a:spcAft>
        <a:buClr>
          <a:srgbClr val="000000"/>
        </a:buClr>
        <a:buSzPct val="45000"/>
        <a:buFont typeface="StarBats"/>
        <a:defRPr sz="4399">
          <a:solidFill>
            <a:srgbClr val="000000"/>
          </a:solidFill>
          <a:latin typeface="+mj-lt"/>
          <a:ea typeface="+mj-ea"/>
          <a:cs typeface="+mj-cs"/>
        </a:defRPr>
      </a:lvl1pPr>
      <a:lvl2pPr algn="ctr" defTabSz="449173" rtl="0" eaLnBrk="0" fontAlgn="base" hangingPunct="0">
        <a:spcBef>
          <a:spcPct val="0"/>
        </a:spcBef>
        <a:spcAft>
          <a:spcPct val="0"/>
        </a:spcAft>
        <a:buClr>
          <a:srgbClr val="000000"/>
        </a:buClr>
        <a:buSzPct val="45000"/>
        <a:buFont typeface="StarBats"/>
        <a:defRPr sz="4399">
          <a:solidFill>
            <a:srgbClr val="000000"/>
          </a:solidFill>
          <a:latin typeface="Times New Roman" pitchFamily="18" charset="0"/>
        </a:defRPr>
      </a:lvl2pPr>
      <a:lvl3pPr algn="ctr" defTabSz="449173" rtl="0" eaLnBrk="0" fontAlgn="base" hangingPunct="0">
        <a:spcBef>
          <a:spcPct val="0"/>
        </a:spcBef>
        <a:spcAft>
          <a:spcPct val="0"/>
        </a:spcAft>
        <a:buClr>
          <a:srgbClr val="000000"/>
        </a:buClr>
        <a:buSzPct val="45000"/>
        <a:buFont typeface="StarBats"/>
        <a:defRPr sz="4399">
          <a:solidFill>
            <a:srgbClr val="000000"/>
          </a:solidFill>
          <a:latin typeface="Times New Roman" pitchFamily="18" charset="0"/>
        </a:defRPr>
      </a:lvl3pPr>
      <a:lvl4pPr algn="ctr" defTabSz="449173" rtl="0" eaLnBrk="0" fontAlgn="base" hangingPunct="0">
        <a:spcBef>
          <a:spcPct val="0"/>
        </a:spcBef>
        <a:spcAft>
          <a:spcPct val="0"/>
        </a:spcAft>
        <a:buClr>
          <a:srgbClr val="000000"/>
        </a:buClr>
        <a:buSzPct val="45000"/>
        <a:buFont typeface="StarBats"/>
        <a:defRPr sz="4399">
          <a:solidFill>
            <a:srgbClr val="000000"/>
          </a:solidFill>
          <a:latin typeface="Times New Roman" pitchFamily="18" charset="0"/>
        </a:defRPr>
      </a:lvl4pPr>
      <a:lvl5pPr algn="ctr" defTabSz="449173" rtl="0" eaLnBrk="0" fontAlgn="base" hangingPunct="0">
        <a:spcBef>
          <a:spcPct val="0"/>
        </a:spcBef>
        <a:spcAft>
          <a:spcPct val="0"/>
        </a:spcAft>
        <a:buClr>
          <a:srgbClr val="000000"/>
        </a:buClr>
        <a:buSzPct val="45000"/>
        <a:buFont typeface="StarBats"/>
        <a:defRPr sz="4399">
          <a:solidFill>
            <a:srgbClr val="000000"/>
          </a:solidFill>
          <a:latin typeface="Times New Roman" pitchFamily="18" charset="0"/>
        </a:defRPr>
      </a:lvl5pPr>
      <a:lvl6pPr marL="1896684" algn="l" defTabSz="449173" rtl="0" eaLnBrk="0" fontAlgn="base" hangingPunct="0">
        <a:spcBef>
          <a:spcPct val="0"/>
        </a:spcBef>
        <a:spcAft>
          <a:spcPct val="0"/>
        </a:spcAft>
        <a:buClr>
          <a:srgbClr val="000000"/>
        </a:buClr>
        <a:buSzPct val="45000"/>
        <a:buFont typeface="StarBats" pitchFamily="10" charset="2"/>
        <a:defRPr sz="4399">
          <a:solidFill>
            <a:srgbClr val="000000"/>
          </a:solidFill>
          <a:latin typeface="Times New Roman" pitchFamily="18" charset="0"/>
        </a:defRPr>
      </a:lvl6pPr>
      <a:lvl7pPr marL="2353792" algn="l" defTabSz="449173" rtl="0" eaLnBrk="0" fontAlgn="base" hangingPunct="0">
        <a:spcBef>
          <a:spcPct val="0"/>
        </a:spcBef>
        <a:spcAft>
          <a:spcPct val="0"/>
        </a:spcAft>
        <a:buClr>
          <a:srgbClr val="000000"/>
        </a:buClr>
        <a:buSzPct val="45000"/>
        <a:buFont typeface="StarBats" pitchFamily="10" charset="2"/>
        <a:defRPr sz="4399">
          <a:solidFill>
            <a:srgbClr val="000000"/>
          </a:solidFill>
          <a:latin typeface="Times New Roman" pitchFamily="18" charset="0"/>
        </a:defRPr>
      </a:lvl7pPr>
      <a:lvl8pPr marL="2810901" algn="l" defTabSz="449173" rtl="0" eaLnBrk="0" fontAlgn="base" hangingPunct="0">
        <a:spcBef>
          <a:spcPct val="0"/>
        </a:spcBef>
        <a:spcAft>
          <a:spcPct val="0"/>
        </a:spcAft>
        <a:buClr>
          <a:srgbClr val="000000"/>
        </a:buClr>
        <a:buSzPct val="45000"/>
        <a:buFont typeface="StarBats" pitchFamily="10" charset="2"/>
        <a:defRPr sz="4399">
          <a:solidFill>
            <a:srgbClr val="000000"/>
          </a:solidFill>
          <a:latin typeface="Times New Roman" pitchFamily="18" charset="0"/>
        </a:defRPr>
      </a:lvl8pPr>
      <a:lvl9pPr marL="3268009" algn="l" defTabSz="449173" rtl="0" eaLnBrk="0" fontAlgn="base" hangingPunct="0">
        <a:spcBef>
          <a:spcPct val="0"/>
        </a:spcBef>
        <a:spcAft>
          <a:spcPct val="0"/>
        </a:spcAft>
        <a:buClr>
          <a:srgbClr val="000000"/>
        </a:buClr>
        <a:buSzPct val="45000"/>
        <a:buFont typeface="StarBats" pitchFamily="10" charset="2"/>
        <a:defRPr sz="4399">
          <a:solidFill>
            <a:srgbClr val="000000"/>
          </a:solidFill>
          <a:latin typeface="Times New Roman" pitchFamily="18" charset="0"/>
        </a:defRPr>
      </a:lvl9pPr>
    </p:titleStyle>
    <p:bodyStyle>
      <a:lvl1pPr marL="431714" indent="-323785" algn="l" defTabSz="449173" rtl="0" eaLnBrk="0" fontAlgn="base" hangingPunct="0">
        <a:spcBef>
          <a:spcPct val="0"/>
        </a:spcBef>
        <a:spcAft>
          <a:spcPts val="1413"/>
        </a:spcAft>
        <a:buClr>
          <a:srgbClr val="000000"/>
        </a:buClr>
        <a:buSzPct val="45000"/>
        <a:buFont typeface="StarBats"/>
        <a:buChar char="&quot;"/>
        <a:defRPr sz="3199">
          <a:solidFill>
            <a:srgbClr val="000000"/>
          </a:solidFill>
          <a:latin typeface="+mn-lt"/>
          <a:ea typeface="+mn-ea"/>
          <a:cs typeface="+mn-cs"/>
        </a:defRPr>
      </a:lvl1pPr>
      <a:lvl2pPr marL="863427" indent="-287281" algn="l" defTabSz="449173" rtl="0" eaLnBrk="0" fontAlgn="base" hangingPunct="0">
        <a:spcBef>
          <a:spcPct val="0"/>
        </a:spcBef>
        <a:spcAft>
          <a:spcPts val="1125"/>
        </a:spcAft>
        <a:buClr>
          <a:srgbClr val="000000"/>
        </a:buClr>
        <a:buSzPct val="75000"/>
        <a:buFont typeface="StarBats"/>
        <a:buChar char=""/>
        <a:defRPr sz="2799">
          <a:solidFill>
            <a:srgbClr val="000000"/>
          </a:solidFill>
          <a:latin typeface="+mn-lt"/>
        </a:defRPr>
      </a:lvl2pPr>
      <a:lvl3pPr marL="1295141" indent="-215857" algn="l" defTabSz="449173" rtl="0" eaLnBrk="0" fontAlgn="base" hangingPunct="0">
        <a:spcBef>
          <a:spcPct val="0"/>
        </a:spcBef>
        <a:spcAft>
          <a:spcPts val="850"/>
        </a:spcAft>
        <a:buClr>
          <a:srgbClr val="000000"/>
        </a:buClr>
        <a:buSzPct val="45000"/>
        <a:buFont typeface="StarBats"/>
        <a:buChar char="&quot;"/>
        <a:defRPr sz="2400">
          <a:solidFill>
            <a:srgbClr val="000000"/>
          </a:solidFill>
          <a:latin typeface="+mn-lt"/>
        </a:defRPr>
      </a:lvl3pPr>
      <a:lvl4pPr marL="1726855" indent="-215857" algn="l" defTabSz="449173" rtl="0" eaLnBrk="0" fontAlgn="base" hangingPunct="0">
        <a:spcBef>
          <a:spcPct val="0"/>
        </a:spcBef>
        <a:spcAft>
          <a:spcPts val="563"/>
        </a:spcAft>
        <a:buClr>
          <a:srgbClr val="000000"/>
        </a:buClr>
        <a:buSzPct val="75000"/>
        <a:buFont typeface="StarBats"/>
        <a:buChar char=""/>
        <a:defRPr sz="2000">
          <a:solidFill>
            <a:srgbClr val="000000"/>
          </a:solidFill>
          <a:latin typeface="+mn-lt"/>
        </a:defRPr>
      </a:lvl4pPr>
      <a:lvl5pPr marL="2158568" indent="-215857" algn="l" defTabSz="449173" rtl="0" eaLnBrk="0" fontAlgn="base" hangingPunct="0">
        <a:spcBef>
          <a:spcPct val="0"/>
        </a:spcBef>
        <a:spcAft>
          <a:spcPts val="275"/>
        </a:spcAft>
        <a:buClr>
          <a:srgbClr val="000000"/>
        </a:buClr>
        <a:buSzPct val="45000"/>
        <a:buFont typeface="StarBats"/>
        <a:buChar char="&quot;"/>
        <a:defRPr sz="2000">
          <a:solidFill>
            <a:srgbClr val="000000"/>
          </a:solidFill>
          <a:latin typeface="+mn-lt"/>
        </a:defRPr>
      </a:lvl5pPr>
      <a:lvl6pPr marL="2615677" indent="-215857" algn="l" defTabSz="449173" rtl="0" eaLnBrk="0" fontAlgn="base" hangingPunct="0">
        <a:spcBef>
          <a:spcPct val="0"/>
        </a:spcBef>
        <a:spcAft>
          <a:spcPts val="275"/>
        </a:spcAft>
        <a:buClr>
          <a:srgbClr val="000000"/>
        </a:buClr>
        <a:buSzPct val="45000"/>
        <a:buFont typeface="StarBats" pitchFamily="10" charset="2"/>
        <a:buChar char="&quot;"/>
        <a:defRPr sz="2000">
          <a:solidFill>
            <a:srgbClr val="000000"/>
          </a:solidFill>
          <a:latin typeface="+mn-lt"/>
        </a:defRPr>
      </a:lvl6pPr>
      <a:lvl7pPr marL="3072785" indent="-215857" algn="l" defTabSz="449173" rtl="0" eaLnBrk="0" fontAlgn="base" hangingPunct="0">
        <a:spcBef>
          <a:spcPct val="0"/>
        </a:spcBef>
        <a:spcAft>
          <a:spcPts val="275"/>
        </a:spcAft>
        <a:buClr>
          <a:srgbClr val="000000"/>
        </a:buClr>
        <a:buSzPct val="45000"/>
        <a:buFont typeface="StarBats" pitchFamily="10" charset="2"/>
        <a:buChar char="&quot;"/>
        <a:defRPr sz="2000">
          <a:solidFill>
            <a:srgbClr val="000000"/>
          </a:solidFill>
          <a:latin typeface="+mn-lt"/>
        </a:defRPr>
      </a:lvl7pPr>
      <a:lvl8pPr marL="3529894" indent="-215857" algn="l" defTabSz="449173" rtl="0" eaLnBrk="0" fontAlgn="base" hangingPunct="0">
        <a:spcBef>
          <a:spcPct val="0"/>
        </a:spcBef>
        <a:spcAft>
          <a:spcPts val="275"/>
        </a:spcAft>
        <a:buClr>
          <a:srgbClr val="000000"/>
        </a:buClr>
        <a:buSzPct val="45000"/>
        <a:buFont typeface="StarBats" pitchFamily="10" charset="2"/>
        <a:buChar char="&quot;"/>
        <a:defRPr sz="2000">
          <a:solidFill>
            <a:srgbClr val="000000"/>
          </a:solidFill>
          <a:latin typeface="+mn-lt"/>
        </a:defRPr>
      </a:lvl8pPr>
      <a:lvl9pPr marL="3987002" indent="-215857" algn="l" defTabSz="449173" rtl="0" eaLnBrk="0" fontAlgn="base" hangingPunct="0">
        <a:spcBef>
          <a:spcPct val="0"/>
        </a:spcBef>
        <a:spcAft>
          <a:spcPts val="275"/>
        </a:spcAft>
        <a:buClr>
          <a:srgbClr val="000000"/>
        </a:buClr>
        <a:buSzPct val="45000"/>
        <a:buFont typeface="StarBats" pitchFamily="10" charset="2"/>
        <a:buChar char="&quot;"/>
        <a:defRPr sz="2000">
          <a:solidFill>
            <a:srgbClr val="000000"/>
          </a:solidFill>
          <a:latin typeface="+mn-lt"/>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1.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microsoft.com/office/2007/relationships/media" Target="../media/media14.mp3"/><Relationship Id="rId7" Type="http://schemas.openxmlformats.org/officeDocument/2006/relationships/image" Target="../media/image1.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audio" Target="../media/media14.mp3"/></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p3"/><Relationship Id="rId1" Type="http://schemas.microsoft.com/office/2007/relationships/media" Target="../media/media15.mp3"/><Relationship Id="rId5" Type="http://schemas.openxmlformats.org/officeDocument/2006/relationships/image" Target="../media/image1.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audio" Target="../media/media16.mp3"/><Relationship Id="rId2" Type="http://schemas.microsoft.com/office/2007/relationships/media" Target="../media/media16.mp3"/><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media17.mp3"/><Relationship Id="rId2" Type="http://schemas.microsoft.com/office/2007/relationships/media" Target="../media/media17.mp3"/><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notesSlide" Target="../notesSlides/notesSlide17.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mp3"/><Relationship Id="rId1" Type="http://schemas.microsoft.com/office/2007/relationships/media" Target="../media/media18.mp3"/><Relationship Id="rId5" Type="http://schemas.openxmlformats.org/officeDocument/2006/relationships/image" Target="../media/image1.png"/><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mp3"/><Relationship Id="rId1" Type="http://schemas.microsoft.com/office/2007/relationships/media" Target="../media/media19.mp3"/><Relationship Id="rId5" Type="http://schemas.openxmlformats.org/officeDocument/2006/relationships/image" Target="../media/image1.png"/><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0.mp3"/><Relationship Id="rId1" Type="http://schemas.microsoft.com/office/2007/relationships/media" Target="../media/media20.mp3"/><Relationship Id="rId5" Type="http://schemas.openxmlformats.org/officeDocument/2006/relationships/image" Target="../media/image1.png"/><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1.mp3"/><Relationship Id="rId1" Type="http://schemas.microsoft.com/office/2007/relationships/media" Target="../media/media21.mp3"/><Relationship Id="rId5" Type="http://schemas.openxmlformats.org/officeDocument/2006/relationships/image" Target="../media/image1.png"/><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2.mp3"/><Relationship Id="rId1" Type="http://schemas.microsoft.com/office/2007/relationships/media" Target="../media/media22.mp3"/><Relationship Id="rId5" Type="http://schemas.openxmlformats.org/officeDocument/2006/relationships/image" Target="../media/image1.png"/><Relationship Id="rId4"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3.mp3"/><Relationship Id="rId1" Type="http://schemas.microsoft.com/office/2007/relationships/media" Target="../media/media23.mp3"/><Relationship Id="rId5" Type="http://schemas.openxmlformats.org/officeDocument/2006/relationships/image" Target="../media/image1.png"/><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4.mp3"/><Relationship Id="rId1" Type="http://schemas.microsoft.com/office/2007/relationships/media" Target="../media/media24.mp3"/><Relationship Id="rId5" Type="http://schemas.openxmlformats.org/officeDocument/2006/relationships/image" Target="../media/image1.png"/><Relationship Id="rId4"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5.mp3"/><Relationship Id="rId1" Type="http://schemas.microsoft.com/office/2007/relationships/media" Target="../media/media25.mp3"/><Relationship Id="rId5" Type="http://schemas.openxmlformats.org/officeDocument/2006/relationships/image" Target="../media/image1.png"/><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audio" Target="../media/media2.mp3"/><Relationship Id="rId2" Type="http://schemas.microsoft.com/office/2007/relationships/media" Target="../media/media2.mp3"/><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6.mp3"/><Relationship Id="rId1" Type="http://schemas.microsoft.com/office/2007/relationships/media" Target="../media/media26.mp3"/><Relationship Id="rId5" Type="http://schemas.openxmlformats.org/officeDocument/2006/relationships/image" Target="../media/image1.png"/><Relationship Id="rId4"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7.mp3"/><Relationship Id="rId1" Type="http://schemas.microsoft.com/office/2007/relationships/media" Target="../media/media27.mp3"/><Relationship Id="rId5" Type="http://schemas.openxmlformats.org/officeDocument/2006/relationships/image" Target="../media/image1.png"/><Relationship Id="rId4"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8.mp3"/><Relationship Id="rId1" Type="http://schemas.microsoft.com/office/2007/relationships/media" Target="../media/media28.mp3"/><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9.mp3"/><Relationship Id="rId1" Type="http://schemas.microsoft.com/office/2007/relationships/media" Target="../media/media29.mp3"/><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0.mp3"/><Relationship Id="rId1" Type="http://schemas.microsoft.com/office/2007/relationships/media" Target="../media/media30.mp3"/><Relationship Id="rId6" Type="http://schemas.openxmlformats.org/officeDocument/2006/relationships/image" Target="../media/image1.png"/><Relationship Id="rId5" Type="http://schemas.openxmlformats.org/officeDocument/2006/relationships/image" Target="../media/image4.emf"/><Relationship Id="rId4"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3" Type="http://schemas.openxmlformats.org/officeDocument/2006/relationships/audio" Target="../media/media31.mp3"/><Relationship Id="rId2" Type="http://schemas.microsoft.com/office/2007/relationships/media" Target="../media/media31.mp3"/><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notesSlide" Target="../notesSlides/notesSlide31.xml"/><Relationship Id="rId4"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2.mp3"/><Relationship Id="rId1" Type="http://schemas.microsoft.com/office/2007/relationships/media" Target="../media/media32.mp3"/><Relationship Id="rId5" Type="http://schemas.openxmlformats.org/officeDocument/2006/relationships/image" Target="../media/image1.png"/><Relationship Id="rId4"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3.mp3"/><Relationship Id="rId1" Type="http://schemas.microsoft.com/office/2007/relationships/media" Target="../media/media33.mp3"/><Relationship Id="rId5" Type="http://schemas.openxmlformats.org/officeDocument/2006/relationships/image" Target="../media/image1.png"/><Relationship Id="rId4"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4.mp3"/><Relationship Id="rId1" Type="http://schemas.microsoft.com/office/2007/relationships/media" Target="../media/media34.mp3"/><Relationship Id="rId5" Type="http://schemas.openxmlformats.org/officeDocument/2006/relationships/image" Target="../media/image1.png"/><Relationship Id="rId4"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1.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970" y="1959863"/>
            <a:ext cx="9144844" cy="4831331"/>
          </a:xfrm>
          <a:prstGeom prst="rect">
            <a:avLst/>
          </a:prstGeom>
          <a:noFill/>
        </p:spPr>
        <p:txBody>
          <a:bodyPr wrap="square" rtlCol="0">
            <a:spAutoFit/>
          </a:bodyPr>
          <a:lstStyle/>
          <a:p>
            <a:pPr algn="just"/>
            <a:r>
              <a:rPr lang="en-US" sz="2200" dirty="0">
                <a:latin typeface="Calibri" panose="020F0502020204030204" pitchFamily="34" charset="0"/>
              </a:rPr>
              <a:t>A computer system uses virtual memory with paging with 24-bit virtual addresses and a page size of 4K bytes. A process accesses the following virtual addressees (given in hexadecimal):</a:t>
            </a:r>
            <a:endParaRPr lang="en-GB" sz="2200" dirty="0">
              <a:latin typeface="Calibri" panose="020F0502020204030204" pitchFamily="34" charset="0"/>
            </a:endParaRPr>
          </a:p>
          <a:p>
            <a:pPr algn="just"/>
            <a:r>
              <a:rPr lang="en-US" sz="2200" dirty="0">
                <a:latin typeface="Calibri" panose="020F0502020204030204" pitchFamily="34" charset="0"/>
              </a:rPr>
              <a:t> </a:t>
            </a:r>
            <a:endParaRPr lang="en-GB" sz="2200" dirty="0">
              <a:latin typeface="Calibri" panose="020F0502020204030204" pitchFamily="34" charset="0"/>
            </a:endParaRPr>
          </a:p>
          <a:p>
            <a:pPr algn="just"/>
            <a:r>
              <a:rPr lang="en-US" sz="2200" dirty="0">
                <a:latin typeface="Calibri" panose="020F0502020204030204" pitchFamily="34" charset="0"/>
              </a:rPr>
              <a:t>002B2A - 006123 – 0037FF - 006127 – 00239C - 005000 - 002A1B</a:t>
            </a:r>
            <a:r>
              <a:rPr lang="en-US" sz="2200" b="1" dirty="0">
                <a:latin typeface="Calibri" panose="020F0502020204030204" pitchFamily="34" charset="0"/>
              </a:rPr>
              <a:t> </a:t>
            </a:r>
            <a:r>
              <a:rPr lang="en-US" sz="2200" dirty="0">
                <a:latin typeface="Calibri" panose="020F0502020204030204" pitchFamily="34" charset="0"/>
              </a:rPr>
              <a:t>– 00612B</a:t>
            </a:r>
            <a:endParaRPr lang="en-GB" sz="2200" dirty="0">
              <a:latin typeface="Calibri" panose="020F0502020204030204" pitchFamily="34" charset="0"/>
            </a:endParaRPr>
          </a:p>
          <a:p>
            <a:pPr algn="just"/>
            <a:r>
              <a:rPr lang="en-US" sz="2200" dirty="0">
                <a:latin typeface="Calibri" panose="020F0502020204030204" pitchFamily="34" charset="0"/>
              </a:rPr>
              <a:t> </a:t>
            </a:r>
            <a:endParaRPr lang="en-GB" sz="2200" dirty="0">
              <a:latin typeface="Calibri" panose="020F0502020204030204" pitchFamily="34" charset="0"/>
            </a:endParaRPr>
          </a:p>
          <a:p>
            <a:pPr algn="just"/>
            <a:r>
              <a:rPr lang="en-US" sz="2200" b="1" dirty="0">
                <a:latin typeface="Calibri" panose="020F0502020204030204" pitchFamily="34" charset="0"/>
              </a:rPr>
              <a:t>a)</a:t>
            </a:r>
            <a:r>
              <a:rPr lang="en-US" sz="2200" dirty="0">
                <a:latin typeface="Calibri" panose="020F0502020204030204" pitchFamily="34" charset="0"/>
              </a:rPr>
              <a:t> Find the number of page faults in accessing the above addresses if 3 RAM frames are available for this process and FIFO replacement is used.</a:t>
            </a:r>
            <a:endParaRPr lang="en-GB" sz="2200" dirty="0">
              <a:latin typeface="Calibri" panose="020F0502020204030204" pitchFamily="34" charset="0"/>
            </a:endParaRPr>
          </a:p>
          <a:p>
            <a:pPr algn="just"/>
            <a:r>
              <a:rPr lang="en-US" sz="2200" b="1" dirty="0">
                <a:latin typeface="Calibri" panose="020F0502020204030204" pitchFamily="34" charset="0"/>
              </a:rPr>
              <a:t>b)</a:t>
            </a:r>
            <a:r>
              <a:rPr lang="en-US" sz="2200" dirty="0">
                <a:latin typeface="Calibri" panose="020F0502020204030204" pitchFamily="34" charset="0"/>
              </a:rPr>
              <a:t> Repeat part (a) for LRU replacement.</a:t>
            </a:r>
            <a:endParaRPr lang="en-GB" sz="2200" dirty="0">
              <a:latin typeface="Calibri" panose="020F0502020204030204" pitchFamily="34" charset="0"/>
            </a:endParaRPr>
          </a:p>
          <a:p>
            <a:pPr algn="just"/>
            <a:r>
              <a:rPr lang="en-US" sz="2200" b="1" dirty="0">
                <a:latin typeface="Calibri" panose="020F0502020204030204" pitchFamily="34" charset="0"/>
              </a:rPr>
              <a:t>c)</a:t>
            </a:r>
            <a:r>
              <a:rPr lang="en-US" sz="2200" dirty="0">
                <a:latin typeface="Calibri" panose="020F0502020204030204" pitchFamily="34" charset="0"/>
              </a:rPr>
              <a:t> Assume that the time to access a RAM location is </a:t>
            </a:r>
            <a:r>
              <a:rPr lang="en-US" sz="2200" i="1" dirty="0">
                <a:latin typeface="Calibri" panose="020F0502020204030204" pitchFamily="34" charset="0"/>
              </a:rPr>
              <a:t>t</a:t>
            </a:r>
            <a:r>
              <a:rPr lang="en-US" sz="2200" i="1" baseline="-25000" dirty="0">
                <a:latin typeface="Calibri" panose="020F0502020204030204" pitchFamily="34" charset="0"/>
              </a:rPr>
              <a:t>m</a:t>
            </a:r>
            <a:r>
              <a:rPr lang="en-US" sz="2200" dirty="0">
                <a:latin typeface="Calibri" panose="020F0502020204030204" pitchFamily="34" charset="0"/>
              </a:rPr>
              <a:t>, and it takes </a:t>
            </a:r>
            <a:r>
              <a:rPr lang="en-US" sz="2200" i="1" dirty="0" err="1">
                <a:latin typeface="Calibri" panose="020F0502020204030204" pitchFamily="34" charset="0"/>
              </a:rPr>
              <a:t>t</a:t>
            </a:r>
            <a:r>
              <a:rPr lang="en-US" sz="2200" i="1" baseline="-25000" dirty="0" err="1">
                <a:latin typeface="Calibri" panose="020F0502020204030204" pitchFamily="34" charset="0"/>
              </a:rPr>
              <a:t>f</a:t>
            </a:r>
            <a:r>
              <a:rPr lang="en-US" sz="2200" dirty="0">
                <a:latin typeface="Calibri" panose="020F0502020204030204" pitchFamily="34" charset="0"/>
              </a:rPr>
              <a:t>  to respond to a page fault and load a page in RAM, with additional </a:t>
            </a:r>
            <a:r>
              <a:rPr lang="en-US" sz="2200" i="1" dirty="0" err="1">
                <a:latin typeface="Calibri" panose="020F0502020204030204" pitchFamily="34" charset="0"/>
              </a:rPr>
              <a:t>t</a:t>
            </a:r>
            <a:r>
              <a:rPr lang="en-US" sz="2200" i="1" baseline="-25000" dirty="0" err="1">
                <a:latin typeface="Calibri" panose="020F0502020204030204" pitchFamily="34" charset="0"/>
              </a:rPr>
              <a:t>w</a:t>
            </a:r>
            <a:r>
              <a:rPr lang="en-US" sz="2200" dirty="0">
                <a:latin typeface="Calibri" panose="020F0502020204030204" pitchFamily="34" charset="0"/>
              </a:rPr>
              <a:t> to write a page to disk.  Assume further that the contents of 4</a:t>
            </a:r>
            <a:r>
              <a:rPr lang="en-US" sz="2200" baseline="30000" dirty="0">
                <a:latin typeface="Calibri" panose="020F0502020204030204" pitchFamily="34" charset="0"/>
              </a:rPr>
              <a:t>th</a:t>
            </a:r>
            <a:r>
              <a:rPr lang="en-US" sz="2200" dirty="0">
                <a:latin typeface="Calibri" panose="020F0502020204030204" pitchFamily="34" charset="0"/>
              </a:rPr>
              <a:t> and 5</a:t>
            </a:r>
            <a:r>
              <a:rPr lang="en-US" sz="2200" baseline="30000" dirty="0">
                <a:latin typeface="Calibri" panose="020F0502020204030204" pitchFamily="34" charset="0"/>
              </a:rPr>
              <a:t>th</a:t>
            </a:r>
            <a:r>
              <a:rPr lang="en-US" sz="2200" dirty="0">
                <a:latin typeface="Calibri" panose="020F0502020204030204" pitchFamily="34" charset="0"/>
              </a:rPr>
              <a:t> addresses above were modified.  Find the time required to execute the memory accesses in parts (a) and (b).</a:t>
            </a:r>
            <a:endParaRPr lang="en-GB" sz="2200" dirty="0">
              <a:latin typeface="Calibri" panose="020F0502020204030204" pitchFamily="34" charset="0"/>
            </a:endParaRPr>
          </a:p>
        </p:txBody>
      </p:sp>
      <p:sp>
        <p:nvSpPr>
          <p:cNvPr id="3" name="Rectangle 2"/>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02505" y="537057"/>
            <a:ext cx="4176127" cy="507751"/>
          </a:xfrm>
          <a:prstGeom prst="rect">
            <a:avLst/>
          </a:prstGeom>
        </p:spPr>
        <p:txBody>
          <a:bodyPr wrap="none">
            <a:spAutoFit/>
          </a:bodyPr>
          <a:lstStyle/>
          <a:p>
            <a:r>
              <a:rPr lang="en-US" sz="2699" dirty="0">
                <a:solidFill>
                  <a:schemeClr val="bg1"/>
                </a:solidFill>
                <a:latin typeface="Calibri" pitchFamily="34" charset="0"/>
                <a:cs typeface="Calibri" pitchFamily="34" charset="0"/>
              </a:rPr>
              <a:t>Virtual Memory with Paging</a:t>
            </a:r>
          </a:p>
        </p:txBody>
      </p:sp>
      <p:grpSp>
        <p:nvGrpSpPr>
          <p:cNvPr id="5" name="Group 4"/>
          <p:cNvGrpSpPr/>
          <p:nvPr/>
        </p:nvGrpSpPr>
        <p:grpSpPr>
          <a:xfrm>
            <a:off x="323038" y="7053987"/>
            <a:ext cx="9435887" cy="396814"/>
            <a:chOff x="292620" y="6222297"/>
            <a:chExt cx="8561414" cy="360040"/>
          </a:xfrm>
        </p:grpSpPr>
        <p:sp>
          <p:nvSpPr>
            <p:cNvPr id="6" name="Rectangle 5"/>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7178318" y="6222297"/>
              <a:ext cx="1563107" cy="307130"/>
            </a:xfrm>
            <a:prstGeom prst="rect">
              <a:avLst/>
            </a:prstGeom>
            <a:solidFill>
              <a:srgbClr val="7DA9DF"/>
            </a:solidFill>
          </p:spPr>
          <p:txBody>
            <a:bodyPr wrap="none">
              <a:spAutoFit/>
            </a:bodyPr>
            <a:lstStyle/>
            <a:p>
              <a:pPr eaLnBrk="1" hangingPunct="1">
                <a:defRPr/>
              </a:pPr>
              <a:r>
                <a:rPr lang="en-US" sz="1600" i="1" dirty="0">
                  <a:solidFill>
                    <a:schemeClr val="bg1"/>
                  </a:solidFill>
                  <a:latin typeface="Calibri" panose="020F0502020204030204" pitchFamily="34" charset="0"/>
                </a:rPr>
                <a:t>Lecture 8 -Page 13</a:t>
              </a:r>
              <a:endParaRPr lang="en-GB" sz="1600" i="1" dirty="0">
                <a:solidFill>
                  <a:schemeClr val="bg1"/>
                </a:solidFill>
                <a:latin typeface="Calibri" panose="020F0502020204030204" pitchFamily="34" charset="0"/>
              </a:endParaRPr>
            </a:p>
          </p:txBody>
        </p:sp>
        <p:sp>
          <p:nvSpPr>
            <p:cNvPr id="8"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2020</a:t>
              </a:r>
            </a:p>
          </p:txBody>
        </p:sp>
      </p:grpSp>
      <p:sp>
        <p:nvSpPr>
          <p:cNvPr id="9" name="TextBox 8"/>
          <p:cNvSpPr txBox="1"/>
          <p:nvPr/>
        </p:nvSpPr>
        <p:spPr>
          <a:xfrm>
            <a:off x="347627" y="1382793"/>
            <a:ext cx="1361057" cy="461592"/>
          </a:xfrm>
          <a:prstGeom prst="rect">
            <a:avLst/>
          </a:prstGeom>
          <a:noFill/>
        </p:spPr>
        <p:txBody>
          <a:bodyPr wrap="none" rtlCol="0">
            <a:spAutoFit/>
          </a:bodyPr>
          <a:lstStyle/>
          <a:p>
            <a:r>
              <a:rPr lang="en-US" sz="2400" u="sng" dirty="0">
                <a:latin typeface="Calibri" panose="020F0502020204030204" pitchFamily="34" charset="0"/>
              </a:rPr>
              <a:t>Example:</a:t>
            </a:r>
            <a:endParaRPr lang="en-GB" sz="2400" u="sng" dirty="0">
              <a:latin typeface="Calibri" panose="020F0502020204030204" pitchFamily="34" charset="0"/>
            </a:endParaRPr>
          </a:p>
        </p:txBody>
      </p:sp>
      <p:pic>
        <p:nvPicPr>
          <p:cNvPr id="10" name="9-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96690" y="486132"/>
            <a:ext cx="609600" cy="609600"/>
          </a:xfrm>
          <a:prstGeom prst="rect">
            <a:avLst/>
          </a:prstGeom>
        </p:spPr>
      </p:pic>
    </p:spTree>
    <p:extLst>
      <p:ext uri="{BB962C8B-B14F-4D97-AF65-F5344CB8AC3E}">
        <p14:creationId xmlns:p14="http://schemas.microsoft.com/office/powerpoint/2010/main" val="3447047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70"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081"/>
          <p:cNvSpPr txBox="1">
            <a:spLocks noChangeArrowheads="1"/>
          </p:cNvSpPr>
          <p:nvPr/>
        </p:nvSpPr>
        <p:spPr bwMode="auto">
          <a:xfrm>
            <a:off x="351388" y="1557322"/>
            <a:ext cx="9322013" cy="857041"/>
          </a:xfrm>
          <a:prstGeom prst="rect">
            <a:avLst/>
          </a:prstGeom>
          <a:noFill/>
          <a:ln w="9525">
            <a:noFill/>
            <a:miter lim="800000"/>
            <a:headEnd/>
            <a:tailEnd/>
          </a:ln>
        </p:spPr>
        <p:txBody>
          <a:bodyPr wrap="square" lIns="86872" tIns="43436" rIns="86872" bIns="43436">
            <a:spAutoFit/>
          </a:bodyPr>
          <a:lstStyle/>
          <a:p>
            <a:pPr algn="just"/>
            <a:r>
              <a:rPr lang="en-US" sz="2500" dirty="0">
                <a:solidFill>
                  <a:schemeClr val="bg1">
                    <a:lumMod val="75000"/>
                  </a:schemeClr>
                </a:solidFill>
                <a:latin typeface="Calibri" pitchFamily="34" charset="0"/>
                <a:cs typeface="Calibri" pitchFamily="34" charset="0"/>
              </a:rPr>
              <a:t>Operating systems manage the data stored on secondary storage devices, which store large amounts of data in a nonvolatile manner.</a:t>
            </a:r>
          </a:p>
        </p:txBody>
      </p:sp>
      <p:sp>
        <p:nvSpPr>
          <p:cNvPr id="8" name="Text Box 3082"/>
          <p:cNvSpPr txBox="1">
            <a:spLocks noChangeArrowheads="1"/>
          </p:cNvSpPr>
          <p:nvPr/>
        </p:nvSpPr>
        <p:spPr bwMode="auto">
          <a:xfrm>
            <a:off x="448335" y="2621308"/>
            <a:ext cx="9225066" cy="857041"/>
          </a:xfrm>
          <a:prstGeom prst="rect">
            <a:avLst/>
          </a:prstGeom>
          <a:noFill/>
          <a:ln w="9525">
            <a:noFill/>
            <a:miter lim="800000"/>
            <a:headEnd/>
            <a:tailEnd/>
          </a:ln>
        </p:spPr>
        <p:txBody>
          <a:bodyPr wrap="square" lIns="86872" tIns="43436" rIns="86872" bIns="43436">
            <a:spAutoFit/>
          </a:bodyPr>
          <a:lstStyle/>
          <a:p>
            <a:pPr algn="just"/>
            <a:r>
              <a:rPr lang="en-US" sz="2500" dirty="0">
                <a:solidFill>
                  <a:schemeClr val="bg1">
                    <a:lumMod val="75000"/>
                  </a:schemeClr>
                </a:solidFill>
                <a:latin typeface="Calibri" pitchFamily="34" charset="0"/>
                <a:cs typeface="Calibri" pitchFamily="34" charset="0"/>
              </a:rPr>
              <a:t>The OS simplifies access to data on these devices by providing the abstract view of files, directories or folders, paths, …etc.</a:t>
            </a:r>
          </a:p>
        </p:txBody>
      </p:sp>
      <p:sp>
        <p:nvSpPr>
          <p:cNvPr id="9" name="Text Box 3083"/>
          <p:cNvSpPr txBox="1">
            <a:spLocks noChangeArrowheads="1"/>
          </p:cNvSpPr>
          <p:nvPr/>
        </p:nvSpPr>
        <p:spPr bwMode="auto">
          <a:xfrm>
            <a:off x="545731" y="3687040"/>
            <a:ext cx="6222235" cy="472381"/>
          </a:xfrm>
          <a:prstGeom prst="rect">
            <a:avLst/>
          </a:prstGeom>
          <a:noFill/>
          <a:ln w="9525">
            <a:noFill/>
            <a:miter lim="800000"/>
            <a:headEnd/>
            <a:tailEnd/>
          </a:ln>
        </p:spPr>
        <p:txBody>
          <a:bodyPr wrap="none" lIns="86872" tIns="43436" rIns="86872" bIns="43436">
            <a:spAutoFit/>
          </a:bodyPr>
          <a:lstStyle/>
          <a:p>
            <a:pPr algn="just"/>
            <a:r>
              <a:rPr lang="en-US" sz="2500" dirty="0">
                <a:latin typeface="Calibri" pitchFamily="34" charset="0"/>
                <a:cs typeface="Calibri" pitchFamily="34" charset="0"/>
              </a:rPr>
              <a:t>The overall system performance is affected by:</a:t>
            </a:r>
          </a:p>
        </p:txBody>
      </p:sp>
      <p:sp>
        <p:nvSpPr>
          <p:cNvPr id="10" name="Text Box 3084"/>
          <p:cNvSpPr txBox="1">
            <a:spLocks noChangeArrowheads="1"/>
          </p:cNvSpPr>
          <p:nvPr/>
        </p:nvSpPr>
        <p:spPr bwMode="auto">
          <a:xfrm>
            <a:off x="1081059" y="4216807"/>
            <a:ext cx="4604675" cy="472381"/>
          </a:xfrm>
          <a:prstGeom prst="rect">
            <a:avLst/>
          </a:prstGeom>
          <a:noFill/>
          <a:ln w="9525">
            <a:noFill/>
            <a:miter lim="800000"/>
            <a:headEnd/>
            <a:tailEnd/>
          </a:ln>
        </p:spPr>
        <p:txBody>
          <a:bodyPr wrap="none" lIns="86872" tIns="43436" rIns="86872" bIns="43436">
            <a:spAutoFit/>
          </a:bodyPr>
          <a:lstStyle/>
          <a:p>
            <a:pPr algn="just">
              <a:buSzPct val="75000"/>
              <a:buFont typeface="Wingdings" pitchFamily="2" charset="2"/>
              <a:buChar char="q"/>
            </a:pPr>
            <a:r>
              <a:rPr lang="en-US" sz="2500" dirty="0">
                <a:latin typeface="Calibri" pitchFamily="34" charset="0"/>
                <a:cs typeface="Calibri" pitchFamily="34" charset="0"/>
              </a:rPr>
              <a:t>  Allocation of disk space to files.</a:t>
            </a:r>
          </a:p>
        </p:txBody>
      </p:sp>
      <p:sp>
        <p:nvSpPr>
          <p:cNvPr id="11" name="Text Box 3085"/>
          <p:cNvSpPr txBox="1">
            <a:spLocks noChangeArrowheads="1"/>
          </p:cNvSpPr>
          <p:nvPr/>
        </p:nvSpPr>
        <p:spPr bwMode="auto">
          <a:xfrm>
            <a:off x="1065898" y="4746575"/>
            <a:ext cx="4245017" cy="472381"/>
          </a:xfrm>
          <a:prstGeom prst="rect">
            <a:avLst/>
          </a:prstGeom>
          <a:noFill/>
          <a:ln w="9525">
            <a:noFill/>
            <a:miter lim="800000"/>
            <a:headEnd/>
            <a:tailEnd/>
          </a:ln>
        </p:spPr>
        <p:txBody>
          <a:bodyPr wrap="none" lIns="86872" tIns="43436" rIns="86872" bIns="43436">
            <a:spAutoFit/>
          </a:bodyPr>
          <a:lstStyle/>
          <a:p>
            <a:pPr algn="just">
              <a:buSzPct val="75000"/>
              <a:buFont typeface="Wingdings" pitchFamily="2" charset="2"/>
              <a:buChar char="q"/>
            </a:pPr>
            <a:r>
              <a:rPr lang="en-US" sz="2500" dirty="0">
                <a:latin typeface="Calibri" pitchFamily="34" charset="0"/>
                <a:cs typeface="Calibri" pitchFamily="34" charset="0"/>
              </a:rPr>
              <a:t>  Organization of data on disk.</a:t>
            </a:r>
          </a:p>
        </p:txBody>
      </p:sp>
      <p:sp>
        <p:nvSpPr>
          <p:cNvPr id="12" name="Text Box 3086"/>
          <p:cNvSpPr txBox="1">
            <a:spLocks noChangeArrowheads="1"/>
          </p:cNvSpPr>
          <p:nvPr/>
        </p:nvSpPr>
        <p:spPr bwMode="auto">
          <a:xfrm>
            <a:off x="1065898" y="5276343"/>
            <a:ext cx="6257880" cy="472381"/>
          </a:xfrm>
          <a:prstGeom prst="rect">
            <a:avLst/>
          </a:prstGeom>
          <a:noFill/>
          <a:ln w="9525">
            <a:noFill/>
            <a:miter lim="800000"/>
            <a:headEnd/>
            <a:tailEnd/>
          </a:ln>
        </p:spPr>
        <p:txBody>
          <a:bodyPr wrap="none" lIns="86872" tIns="43436" rIns="86872" bIns="43436">
            <a:spAutoFit/>
          </a:bodyPr>
          <a:lstStyle/>
          <a:p>
            <a:pPr algn="just">
              <a:buSzPct val="75000"/>
              <a:buFont typeface="Wingdings" pitchFamily="2" charset="2"/>
              <a:buChar char="q"/>
            </a:pPr>
            <a:r>
              <a:rPr lang="en-US" sz="2500" dirty="0">
                <a:latin typeface="Calibri" pitchFamily="34" charset="0"/>
                <a:cs typeface="Calibri" pitchFamily="34" charset="0"/>
              </a:rPr>
              <a:t>  How the OS keeps track of disk space usage.</a:t>
            </a:r>
          </a:p>
        </p:txBody>
      </p:sp>
      <p:sp>
        <p:nvSpPr>
          <p:cNvPr id="13" name="Text Box 3087"/>
          <p:cNvSpPr txBox="1">
            <a:spLocks noChangeArrowheads="1"/>
          </p:cNvSpPr>
          <p:nvPr/>
        </p:nvSpPr>
        <p:spPr bwMode="auto">
          <a:xfrm>
            <a:off x="493151" y="5957572"/>
            <a:ext cx="9068653" cy="857041"/>
          </a:xfrm>
          <a:prstGeom prst="rect">
            <a:avLst/>
          </a:prstGeom>
          <a:noFill/>
          <a:ln w="9525">
            <a:noFill/>
            <a:miter lim="800000"/>
            <a:headEnd/>
            <a:tailEnd/>
          </a:ln>
        </p:spPr>
        <p:txBody>
          <a:bodyPr wrap="square" lIns="86872" tIns="43436" rIns="86872" bIns="43436">
            <a:spAutoFit/>
          </a:bodyPr>
          <a:lstStyle/>
          <a:p>
            <a:pPr algn="just"/>
            <a:r>
              <a:rPr lang="en-US" sz="2500" dirty="0">
                <a:solidFill>
                  <a:srgbClr val="000000"/>
                </a:solidFill>
                <a:highlight>
                  <a:srgbClr val="FFFF00"/>
                </a:highlight>
                <a:latin typeface="Calibri" panose="020F0502020204030204" pitchFamily="34" charset="0"/>
                <a:cs typeface="Calibri" panose="020F0502020204030204" pitchFamily="34" charset="0"/>
              </a:rPr>
              <a:t>Security</a:t>
            </a:r>
            <a:r>
              <a:rPr lang="en-US" sz="2500" dirty="0" smtClean="0">
                <a:latin typeface="Calibri" pitchFamily="34" charset="0"/>
                <a:cs typeface="Calibri" pitchFamily="34" charset="0"/>
              </a:rPr>
              <a:t> </a:t>
            </a:r>
            <a:r>
              <a:rPr lang="en-US" sz="2500" dirty="0">
                <a:latin typeface="Calibri" pitchFamily="34" charset="0"/>
                <a:cs typeface="Calibri" pitchFamily="34" charset="0"/>
              </a:rPr>
              <a:t>of files in multi-user systems is also an important design issue.</a:t>
            </a:r>
          </a:p>
        </p:txBody>
      </p:sp>
      <p:sp>
        <p:nvSpPr>
          <p:cNvPr id="23" name="Rectangle 22"/>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p:cNvGrpSpPr/>
          <p:nvPr/>
        </p:nvGrpSpPr>
        <p:grpSpPr>
          <a:xfrm>
            <a:off x="309535" y="7067164"/>
            <a:ext cx="9435887" cy="396814"/>
            <a:chOff x="292620" y="6222297"/>
            <a:chExt cx="8561414" cy="360040"/>
          </a:xfrm>
        </p:grpSpPr>
        <p:sp>
          <p:nvSpPr>
            <p:cNvPr id="26" name="Rectangle 25"/>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7225580" y="6222297"/>
              <a:ext cx="1468815"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2</a:t>
              </a:r>
              <a:endParaRPr lang="en-GB" sz="1600" i="1" dirty="0">
                <a:solidFill>
                  <a:schemeClr val="bg1"/>
                </a:solidFill>
                <a:latin typeface="Calibri" panose="020F0502020204030204" pitchFamily="34" charset="0"/>
              </a:endParaRPr>
            </a:p>
          </p:txBody>
        </p:sp>
        <p:sp>
          <p:nvSpPr>
            <p:cNvPr id="28"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6" name="Text Box 3080"/>
          <p:cNvSpPr txBox="1">
            <a:spLocks noChangeArrowheads="1"/>
          </p:cNvSpPr>
          <p:nvPr/>
        </p:nvSpPr>
        <p:spPr bwMode="auto">
          <a:xfrm>
            <a:off x="532543" y="494117"/>
            <a:ext cx="4067689" cy="545594"/>
          </a:xfrm>
          <a:prstGeom prst="rect">
            <a:avLst/>
          </a:prstGeom>
          <a:noFill/>
          <a:ln w="9525">
            <a:noFill/>
            <a:miter lim="800000"/>
            <a:headEnd/>
            <a:tailEnd/>
          </a:ln>
        </p:spPr>
        <p:txBody>
          <a:bodyPr wrap="none" lIns="86872" tIns="43436" rIns="86872" bIns="43436">
            <a:spAutoFit/>
          </a:bodyPr>
          <a:lstStyle/>
          <a:p>
            <a:r>
              <a:rPr lang="en-US" sz="2975" dirty="0">
                <a:solidFill>
                  <a:schemeClr val="bg1"/>
                </a:solidFill>
                <a:latin typeface="Calibri" pitchFamily="34" charset="0"/>
                <a:cs typeface="Calibri" pitchFamily="34" charset="0"/>
              </a:rPr>
              <a:t>File System Management</a:t>
            </a:r>
          </a:p>
        </p:txBody>
      </p:sp>
      <p:pic>
        <p:nvPicPr>
          <p:cNvPr id="2" name="9-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52204" y="514522"/>
            <a:ext cx="609600" cy="609600"/>
          </a:xfrm>
          <a:prstGeom prst="rect">
            <a:avLst/>
          </a:prstGeom>
        </p:spPr>
      </p:pic>
    </p:spTree>
    <p:extLst>
      <p:ext uri="{BB962C8B-B14F-4D97-AF65-F5344CB8AC3E}">
        <p14:creationId xmlns:p14="http://schemas.microsoft.com/office/powerpoint/2010/main" val="2306706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5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360026" y="1587165"/>
            <a:ext cx="4222365" cy="1626361"/>
          </a:xfrm>
          <a:prstGeom prst="rect">
            <a:avLst/>
          </a:prstGeom>
          <a:noFill/>
          <a:ln w="9525">
            <a:noFill/>
            <a:miter lim="800000"/>
            <a:headEnd/>
            <a:tailEnd/>
          </a:ln>
        </p:spPr>
        <p:txBody>
          <a:bodyPr wrap="square" lIns="86872" tIns="43436" rIns="86872" bIns="43436">
            <a:spAutoFit/>
          </a:bodyPr>
          <a:lstStyle/>
          <a:p>
            <a:r>
              <a:rPr lang="en-US" sz="2500" dirty="0">
                <a:latin typeface="Calibri" pitchFamily="34" charset="0"/>
                <a:cs typeface="Calibri" pitchFamily="34" charset="0"/>
              </a:rPr>
              <a:t>Disk has a number of surfaces, each with a read/write </a:t>
            </a:r>
            <a:r>
              <a:rPr lang="en-US" sz="2500" i="1" dirty="0">
                <a:latin typeface="Calibri" pitchFamily="34" charset="0"/>
                <a:cs typeface="Calibri" pitchFamily="34" charset="0"/>
              </a:rPr>
              <a:t>head</a:t>
            </a:r>
            <a:r>
              <a:rPr lang="en-US" sz="2500" dirty="0">
                <a:latin typeface="Calibri" pitchFamily="34" charset="0"/>
                <a:cs typeface="Calibri" pitchFamily="34" charset="0"/>
              </a:rPr>
              <a:t>.  All surfaces rotate at a fixed speed.</a:t>
            </a:r>
          </a:p>
        </p:txBody>
      </p:sp>
      <p:cxnSp>
        <p:nvCxnSpPr>
          <p:cNvPr id="3" name="Straight Arrow Connector 2"/>
          <p:cNvCxnSpPr/>
          <p:nvPr/>
        </p:nvCxnSpPr>
        <p:spPr bwMode="auto">
          <a:xfrm>
            <a:off x="10754184" y="3512772"/>
            <a:ext cx="109869"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nvGrpSpPr>
          <p:cNvPr id="40" name="Group 39"/>
          <p:cNvGrpSpPr/>
          <p:nvPr/>
        </p:nvGrpSpPr>
        <p:grpSpPr>
          <a:xfrm>
            <a:off x="309535" y="7067164"/>
            <a:ext cx="9435887" cy="396814"/>
            <a:chOff x="292620" y="6222297"/>
            <a:chExt cx="8561414" cy="360040"/>
          </a:xfrm>
        </p:grpSpPr>
        <p:sp>
          <p:nvSpPr>
            <p:cNvPr id="41" name="Rectangle 40"/>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7225580" y="6222297"/>
              <a:ext cx="1468815"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3</a:t>
              </a:r>
              <a:endParaRPr lang="en-GB" sz="1600" i="1" dirty="0">
                <a:solidFill>
                  <a:schemeClr val="bg1"/>
                </a:solidFill>
                <a:latin typeface="Calibri" panose="020F0502020204030204" pitchFamily="34" charset="0"/>
              </a:endParaRPr>
            </a:p>
          </p:txBody>
        </p:sp>
        <p:sp>
          <p:nvSpPr>
            <p:cNvPr id="45"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46" name="Rectangle 45"/>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Box 8"/>
          <p:cNvSpPr txBox="1">
            <a:spLocks noChangeArrowheads="1"/>
          </p:cNvSpPr>
          <p:nvPr/>
        </p:nvSpPr>
        <p:spPr bwMode="auto">
          <a:xfrm>
            <a:off x="566146" y="478076"/>
            <a:ext cx="6214670" cy="545594"/>
          </a:xfrm>
          <a:prstGeom prst="rect">
            <a:avLst/>
          </a:prstGeom>
          <a:noFill/>
          <a:ln w="9525">
            <a:noFill/>
            <a:miter lim="800000"/>
            <a:headEnd/>
            <a:tailEnd/>
          </a:ln>
        </p:spPr>
        <p:txBody>
          <a:bodyPr wrap="none" lIns="86872" tIns="43436" rIns="86872" bIns="43436">
            <a:spAutoFit/>
          </a:bodyPr>
          <a:lstStyle/>
          <a:p>
            <a:r>
              <a:rPr lang="en-US" sz="2975" dirty="0">
                <a:solidFill>
                  <a:schemeClr val="bg1"/>
                </a:solidFill>
                <a:latin typeface="Calibri" pitchFamily="34" charset="0"/>
                <a:cs typeface="Calibri" pitchFamily="34" charset="0"/>
              </a:rPr>
              <a:t>Physical Structure of the Magnetic Disk</a:t>
            </a:r>
          </a:p>
        </p:txBody>
      </p:sp>
      <p:pic>
        <p:nvPicPr>
          <p:cNvPr id="2" name="9-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59878" y="478076"/>
            <a:ext cx="609600" cy="609600"/>
          </a:xfrm>
          <a:prstGeom prst="rect">
            <a:avLst/>
          </a:prstGeom>
        </p:spPr>
      </p:pic>
    </p:spTree>
    <p:extLst>
      <p:ext uri="{BB962C8B-B14F-4D97-AF65-F5344CB8AC3E}">
        <p14:creationId xmlns:p14="http://schemas.microsoft.com/office/powerpoint/2010/main" val="23362240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3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5"/>
          <a:stretch>
            <a:fillRect/>
          </a:stretch>
        </p:blipFill>
        <p:spPr>
          <a:xfrm>
            <a:off x="4124224" y="2185796"/>
            <a:ext cx="5981689" cy="3921837"/>
          </a:xfrm>
          <a:prstGeom prst="rect">
            <a:avLst/>
          </a:prstGeom>
        </p:spPr>
      </p:pic>
      <p:sp>
        <p:nvSpPr>
          <p:cNvPr id="5" name="Text Box 9"/>
          <p:cNvSpPr txBox="1">
            <a:spLocks noChangeArrowheads="1"/>
          </p:cNvSpPr>
          <p:nvPr/>
        </p:nvSpPr>
        <p:spPr bwMode="auto">
          <a:xfrm>
            <a:off x="360026" y="1587165"/>
            <a:ext cx="4222365" cy="1626361"/>
          </a:xfrm>
          <a:prstGeom prst="rect">
            <a:avLst/>
          </a:prstGeom>
          <a:noFill/>
          <a:ln w="9525">
            <a:noFill/>
            <a:miter lim="800000"/>
            <a:headEnd/>
            <a:tailEnd/>
          </a:ln>
        </p:spPr>
        <p:txBody>
          <a:bodyPr wrap="square" lIns="86872" tIns="43436" rIns="86872" bIns="43436">
            <a:spAutoFit/>
          </a:bodyPr>
          <a:lstStyle/>
          <a:p>
            <a:r>
              <a:rPr lang="en-US" sz="2500" dirty="0">
                <a:latin typeface="Calibri" pitchFamily="34" charset="0"/>
                <a:cs typeface="Calibri" pitchFamily="34" charset="0"/>
              </a:rPr>
              <a:t>Disk has a number of surfaces, each with a read/write </a:t>
            </a:r>
            <a:r>
              <a:rPr lang="en-US" sz="2500" i="1" dirty="0">
                <a:latin typeface="Calibri" pitchFamily="34" charset="0"/>
                <a:cs typeface="Calibri" pitchFamily="34" charset="0"/>
              </a:rPr>
              <a:t>head</a:t>
            </a:r>
            <a:r>
              <a:rPr lang="en-US" sz="2500" dirty="0">
                <a:latin typeface="Calibri" pitchFamily="34" charset="0"/>
                <a:cs typeface="Calibri" pitchFamily="34" charset="0"/>
              </a:rPr>
              <a:t>.  All surfaces rotate at a fixed speed.</a:t>
            </a:r>
          </a:p>
        </p:txBody>
      </p:sp>
      <p:cxnSp>
        <p:nvCxnSpPr>
          <p:cNvPr id="3" name="Straight Arrow Connector 2"/>
          <p:cNvCxnSpPr/>
          <p:nvPr/>
        </p:nvCxnSpPr>
        <p:spPr bwMode="auto">
          <a:xfrm>
            <a:off x="10754184" y="3512772"/>
            <a:ext cx="109869"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nvGrpSpPr>
          <p:cNvPr id="40" name="Group 39"/>
          <p:cNvGrpSpPr/>
          <p:nvPr/>
        </p:nvGrpSpPr>
        <p:grpSpPr>
          <a:xfrm>
            <a:off x="309535" y="7067164"/>
            <a:ext cx="9435887" cy="396814"/>
            <a:chOff x="292620" y="6222297"/>
            <a:chExt cx="8561414" cy="360040"/>
          </a:xfrm>
        </p:grpSpPr>
        <p:sp>
          <p:nvSpPr>
            <p:cNvPr id="41" name="Rectangle 40"/>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7225580" y="6222297"/>
              <a:ext cx="1468815"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3</a:t>
              </a:r>
              <a:endParaRPr lang="en-GB" sz="1600" i="1" dirty="0">
                <a:solidFill>
                  <a:schemeClr val="bg1"/>
                </a:solidFill>
                <a:latin typeface="Calibri" panose="020F0502020204030204" pitchFamily="34" charset="0"/>
              </a:endParaRPr>
            </a:p>
          </p:txBody>
        </p:sp>
        <p:sp>
          <p:nvSpPr>
            <p:cNvPr id="45"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46" name="Rectangle 45"/>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Box 8"/>
          <p:cNvSpPr txBox="1">
            <a:spLocks noChangeArrowheads="1"/>
          </p:cNvSpPr>
          <p:nvPr/>
        </p:nvSpPr>
        <p:spPr bwMode="auto">
          <a:xfrm>
            <a:off x="566146" y="478076"/>
            <a:ext cx="6214670" cy="545594"/>
          </a:xfrm>
          <a:prstGeom prst="rect">
            <a:avLst/>
          </a:prstGeom>
          <a:noFill/>
          <a:ln w="9525">
            <a:noFill/>
            <a:miter lim="800000"/>
            <a:headEnd/>
            <a:tailEnd/>
          </a:ln>
        </p:spPr>
        <p:txBody>
          <a:bodyPr wrap="none" lIns="86872" tIns="43436" rIns="86872" bIns="43436">
            <a:spAutoFit/>
          </a:bodyPr>
          <a:lstStyle/>
          <a:p>
            <a:r>
              <a:rPr lang="en-US" sz="2975" dirty="0">
                <a:solidFill>
                  <a:schemeClr val="bg1"/>
                </a:solidFill>
                <a:latin typeface="Calibri" pitchFamily="34" charset="0"/>
                <a:cs typeface="Calibri" pitchFamily="34" charset="0"/>
              </a:rPr>
              <a:t>Physical Structure of the Magnetic Disk</a:t>
            </a:r>
          </a:p>
        </p:txBody>
      </p:sp>
      <p:pic>
        <p:nvPicPr>
          <p:cNvPr id="2" name="9-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41442" y="500729"/>
            <a:ext cx="609600" cy="609600"/>
          </a:xfrm>
          <a:prstGeom prst="rect">
            <a:avLst/>
          </a:prstGeom>
        </p:spPr>
      </p:pic>
    </p:spTree>
    <p:extLst>
      <p:ext uri="{BB962C8B-B14F-4D97-AF65-F5344CB8AC3E}">
        <p14:creationId xmlns:p14="http://schemas.microsoft.com/office/powerpoint/2010/main" val="29905117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7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5"/>
          <a:stretch>
            <a:fillRect/>
          </a:stretch>
        </p:blipFill>
        <p:spPr>
          <a:xfrm>
            <a:off x="4124224" y="2185796"/>
            <a:ext cx="5981689" cy="3921837"/>
          </a:xfrm>
          <a:prstGeom prst="rect">
            <a:avLst/>
          </a:prstGeom>
        </p:spPr>
      </p:pic>
      <p:sp>
        <p:nvSpPr>
          <p:cNvPr id="5" name="Text Box 9"/>
          <p:cNvSpPr txBox="1">
            <a:spLocks noChangeArrowheads="1"/>
          </p:cNvSpPr>
          <p:nvPr/>
        </p:nvSpPr>
        <p:spPr bwMode="auto">
          <a:xfrm>
            <a:off x="360026" y="1587165"/>
            <a:ext cx="4222365" cy="1626361"/>
          </a:xfrm>
          <a:prstGeom prst="rect">
            <a:avLst/>
          </a:prstGeom>
          <a:noFill/>
          <a:ln w="9525">
            <a:noFill/>
            <a:miter lim="800000"/>
            <a:headEnd/>
            <a:tailEnd/>
          </a:ln>
        </p:spPr>
        <p:txBody>
          <a:bodyPr wrap="square" lIns="86872" tIns="43436" rIns="86872" bIns="43436">
            <a:spAutoFit/>
          </a:bodyPr>
          <a:lstStyle/>
          <a:p>
            <a:r>
              <a:rPr lang="en-US" sz="2500" dirty="0">
                <a:latin typeface="Calibri" pitchFamily="34" charset="0"/>
                <a:cs typeface="Calibri" pitchFamily="34" charset="0"/>
              </a:rPr>
              <a:t>Disk has a number of surfaces, each with a read/write </a:t>
            </a:r>
            <a:r>
              <a:rPr lang="en-US" sz="2500" i="1" dirty="0">
                <a:latin typeface="Calibri" pitchFamily="34" charset="0"/>
                <a:cs typeface="Calibri" pitchFamily="34" charset="0"/>
              </a:rPr>
              <a:t>head</a:t>
            </a:r>
            <a:r>
              <a:rPr lang="en-US" sz="2500" dirty="0">
                <a:latin typeface="Calibri" pitchFamily="34" charset="0"/>
                <a:cs typeface="Calibri" pitchFamily="34" charset="0"/>
              </a:rPr>
              <a:t>.  All surfaces rotate at a fixed speed.</a:t>
            </a:r>
          </a:p>
        </p:txBody>
      </p:sp>
      <p:sp>
        <p:nvSpPr>
          <p:cNvPr id="7" name="Text Box 33"/>
          <p:cNvSpPr txBox="1">
            <a:spLocks noChangeArrowheads="1"/>
          </p:cNvSpPr>
          <p:nvPr/>
        </p:nvSpPr>
        <p:spPr bwMode="auto">
          <a:xfrm>
            <a:off x="409621" y="3428594"/>
            <a:ext cx="3910655" cy="1241701"/>
          </a:xfrm>
          <a:prstGeom prst="rect">
            <a:avLst/>
          </a:prstGeom>
          <a:noFill/>
          <a:ln w="9525">
            <a:noFill/>
            <a:miter lim="800000"/>
            <a:headEnd/>
            <a:tailEnd/>
          </a:ln>
        </p:spPr>
        <p:txBody>
          <a:bodyPr wrap="square" lIns="86872" tIns="43436" rIns="86872" bIns="43436">
            <a:spAutoFit/>
          </a:bodyPr>
          <a:lstStyle/>
          <a:p>
            <a:pPr algn="just"/>
            <a:r>
              <a:rPr lang="en-US" sz="2500" dirty="0">
                <a:latin typeface="Calibri" pitchFamily="34" charset="0"/>
                <a:cs typeface="Calibri" pitchFamily="34" charset="0"/>
              </a:rPr>
              <a:t>Each surface has a number of </a:t>
            </a:r>
            <a:r>
              <a:rPr lang="en-US" sz="2500" i="1" dirty="0">
                <a:latin typeface="Calibri" pitchFamily="34" charset="0"/>
                <a:cs typeface="Calibri" pitchFamily="34" charset="0"/>
              </a:rPr>
              <a:t>tracks</a:t>
            </a:r>
            <a:r>
              <a:rPr lang="en-US" sz="2500" dirty="0">
                <a:latin typeface="Calibri" pitchFamily="34" charset="0"/>
                <a:cs typeface="Calibri" pitchFamily="34" charset="0"/>
              </a:rPr>
              <a:t>, each track has a number of </a:t>
            </a:r>
            <a:r>
              <a:rPr lang="en-US" sz="2500" i="1" dirty="0">
                <a:latin typeface="Calibri" pitchFamily="34" charset="0"/>
                <a:cs typeface="Calibri" pitchFamily="34" charset="0"/>
              </a:rPr>
              <a:t>sectors</a:t>
            </a:r>
            <a:r>
              <a:rPr lang="en-US" sz="2500" dirty="0">
                <a:latin typeface="Calibri" pitchFamily="34" charset="0"/>
                <a:cs typeface="Calibri" pitchFamily="34" charset="0"/>
              </a:rPr>
              <a:t>.</a:t>
            </a:r>
          </a:p>
        </p:txBody>
      </p:sp>
      <p:cxnSp>
        <p:nvCxnSpPr>
          <p:cNvPr id="3" name="Straight Arrow Connector 2"/>
          <p:cNvCxnSpPr/>
          <p:nvPr/>
        </p:nvCxnSpPr>
        <p:spPr bwMode="auto">
          <a:xfrm>
            <a:off x="10754184" y="3512772"/>
            <a:ext cx="109869"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nvGrpSpPr>
          <p:cNvPr id="40" name="Group 39"/>
          <p:cNvGrpSpPr/>
          <p:nvPr/>
        </p:nvGrpSpPr>
        <p:grpSpPr>
          <a:xfrm>
            <a:off x="309535" y="7067164"/>
            <a:ext cx="9435887" cy="396814"/>
            <a:chOff x="292620" y="6222297"/>
            <a:chExt cx="8561414" cy="360040"/>
          </a:xfrm>
        </p:grpSpPr>
        <p:sp>
          <p:nvSpPr>
            <p:cNvPr id="41" name="Rectangle 40"/>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7225580" y="6222297"/>
              <a:ext cx="1468815"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3</a:t>
              </a:r>
              <a:endParaRPr lang="en-GB" sz="1600" i="1" dirty="0">
                <a:solidFill>
                  <a:schemeClr val="bg1"/>
                </a:solidFill>
                <a:latin typeface="Calibri" panose="020F0502020204030204" pitchFamily="34" charset="0"/>
              </a:endParaRPr>
            </a:p>
          </p:txBody>
        </p:sp>
        <p:sp>
          <p:nvSpPr>
            <p:cNvPr id="45"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46" name="Rectangle 45"/>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Box 8"/>
          <p:cNvSpPr txBox="1">
            <a:spLocks noChangeArrowheads="1"/>
          </p:cNvSpPr>
          <p:nvPr/>
        </p:nvSpPr>
        <p:spPr bwMode="auto">
          <a:xfrm>
            <a:off x="566146" y="478076"/>
            <a:ext cx="6214670" cy="545594"/>
          </a:xfrm>
          <a:prstGeom prst="rect">
            <a:avLst/>
          </a:prstGeom>
          <a:noFill/>
          <a:ln w="9525">
            <a:noFill/>
            <a:miter lim="800000"/>
            <a:headEnd/>
            <a:tailEnd/>
          </a:ln>
        </p:spPr>
        <p:txBody>
          <a:bodyPr wrap="none" lIns="86872" tIns="43436" rIns="86872" bIns="43436">
            <a:spAutoFit/>
          </a:bodyPr>
          <a:lstStyle/>
          <a:p>
            <a:r>
              <a:rPr lang="en-US" sz="2975" dirty="0">
                <a:solidFill>
                  <a:schemeClr val="bg1"/>
                </a:solidFill>
                <a:latin typeface="Calibri" pitchFamily="34" charset="0"/>
                <a:cs typeface="Calibri" pitchFamily="34" charset="0"/>
              </a:rPr>
              <a:t>Physical Structure of the Magnetic Disk</a:t>
            </a:r>
          </a:p>
        </p:txBody>
      </p:sp>
      <p:pic>
        <p:nvPicPr>
          <p:cNvPr id="2" name="9-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40005" y="478076"/>
            <a:ext cx="609600" cy="609600"/>
          </a:xfrm>
          <a:prstGeom prst="rect">
            <a:avLst/>
          </a:prstGeom>
        </p:spPr>
      </p:pic>
    </p:spTree>
    <p:extLst>
      <p:ext uri="{BB962C8B-B14F-4D97-AF65-F5344CB8AC3E}">
        <p14:creationId xmlns:p14="http://schemas.microsoft.com/office/powerpoint/2010/main" val="17189662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8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5"/>
          <a:stretch>
            <a:fillRect/>
          </a:stretch>
        </p:blipFill>
        <p:spPr>
          <a:xfrm>
            <a:off x="4124224" y="2185796"/>
            <a:ext cx="5981689" cy="3921837"/>
          </a:xfrm>
          <a:prstGeom prst="rect">
            <a:avLst/>
          </a:prstGeom>
        </p:spPr>
      </p:pic>
      <p:sp>
        <p:nvSpPr>
          <p:cNvPr id="5" name="Text Box 9"/>
          <p:cNvSpPr txBox="1">
            <a:spLocks noChangeArrowheads="1"/>
          </p:cNvSpPr>
          <p:nvPr/>
        </p:nvSpPr>
        <p:spPr bwMode="auto">
          <a:xfrm>
            <a:off x="360026" y="1587165"/>
            <a:ext cx="4222365" cy="1626361"/>
          </a:xfrm>
          <a:prstGeom prst="rect">
            <a:avLst/>
          </a:prstGeom>
          <a:noFill/>
          <a:ln w="9525">
            <a:noFill/>
            <a:miter lim="800000"/>
            <a:headEnd/>
            <a:tailEnd/>
          </a:ln>
        </p:spPr>
        <p:txBody>
          <a:bodyPr wrap="square" lIns="86872" tIns="43436" rIns="86872" bIns="43436">
            <a:spAutoFit/>
          </a:bodyPr>
          <a:lstStyle/>
          <a:p>
            <a:r>
              <a:rPr lang="en-US" sz="2500" dirty="0">
                <a:latin typeface="Calibri" pitchFamily="34" charset="0"/>
                <a:cs typeface="Calibri" pitchFamily="34" charset="0"/>
              </a:rPr>
              <a:t>Disk has a number of surfaces, each with a read/write </a:t>
            </a:r>
            <a:r>
              <a:rPr lang="en-US" sz="2500" i="1" dirty="0">
                <a:latin typeface="Calibri" pitchFamily="34" charset="0"/>
                <a:cs typeface="Calibri" pitchFamily="34" charset="0"/>
              </a:rPr>
              <a:t>head</a:t>
            </a:r>
            <a:r>
              <a:rPr lang="en-US" sz="2500" dirty="0">
                <a:latin typeface="Calibri" pitchFamily="34" charset="0"/>
                <a:cs typeface="Calibri" pitchFamily="34" charset="0"/>
              </a:rPr>
              <a:t>.  All surfaces rotate at a fixed speed.</a:t>
            </a:r>
          </a:p>
        </p:txBody>
      </p:sp>
      <p:sp>
        <p:nvSpPr>
          <p:cNvPr id="7" name="Text Box 33"/>
          <p:cNvSpPr txBox="1">
            <a:spLocks noChangeArrowheads="1"/>
          </p:cNvSpPr>
          <p:nvPr/>
        </p:nvSpPr>
        <p:spPr bwMode="auto">
          <a:xfrm>
            <a:off x="409621" y="3428594"/>
            <a:ext cx="3910655" cy="1241701"/>
          </a:xfrm>
          <a:prstGeom prst="rect">
            <a:avLst/>
          </a:prstGeom>
          <a:noFill/>
          <a:ln w="9525">
            <a:noFill/>
            <a:miter lim="800000"/>
            <a:headEnd/>
            <a:tailEnd/>
          </a:ln>
        </p:spPr>
        <p:txBody>
          <a:bodyPr wrap="square" lIns="86872" tIns="43436" rIns="86872" bIns="43436">
            <a:spAutoFit/>
          </a:bodyPr>
          <a:lstStyle/>
          <a:p>
            <a:pPr algn="just"/>
            <a:r>
              <a:rPr lang="en-US" sz="2500" dirty="0">
                <a:latin typeface="Calibri" pitchFamily="34" charset="0"/>
                <a:cs typeface="Calibri" pitchFamily="34" charset="0"/>
              </a:rPr>
              <a:t>Each surface has a number of </a:t>
            </a:r>
            <a:r>
              <a:rPr lang="en-US" sz="2500" i="1" dirty="0">
                <a:latin typeface="Calibri" pitchFamily="34" charset="0"/>
                <a:cs typeface="Calibri" pitchFamily="34" charset="0"/>
              </a:rPr>
              <a:t>tracks</a:t>
            </a:r>
            <a:r>
              <a:rPr lang="en-US" sz="2500" dirty="0">
                <a:latin typeface="Calibri" pitchFamily="34" charset="0"/>
                <a:cs typeface="Calibri" pitchFamily="34" charset="0"/>
              </a:rPr>
              <a:t>, each track has a number of </a:t>
            </a:r>
            <a:r>
              <a:rPr lang="en-US" sz="2500" i="1" dirty="0">
                <a:latin typeface="Calibri" pitchFamily="34" charset="0"/>
                <a:cs typeface="Calibri" pitchFamily="34" charset="0"/>
              </a:rPr>
              <a:t>sectors</a:t>
            </a:r>
            <a:r>
              <a:rPr lang="en-US" sz="2500" dirty="0">
                <a:latin typeface="Calibri" pitchFamily="34" charset="0"/>
                <a:cs typeface="Calibri" pitchFamily="34" charset="0"/>
              </a:rPr>
              <a:t>.</a:t>
            </a:r>
          </a:p>
        </p:txBody>
      </p:sp>
      <p:sp>
        <p:nvSpPr>
          <p:cNvPr id="8" name="Text Box 34"/>
          <p:cNvSpPr txBox="1">
            <a:spLocks noChangeArrowheads="1"/>
          </p:cNvSpPr>
          <p:nvPr/>
        </p:nvSpPr>
        <p:spPr bwMode="auto">
          <a:xfrm>
            <a:off x="393018" y="4989543"/>
            <a:ext cx="3943858" cy="1241701"/>
          </a:xfrm>
          <a:prstGeom prst="rect">
            <a:avLst/>
          </a:prstGeom>
          <a:noFill/>
          <a:ln w="9525">
            <a:noFill/>
            <a:miter lim="800000"/>
            <a:headEnd/>
            <a:tailEnd/>
          </a:ln>
        </p:spPr>
        <p:txBody>
          <a:bodyPr wrap="square" lIns="86872" tIns="43436" rIns="86872" bIns="43436">
            <a:spAutoFit/>
          </a:bodyPr>
          <a:lstStyle/>
          <a:p>
            <a:pPr algn="just"/>
            <a:r>
              <a:rPr lang="en-US" sz="2500" dirty="0">
                <a:latin typeface="Calibri" pitchFamily="34" charset="0"/>
                <a:cs typeface="Calibri" pitchFamily="34" charset="0"/>
              </a:rPr>
              <a:t>The </a:t>
            </a:r>
            <a:r>
              <a:rPr lang="en-US" sz="2500" dirty="0">
                <a:solidFill>
                  <a:srgbClr val="000000"/>
                </a:solidFill>
                <a:highlight>
                  <a:srgbClr val="FFFF00"/>
                </a:highlight>
                <a:latin typeface="Calibri" panose="020F0502020204030204" pitchFamily="34" charset="0"/>
                <a:cs typeface="Calibri" panose="020F0502020204030204" pitchFamily="34" charset="0"/>
              </a:rPr>
              <a:t>sector</a:t>
            </a:r>
            <a:r>
              <a:rPr lang="en-US" sz="2500" dirty="0" smtClean="0">
                <a:latin typeface="Calibri" pitchFamily="34" charset="0"/>
                <a:cs typeface="Calibri" pitchFamily="34" charset="0"/>
              </a:rPr>
              <a:t>, </a:t>
            </a:r>
            <a:r>
              <a:rPr lang="en-US" sz="2500" dirty="0">
                <a:latin typeface="Calibri" pitchFamily="34" charset="0"/>
                <a:cs typeface="Calibri" pitchFamily="34" charset="0"/>
              </a:rPr>
              <a:t>which stores a fixed number of bytes is the unit of disk access.</a:t>
            </a:r>
          </a:p>
        </p:txBody>
      </p:sp>
      <p:cxnSp>
        <p:nvCxnSpPr>
          <p:cNvPr id="3" name="Straight Arrow Connector 2"/>
          <p:cNvCxnSpPr/>
          <p:nvPr/>
        </p:nvCxnSpPr>
        <p:spPr bwMode="auto">
          <a:xfrm>
            <a:off x="10754184" y="3512772"/>
            <a:ext cx="109869"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nvGrpSpPr>
          <p:cNvPr id="40" name="Group 39"/>
          <p:cNvGrpSpPr/>
          <p:nvPr/>
        </p:nvGrpSpPr>
        <p:grpSpPr>
          <a:xfrm>
            <a:off x="309535" y="7067164"/>
            <a:ext cx="9435887" cy="396814"/>
            <a:chOff x="292620" y="6222297"/>
            <a:chExt cx="8561414" cy="360040"/>
          </a:xfrm>
        </p:grpSpPr>
        <p:sp>
          <p:nvSpPr>
            <p:cNvPr id="41" name="Rectangle 40"/>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7225580" y="6222297"/>
              <a:ext cx="1468815"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3</a:t>
              </a:r>
              <a:endParaRPr lang="en-GB" sz="1600" i="1" dirty="0">
                <a:solidFill>
                  <a:schemeClr val="bg1"/>
                </a:solidFill>
                <a:latin typeface="Calibri" panose="020F0502020204030204" pitchFamily="34" charset="0"/>
              </a:endParaRPr>
            </a:p>
          </p:txBody>
        </p:sp>
        <p:sp>
          <p:nvSpPr>
            <p:cNvPr id="45"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46" name="Rectangle 45"/>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Box 8"/>
          <p:cNvSpPr txBox="1">
            <a:spLocks noChangeArrowheads="1"/>
          </p:cNvSpPr>
          <p:nvPr/>
        </p:nvSpPr>
        <p:spPr bwMode="auto">
          <a:xfrm>
            <a:off x="566146" y="478076"/>
            <a:ext cx="6214670" cy="545594"/>
          </a:xfrm>
          <a:prstGeom prst="rect">
            <a:avLst/>
          </a:prstGeom>
          <a:noFill/>
          <a:ln w="9525">
            <a:noFill/>
            <a:miter lim="800000"/>
            <a:headEnd/>
            <a:tailEnd/>
          </a:ln>
        </p:spPr>
        <p:txBody>
          <a:bodyPr wrap="none" lIns="86872" tIns="43436" rIns="86872" bIns="43436">
            <a:spAutoFit/>
          </a:bodyPr>
          <a:lstStyle/>
          <a:p>
            <a:r>
              <a:rPr lang="en-US" sz="2975" dirty="0">
                <a:solidFill>
                  <a:schemeClr val="bg1"/>
                </a:solidFill>
                <a:latin typeface="Calibri" pitchFamily="34" charset="0"/>
                <a:cs typeface="Calibri" pitchFamily="34" charset="0"/>
              </a:rPr>
              <a:t>Physical Structure of the Magnetic Disk</a:t>
            </a:r>
          </a:p>
        </p:txBody>
      </p:sp>
      <p:pic>
        <p:nvPicPr>
          <p:cNvPr id="2" name="9-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59878" y="500729"/>
            <a:ext cx="609600" cy="609600"/>
          </a:xfrm>
          <a:prstGeom prst="rect">
            <a:avLst/>
          </a:prstGeom>
        </p:spPr>
      </p:pic>
    </p:spTree>
    <p:extLst>
      <p:ext uri="{BB962C8B-B14F-4D97-AF65-F5344CB8AC3E}">
        <p14:creationId xmlns:p14="http://schemas.microsoft.com/office/powerpoint/2010/main" val="21206540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4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434484" y="1559032"/>
            <a:ext cx="7572840" cy="472381"/>
          </a:xfrm>
          <a:prstGeom prst="rect">
            <a:avLst/>
          </a:prstGeom>
          <a:noFill/>
          <a:ln w="9525">
            <a:noFill/>
            <a:miter lim="800000"/>
            <a:headEnd/>
            <a:tailEnd/>
          </a:ln>
        </p:spPr>
        <p:txBody>
          <a:bodyPr wrap="none" lIns="86872" tIns="43436" rIns="86872" bIns="43436">
            <a:spAutoFit/>
          </a:bodyPr>
          <a:lstStyle/>
          <a:p>
            <a:r>
              <a:rPr lang="en-US" sz="2500" dirty="0">
                <a:latin typeface="Calibri" pitchFamily="34" charset="0"/>
                <a:cs typeface="Calibri" pitchFamily="34" charset="0"/>
              </a:rPr>
              <a:t>Delay in accessing any sector thus has three components:</a:t>
            </a:r>
          </a:p>
        </p:txBody>
      </p:sp>
      <p:sp>
        <p:nvSpPr>
          <p:cNvPr id="2" name="PPTLabsHighlightTextFragmentsShape67d7ae1d-e5ca-413d-9b32-9d29767cff49"/>
          <p:cNvSpPr/>
          <p:nvPr>
            <p:custDataLst>
              <p:tags r:id="rId1"/>
            </p:custDataLst>
          </p:nvPr>
        </p:nvSpPr>
        <p:spPr bwMode="auto">
          <a:xfrm>
            <a:off x="969930" y="2325716"/>
            <a:ext cx="1695513" cy="381000"/>
          </a:xfrm>
          <a:prstGeom prst="roundRect">
            <a:avLst>
              <a:gd name="adj" fmla="val 25000"/>
            </a:avLst>
          </a:prstGeom>
          <a:solidFill>
            <a:srgbClr val="FFFF00">
              <a:alpha val="50000"/>
            </a:srgb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6" name="Text Box 10"/>
          <p:cNvSpPr txBox="1">
            <a:spLocks noChangeArrowheads="1"/>
          </p:cNvSpPr>
          <p:nvPr/>
        </p:nvSpPr>
        <p:spPr bwMode="auto">
          <a:xfrm>
            <a:off x="468720" y="2282280"/>
            <a:ext cx="8975699" cy="472441"/>
          </a:xfrm>
          <a:prstGeom prst="rect">
            <a:avLst/>
          </a:prstGeom>
          <a:noFill/>
          <a:ln w="9525">
            <a:noFill/>
            <a:miter lim="800000"/>
            <a:headEnd/>
            <a:tailEnd/>
          </a:ln>
        </p:spPr>
        <p:txBody>
          <a:bodyPr wrap="square" lIns="86872" tIns="43436" rIns="86872" bIns="43436">
            <a:spAutoFit/>
          </a:bodyPr>
          <a:lstStyle/>
          <a:p>
            <a:pPr marL="342831" indent="-342831" algn="just">
              <a:buSzPct val="90000"/>
              <a:buFont typeface="Courier New" panose="02070309020205020404" pitchFamily="49" charset="0"/>
              <a:buChar char="o"/>
            </a:pPr>
            <a:r>
              <a:rPr lang="en-US" sz="2500" dirty="0" smtClean="0">
                <a:solidFill>
                  <a:srgbClr val="000000"/>
                </a:solidFill>
                <a:highlight>
                  <a:srgbClr val="FFFF00"/>
                </a:highlight>
                <a:latin typeface="Calibri" panose="020F0502020204030204" pitchFamily="34" charset="0"/>
                <a:cs typeface="Calibri" panose="020F0502020204030204" pitchFamily="34" charset="0"/>
              </a:rPr>
              <a:t> </a:t>
            </a:r>
            <a:r>
              <a:rPr lang="en-US" sz="2500" dirty="0" smtClean="0">
                <a:latin typeface="Calibri" pitchFamily="34" charset="0"/>
                <a:cs typeface="Calibri" pitchFamily="34" charset="0"/>
              </a:rPr>
              <a:t>Seek latency:  </a:t>
            </a:r>
            <a:r>
              <a:rPr lang="en-US" sz="2500" dirty="0">
                <a:latin typeface="Calibri" pitchFamily="34" charset="0"/>
                <a:cs typeface="Calibri" pitchFamily="34" charset="0"/>
              </a:rPr>
              <a:t>time to bring the head over the required cylinder.</a:t>
            </a:r>
          </a:p>
        </p:txBody>
      </p:sp>
      <p:sp>
        <p:nvSpPr>
          <p:cNvPr id="3" name="PPTLabsHighlightTextFragmentsShape94037bfb-3ae4-407b-85cf-f50ebff8fbab"/>
          <p:cNvSpPr/>
          <p:nvPr>
            <p:custDataLst>
              <p:tags r:id="rId2"/>
            </p:custDataLst>
          </p:nvPr>
        </p:nvSpPr>
        <p:spPr bwMode="auto">
          <a:xfrm>
            <a:off x="879417" y="2980244"/>
            <a:ext cx="2449703" cy="381000"/>
          </a:xfrm>
          <a:prstGeom prst="roundRect">
            <a:avLst>
              <a:gd name="adj" fmla="val 25000"/>
            </a:avLst>
          </a:prstGeom>
          <a:solidFill>
            <a:srgbClr val="FFFF00">
              <a:alpha val="50000"/>
            </a:srgb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7" name="Text Box 11"/>
          <p:cNvSpPr txBox="1">
            <a:spLocks noChangeArrowheads="1"/>
          </p:cNvSpPr>
          <p:nvPr/>
        </p:nvSpPr>
        <p:spPr bwMode="auto">
          <a:xfrm>
            <a:off x="449645" y="2936808"/>
            <a:ext cx="8914637" cy="857041"/>
          </a:xfrm>
          <a:prstGeom prst="rect">
            <a:avLst/>
          </a:prstGeom>
          <a:noFill/>
          <a:ln w="9525">
            <a:noFill/>
            <a:miter lim="800000"/>
            <a:headEnd/>
            <a:tailEnd/>
          </a:ln>
        </p:spPr>
        <p:txBody>
          <a:bodyPr wrap="square" lIns="86872" tIns="43436" rIns="86872" bIns="43436">
            <a:spAutoFit/>
          </a:bodyPr>
          <a:lstStyle/>
          <a:p>
            <a:pPr marL="342831" indent="-342831" algn="just">
              <a:buSzPct val="90000"/>
              <a:buFont typeface="Courier New" panose="02070309020205020404" pitchFamily="49" charset="0"/>
              <a:buChar char="o"/>
            </a:pPr>
            <a:r>
              <a:rPr lang="en-US" sz="2500" dirty="0" smtClean="0">
                <a:latin typeface="Calibri" pitchFamily="34" charset="0"/>
                <a:cs typeface="Calibri" pitchFamily="34" charset="0"/>
              </a:rPr>
              <a:t>Rotational latency: </a:t>
            </a:r>
            <a:r>
              <a:rPr lang="en-US" sz="2500" dirty="0">
                <a:latin typeface="Calibri" pitchFamily="34" charset="0"/>
                <a:cs typeface="Calibri" pitchFamily="34" charset="0"/>
              </a:rPr>
              <a:t>time to bring the required sector under the head.</a:t>
            </a:r>
          </a:p>
        </p:txBody>
      </p:sp>
      <p:sp>
        <p:nvSpPr>
          <p:cNvPr id="8" name="Text Box 12"/>
          <p:cNvSpPr txBox="1">
            <a:spLocks noChangeArrowheads="1"/>
          </p:cNvSpPr>
          <p:nvPr/>
        </p:nvSpPr>
        <p:spPr bwMode="auto">
          <a:xfrm>
            <a:off x="489002" y="3868464"/>
            <a:ext cx="9040979" cy="911023"/>
          </a:xfrm>
          <a:prstGeom prst="rect">
            <a:avLst/>
          </a:prstGeom>
          <a:noFill/>
          <a:ln w="9525">
            <a:noFill/>
            <a:miter lim="800000"/>
            <a:headEnd/>
            <a:tailEnd/>
          </a:ln>
        </p:spPr>
        <p:txBody>
          <a:bodyPr wrap="square" lIns="86872" tIns="43436" rIns="86872" bIns="43436">
            <a:spAutoFit/>
          </a:bodyPr>
          <a:lstStyle/>
          <a:p>
            <a:pPr marL="342900" indent="-342900">
              <a:lnSpc>
                <a:spcPct val="107000"/>
              </a:lnSpc>
              <a:spcAft>
                <a:spcPts val="800"/>
              </a:spcAft>
              <a:buFont typeface="Courier New" panose="02070309020205020404" pitchFamily="49" charset="0"/>
              <a:buChar char="o"/>
            </a:pPr>
            <a:r>
              <a:rPr lang="en-US" sz="2500" dirty="0">
                <a:solidFill>
                  <a:srgbClr val="000000"/>
                </a:solidFill>
                <a:highlight>
                  <a:srgbClr val="FFFF00"/>
                </a:highlight>
                <a:latin typeface="Calibri" panose="020F0502020204030204" pitchFamily="34" charset="0"/>
                <a:cs typeface="Calibri" panose="020F0502020204030204" pitchFamily="34" charset="0"/>
              </a:rPr>
              <a:t>Transfer </a:t>
            </a:r>
            <a:r>
              <a:rPr lang="en-US" sz="2500" dirty="0" smtClean="0">
                <a:solidFill>
                  <a:srgbClr val="000000"/>
                </a:solidFill>
                <a:highlight>
                  <a:srgbClr val="FFFF00"/>
                </a:highlight>
                <a:latin typeface="Calibri" panose="020F0502020204030204" pitchFamily="34" charset="0"/>
                <a:cs typeface="Calibri" panose="020F0502020204030204" pitchFamily="34" charset="0"/>
              </a:rPr>
              <a:t>latency</a:t>
            </a:r>
            <a:r>
              <a:rPr lang="en-US" sz="2500" dirty="0" smtClean="0">
                <a:latin typeface="Calibri" pitchFamily="34" charset="0"/>
                <a:cs typeface="Calibri" pitchFamily="34" charset="0"/>
              </a:rPr>
              <a:t>: </a:t>
            </a:r>
            <a:r>
              <a:rPr lang="en-US" sz="2500" dirty="0">
                <a:latin typeface="Calibri" pitchFamily="34" charset="0"/>
                <a:cs typeface="Calibri" pitchFamily="34" charset="0"/>
              </a:rPr>
              <a:t>time to transfer sector contents to/from memory.</a:t>
            </a:r>
          </a:p>
        </p:txBody>
      </p:sp>
      <p:grpSp>
        <p:nvGrpSpPr>
          <p:cNvPr id="12" name="Group 11"/>
          <p:cNvGrpSpPr/>
          <p:nvPr/>
        </p:nvGrpSpPr>
        <p:grpSpPr>
          <a:xfrm>
            <a:off x="309535" y="7067164"/>
            <a:ext cx="9435887" cy="396814"/>
            <a:chOff x="292620" y="6222297"/>
            <a:chExt cx="8561414" cy="360040"/>
          </a:xfrm>
        </p:grpSpPr>
        <p:sp>
          <p:nvSpPr>
            <p:cNvPr id="13" name="Rectangle 12"/>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225580" y="6222297"/>
              <a:ext cx="1468815"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4</a:t>
              </a:r>
              <a:endParaRPr lang="en-GB" sz="1600" i="1" dirty="0">
                <a:solidFill>
                  <a:schemeClr val="bg1"/>
                </a:solidFill>
                <a:latin typeface="Calibri" panose="020F0502020204030204" pitchFamily="34" charset="0"/>
              </a:endParaRPr>
            </a:p>
          </p:txBody>
        </p:sp>
        <p:sp>
          <p:nvSpPr>
            <p:cNvPr id="17"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8" name="Rectangle 17"/>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Box 8"/>
          <p:cNvSpPr txBox="1">
            <a:spLocks noChangeArrowheads="1"/>
          </p:cNvSpPr>
          <p:nvPr/>
        </p:nvSpPr>
        <p:spPr bwMode="auto">
          <a:xfrm>
            <a:off x="566146" y="478076"/>
            <a:ext cx="5370982" cy="545594"/>
          </a:xfrm>
          <a:prstGeom prst="rect">
            <a:avLst/>
          </a:prstGeom>
          <a:noFill/>
          <a:ln w="9525">
            <a:noFill/>
            <a:miter lim="800000"/>
            <a:headEnd/>
            <a:tailEnd/>
          </a:ln>
        </p:spPr>
        <p:txBody>
          <a:bodyPr wrap="none" lIns="86872" tIns="43436" rIns="86872" bIns="43436">
            <a:spAutoFit/>
          </a:bodyPr>
          <a:lstStyle/>
          <a:p>
            <a:r>
              <a:rPr lang="en-US" sz="2975" dirty="0">
                <a:solidFill>
                  <a:schemeClr val="bg1"/>
                </a:solidFill>
                <a:latin typeface="Calibri" pitchFamily="34" charset="0"/>
                <a:cs typeface="Calibri" pitchFamily="34" charset="0"/>
              </a:rPr>
              <a:t>Delay in Accessing Data from Disk</a:t>
            </a:r>
          </a:p>
        </p:txBody>
      </p:sp>
      <p:pic>
        <p:nvPicPr>
          <p:cNvPr id="4" name="9-15">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959878" y="486662"/>
            <a:ext cx="609600" cy="609600"/>
          </a:xfrm>
          <a:prstGeom prst="rect">
            <a:avLst/>
          </a:prstGeom>
        </p:spPr>
      </p:pic>
    </p:spTree>
    <p:extLst>
      <p:ext uri="{BB962C8B-B14F-4D97-AF65-F5344CB8AC3E}">
        <p14:creationId xmlns:p14="http://schemas.microsoft.com/office/powerpoint/2010/main" val="17807307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3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434484" y="1559032"/>
            <a:ext cx="7572840" cy="472381"/>
          </a:xfrm>
          <a:prstGeom prst="rect">
            <a:avLst/>
          </a:prstGeom>
          <a:noFill/>
          <a:ln w="9525">
            <a:noFill/>
            <a:miter lim="800000"/>
            <a:headEnd/>
            <a:tailEnd/>
          </a:ln>
        </p:spPr>
        <p:txBody>
          <a:bodyPr wrap="none" lIns="86872" tIns="43436" rIns="86872" bIns="43436">
            <a:spAutoFit/>
          </a:bodyPr>
          <a:lstStyle/>
          <a:p>
            <a:r>
              <a:rPr lang="en-US" sz="2500" dirty="0">
                <a:latin typeface="Calibri" pitchFamily="34" charset="0"/>
                <a:cs typeface="Calibri" pitchFamily="34" charset="0"/>
              </a:rPr>
              <a:t>Delay in accessing any sector thus has three components:</a:t>
            </a:r>
          </a:p>
        </p:txBody>
      </p:sp>
      <p:sp>
        <p:nvSpPr>
          <p:cNvPr id="6" name="Text Box 10"/>
          <p:cNvSpPr txBox="1">
            <a:spLocks noChangeArrowheads="1"/>
          </p:cNvSpPr>
          <p:nvPr/>
        </p:nvSpPr>
        <p:spPr bwMode="auto">
          <a:xfrm>
            <a:off x="468720" y="2282280"/>
            <a:ext cx="8975699" cy="472381"/>
          </a:xfrm>
          <a:prstGeom prst="rect">
            <a:avLst/>
          </a:prstGeom>
          <a:noFill/>
          <a:ln w="9525">
            <a:noFill/>
            <a:miter lim="800000"/>
            <a:headEnd/>
            <a:tailEnd/>
          </a:ln>
        </p:spPr>
        <p:txBody>
          <a:bodyPr wrap="square" lIns="86872" tIns="43436" rIns="86872" bIns="43436">
            <a:spAutoFit/>
          </a:bodyPr>
          <a:lstStyle/>
          <a:p>
            <a:pPr marL="342831" indent="-342831" algn="just">
              <a:buSzPct val="90000"/>
              <a:buFont typeface="Courier New" panose="02070309020205020404" pitchFamily="49" charset="0"/>
              <a:buChar char="o"/>
            </a:pPr>
            <a:r>
              <a:rPr lang="en-US" sz="2500" dirty="0">
                <a:latin typeface="Calibri" pitchFamily="34" charset="0"/>
                <a:cs typeface="Calibri" pitchFamily="34" charset="0"/>
              </a:rPr>
              <a:t>Seek latency:  time to bring the head over the required cylinder.</a:t>
            </a:r>
          </a:p>
        </p:txBody>
      </p:sp>
      <p:sp>
        <p:nvSpPr>
          <p:cNvPr id="7" name="Text Box 11"/>
          <p:cNvSpPr txBox="1">
            <a:spLocks noChangeArrowheads="1"/>
          </p:cNvSpPr>
          <p:nvPr/>
        </p:nvSpPr>
        <p:spPr bwMode="auto">
          <a:xfrm>
            <a:off x="449645" y="2936808"/>
            <a:ext cx="8914637" cy="857041"/>
          </a:xfrm>
          <a:prstGeom prst="rect">
            <a:avLst/>
          </a:prstGeom>
          <a:noFill/>
          <a:ln w="9525">
            <a:noFill/>
            <a:miter lim="800000"/>
            <a:headEnd/>
            <a:tailEnd/>
          </a:ln>
        </p:spPr>
        <p:txBody>
          <a:bodyPr wrap="square" lIns="86872" tIns="43436" rIns="86872" bIns="43436">
            <a:spAutoFit/>
          </a:bodyPr>
          <a:lstStyle/>
          <a:p>
            <a:pPr marL="342831" indent="-342831" algn="just">
              <a:buSzPct val="90000"/>
              <a:buFont typeface="Courier New" panose="02070309020205020404" pitchFamily="49" charset="0"/>
              <a:buChar char="o"/>
            </a:pPr>
            <a:r>
              <a:rPr lang="en-US" sz="2500" dirty="0">
                <a:latin typeface="Calibri" pitchFamily="34" charset="0"/>
                <a:cs typeface="Calibri" pitchFamily="34" charset="0"/>
              </a:rPr>
              <a:t>Rotational latency: time to bring the required sector under the head.</a:t>
            </a:r>
          </a:p>
        </p:txBody>
      </p:sp>
      <p:sp>
        <p:nvSpPr>
          <p:cNvPr id="8" name="Text Box 12"/>
          <p:cNvSpPr txBox="1">
            <a:spLocks noChangeArrowheads="1"/>
          </p:cNvSpPr>
          <p:nvPr/>
        </p:nvSpPr>
        <p:spPr bwMode="auto">
          <a:xfrm>
            <a:off x="489002" y="3868464"/>
            <a:ext cx="9040979" cy="857041"/>
          </a:xfrm>
          <a:prstGeom prst="rect">
            <a:avLst/>
          </a:prstGeom>
          <a:noFill/>
          <a:ln w="9525">
            <a:noFill/>
            <a:miter lim="800000"/>
            <a:headEnd/>
            <a:tailEnd/>
          </a:ln>
        </p:spPr>
        <p:txBody>
          <a:bodyPr wrap="square" lIns="86872" tIns="43436" rIns="86872" bIns="43436">
            <a:spAutoFit/>
          </a:bodyPr>
          <a:lstStyle/>
          <a:p>
            <a:pPr marL="342831" indent="-342831">
              <a:buSzPct val="90000"/>
              <a:buFont typeface="Courier New" panose="02070309020205020404" pitchFamily="49" charset="0"/>
              <a:buChar char="o"/>
            </a:pPr>
            <a:r>
              <a:rPr lang="en-US" sz="2500" dirty="0">
                <a:latin typeface="Calibri" pitchFamily="34" charset="0"/>
                <a:cs typeface="Calibri" pitchFamily="34" charset="0"/>
              </a:rPr>
              <a:t>Transfer latency: time to transfer sector contents to/from memory.</a:t>
            </a:r>
          </a:p>
        </p:txBody>
      </p:sp>
      <p:sp>
        <p:nvSpPr>
          <p:cNvPr id="9" name="Text Box 13"/>
          <p:cNvSpPr txBox="1">
            <a:spLocks noChangeArrowheads="1"/>
          </p:cNvSpPr>
          <p:nvPr/>
        </p:nvSpPr>
        <p:spPr bwMode="auto">
          <a:xfrm>
            <a:off x="449645" y="5001986"/>
            <a:ext cx="9080336" cy="857041"/>
          </a:xfrm>
          <a:prstGeom prst="rect">
            <a:avLst/>
          </a:prstGeom>
          <a:noFill/>
          <a:ln w="9525">
            <a:noFill/>
            <a:miter lim="800000"/>
            <a:headEnd/>
            <a:tailEnd/>
          </a:ln>
        </p:spPr>
        <p:txBody>
          <a:bodyPr wrap="square" lIns="86872" tIns="43436" rIns="86872" bIns="43436">
            <a:spAutoFit/>
          </a:bodyPr>
          <a:lstStyle/>
          <a:p>
            <a:pPr algn="just"/>
            <a:r>
              <a:rPr lang="en-US" sz="2500" dirty="0">
                <a:latin typeface="Calibri" pitchFamily="34" charset="0"/>
                <a:cs typeface="Calibri" pitchFamily="34" charset="0"/>
              </a:rPr>
              <a:t>This delay is affected by the arrangement of data on the disk, and the use of some </a:t>
            </a:r>
            <a:r>
              <a:rPr lang="en-US" sz="2500" dirty="0" smtClean="0">
                <a:latin typeface="Calibri" pitchFamily="34" charset="0"/>
                <a:cs typeface="Calibri" pitchFamily="34" charset="0"/>
              </a:rPr>
              <a:t>formatting techniques.</a:t>
            </a:r>
            <a:endParaRPr lang="en-US" sz="2500" dirty="0">
              <a:latin typeface="Calibri" pitchFamily="34" charset="0"/>
              <a:cs typeface="Calibri" pitchFamily="34" charset="0"/>
            </a:endParaRPr>
          </a:p>
        </p:txBody>
      </p:sp>
      <p:grpSp>
        <p:nvGrpSpPr>
          <p:cNvPr id="12" name="Group 11"/>
          <p:cNvGrpSpPr/>
          <p:nvPr/>
        </p:nvGrpSpPr>
        <p:grpSpPr>
          <a:xfrm>
            <a:off x="309535" y="7067164"/>
            <a:ext cx="9435887" cy="396814"/>
            <a:chOff x="292620" y="6222297"/>
            <a:chExt cx="8561414" cy="360040"/>
          </a:xfrm>
        </p:grpSpPr>
        <p:sp>
          <p:nvSpPr>
            <p:cNvPr id="13" name="Rectangle 12"/>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225580" y="6222297"/>
              <a:ext cx="1468815"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4</a:t>
              </a:r>
              <a:endParaRPr lang="en-GB" sz="1600" i="1" dirty="0">
                <a:solidFill>
                  <a:schemeClr val="bg1"/>
                </a:solidFill>
                <a:latin typeface="Calibri" panose="020F0502020204030204" pitchFamily="34" charset="0"/>
              </a:endParaRPr>
            </a:p>
          </p:txBody>
        </p:sp>
        <p:sp>
          <p:nvSpPr>
            <p:cNvPr id="17"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8" name="Rectangle 17"/>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Box 8"/>
          <p:cNvSpPr txBox="1">
            <a:spLocks noChangeArrowheads="1"/>
          </p:cNvSpPr>
          <p:nvPr/>
        </p:nvSpPr>
        <p:spPr bwMode="auto">
          <a:xfrm>
            <a:off x="566146" y="478076"/>
            <a:ext cx="5370982" cy="545594"/>
          </a:xfrm>
          <a:prstGeom prst="rect">
            <a:avLst/>
          </a:prstGeom>
          <a:noFill/>
          <a:ln w="9525">
            <a:noFill/>
            <a:miter lim="800000"/>
            <a:headEnd/>
            <a:tailEnd/>
          </a:ln>
        </p:spPr>
        <p:txBody>
          <a:bodyPr wrap="none" lIns="86872" tIns="43436" rIns="86872" bIns="43436">
            <a:spAutoFit/>
          </a:bodyPr>
          <a:lstStyle/>
          <a:p>
            <a:r>
              <a:rPr lang="en-US" sz="2975" dirty="0">
                <a:solidFill>
                  <a:schemeClr val="bg1"/>
                </a:solidFill>
                <a:latin typeface="Calibri" pitchFamily="34" charset="0"/>
                <a:cs typeface="Calibri" pitchFamily="34" charset="0"/>
              </a:rPr>
              <a:t>Delay in Accessing Data from Disk</a:t>
            </a:r>
          </a:p>
        </p:txBody>
      </p:sp>
      <p:pic>
        <p:nvPicPr>
          <p:cNvPr id="2" name="9-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65884" y="518322"/>
            <a:ext cx="609600" cy="609600"/>
          </a:xfrm>
          <a:prstGeom prst="rect">
            <a:avLst/>
          </a:prstGeom>
        </p:spPr>
      </p:pic>
    </p:spTree>
    <p:extLst>
      <p:ext uri="{BB962C8B-B14F-4D97-AF65-F5344CB8AC3E}">
        <p14:creationId xmlns:p14="http://schemas.microsoft.com/office/powerpoint/2010/main" val="12642220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3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42179" y="4195926"/>
            <a:ext cx="9177242" cy="1584799"/>
          </a:xfrm>
          <a:prstGeom prst="rect">
            <a:avLst/>
          </a:prstGeom>
          <a:noFill/>
        </p:spPr>
        <p:txBody>
          <a:bodyPr wrap="square" rtlCol="0">
            <a:spAutoFit/>
          </a:bodyPr>
          <a:lstStyle/>
          <a:p>
            <a:pPr algn="just"/>
            <a:r>
              <a:rPr lang="en-GB" sz="2425" dirty="0">
                <a:latin typeface="Calibri" panose="020F0502020204030204" pitchFamily="34" charset="0"/>
              </a:rPr>
              <a:t>In addition, erase/write cycles results in quicker wear compared to other storage devices.  Thus, wear </a:t>
            </a:r>
            <a:r>
              <a:rPr lang="en-GB" sz="2425" dirty="0" smtClean="0">
                <a:latin typeface="Calibri" panose="020F0502020204030204" pitchFamily="34" charset="0"/>
              </a:rPr>
              <a:t>levelling </a:t>
            </a:r>
            <a:r>
              <a:rPr lang="en-GB" sz="2425" dirty="0">
                <a:latin typeface="Calibri" panose="020F0502020204030204" pitchFamily="34" charset="0"/>
              </a:rPr>
              <a:t>techniques which distribute access over the storage space and avoid using the same blocks excessively are needed. </a:t>
            </a:r>
          </a:p>
        </p:txBody>
      </p:sp>
      <p:sp>
        <p:nvSpPr>
          <p:cNvPr id="15" name="Text Box 7"/>
          <p:cNvSpPr txBox="1">
            <a:spLocks noChangeArrowheads="1"/>
          </p:cNvSpPr>
          <p:nvPr/>
        </p:nvSpPr>
        <p:spPr bwMode="auto">
          <a:xfrm>
            <a:off x="442179" y="7044764"/>
            <a:ext cx="1825533" cy="246182"/>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latin typeface="Calibri" panose="020F0502020204030204" pitchFamily="34" charset="0"/>
                <a:cs typeface="+mn-cs"/>
              </a:rPr>
              <a:t>ECP-622– Spring </a:t>
            </a:r>
            <a:r>
              <a:rPr lang="en-GB" sz="1600" i="1" dirty="0" smtClean="0">
                <a:latin typeface="Calibri" panose="020F0502020204030204" pitchFamily="34" charset="0"/>
                <a:cs typeface="+mn-cs"/>
              </a:rPr>
              <a:t>2020</a:t>
            </a:r>
            <a:endParaRPr lang="en-GB" sz="1600" i="1" dirty="0">
              <a:latin typeface="Calibri" panose="020F0502020204030204" pitchFamily="34" charset="0"/>
              <a:cs typeface="+mn-cs"/>
            </a:endParaRPr>
          </a:p>
        </p:txBody>
      </p:sp>
      <p:sp>
        <p:nvSpPr>
          <p:cNvPr id="16" name="TextBox 15"/>
          <p:cNvSpPr txBox="1"/>
          <p:nvPr/>
        </p:nvSpPr>
        <p:spPr>
          <a:xfrm>
            <a:off x="8045905" y="6993883"/>
            <a:ext cx="1573516" cy="338501"/>
          </a:xfrm>
          <a:prstGeom prst="rect">
            <a:avLst/>
          </a:prstGeom>
          <a:noFill/>
        </p:spPr>
        <p:txBody>
          <a:bodyPr wrap="none">
            <a:spAutoFit/>
          </a:bodyPr>
          <a:lstStyle/>
          <a:p>
            <a:pPr eaLnBrk="1" hangingPunct="1">
              <a:defRPr/>
            </a:pPr>
            <a:r>
              <a:rPr lang="en-US" sz="1600" i="1" dirty="0">
                <a:latin typeface="Calibri" panose="020F0502020204030204" pitchFamily="34" charset="0"/>
              </a:rPr>
              <a:t>Week 10- Page 2</a:t>
            </a:r>
            <a:endParaRPr lang="en-GB" sz="1600" i="1" dirty="0">
              <a:latin typeface="Calibri" panose="020F0502020204030204" pitchFamily="34" charset="0"/>
            </a:endParaRPr>
          </a:p>
        </p:txBody>
      </p:sp>
      <p:grpSp>
        <p:nvGrpSpPr>
          <p:cNvPr id="12" name="Group 11"/>
          <p:cNvGrpSpPr/>
          <p:nvPr/>
        </p:nvGrpSpPr>
        <p:grpSpPr>
          <a:xfrm>
            <a:off x="309535" y="7067164"/>
            <a:ext cx="9435887" cy="396814"/>
            <a:chOff x="292620" y="6222297"/>
            <a:chExt cx="8561414" cy="360040"/>
          </a:xfrm>
        </p:grpSpPr>
        <p:sp>
          <p:nvSpPr>
            <p:cNvPr id="13" name="Rectangle 12"/>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225580" y="6222297"/>
              <a:ext cx="1468815"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5</a:t>
              </a:r>
              <a:endParaRPr lang="en-GB" sz="1600" i="1" dirty="0">
                <a:solidFill>
                  <a:schemeClr val="bg1"/>
                </a:solidFill>
                <a:latin typeface="Calibri" panose="020F0502020204030204" pitchFamily="34" charset="0"/>
              </a:endParaRPr>
            </a:p>
          </p:txBody>
        </p:sp>
        <p:sp>
          <p:nvSpPr>
            <p:cNvPr id="18"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9" name="Rectangle 18"/>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Box 8"/>
          <p:cNvSpPr txBox="1">
            <a:spLocks noChangeArrowheads="1"/>
          </p:cNvSpPr>
          <p:nvPr/>
        </p:nvSpPr>
        <p:spPr bwMode="auto">
          <a:xfrm>
            <a:off x="566146" y="478076"/>
            <a:ext cx="5744422" cy="545594"/>
          </a:xfrm>
          <a:prstGeom prst="rect">
            <a:avLst/>
          </a:prstGeom>
          <a:noFill/>
          <a:ln w="9525">
            <a:noFill/>
            <a:miter lim="800000"/>
            <a:headEnd/>
            <a:tailEnd/>
          </a:ln>
        </p:spPr>
        <p:txBody>
          <a:bodyPr wrap="none" lIns="86872" tIns="43436" rIns="86872" bIns="43436">
            <a:spAutoFit/>
          </a:bodyPr>
          <a:lstStyle/>
          <a:p>
            <a:r>
              <a:rPr lang="en-US" sz="2975" dirty="0">
                <a:solidFill>
                  <a:schemeClr val="bg1"/>
                </a:solidFill>
                <a:latin typeface="Calibri" pitchFamily="34" charset="0"/>
                <a:cs typeface="Calibri" pitchFamily="34" charset="0"/>
              </a:rPr>
              <a:t>Nonvolatile Memory Devices (NVM)</a:t>
            </a:r>
          </a:p>
        </p:txBody>
      </p:sp>
      <p:sp>
        <p:nvSpPr>
          <p:cNvPr id="4" name="PPTLabsHighlightTextFragmentsShape357afaca-dbcb-4d47-a2c6-c4799aa2e03d"/>
          <p:cNvSpPr/>
          <p:nvPr>
            <p:custDataLst>
              <p:tags r:id="rId1"/>
            </p:custDataLst>
          </p:nvPr>
        </p:nvSpPr>
        <p:spPr bwMode="auto">
          <a:xfrm>
            <a:off x="8123717" y="1595860"/>
            <a:ext cx="1457580" cy="381000"/>
          </a:xfrm>
          <a:prstGeom prst="roundRect">
            <a:avLst>
              <a:gd name="adj" fmla="val 25000"/>
            </a:avLst>
          </a:prstGeom>
          <a:solidFill>
            <a:srgbClr val="FFFF00">
              <a:alpha val="50000"/>
            </a:srgb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2" name="TextBox 1"/>
          <p:cNvSpPr txBox="1"/>
          <p:nvPr/>
        </p:nvSpPr>
        <p:spPr>
          <a:xfrm>
            <a:off x="380717" y="1550140"/>
            <a:ext cx="9293522" cy="1246495"/>
          </a:xfrm>
          <a:prstGeom prst="rect">
            <a:avLst/>
          </a:prstGeom>
          <a:noFill/>
        </p:spPr>
        <p:txBody>
          <a:bodyPr wrap="square" rtlCol="0">
            <a:spAutoFit/>
          </a:bodyPr>
          <a:lstStyle/>
          <a:p>
            <a:pPr algn="just"/>
            <a:r>
              <a:rPr lang="en-US" sz="2500" dirty="0" smtClean="0">
                <a:latin typeface="Calibri" panose="020F0502020204030204" pitchFamily="34" charset="0"/>
              </a:rPr>
              <a:t>The use of semiconductor NVM for mass storage has the advantages of faster access speeds, less power consumption, and higher reliability due to the absence of moving parts. </a:t>
            </a:r>
            <a:endParaRPr lang="en-GB" sz="2500" dirty="0">
              <a:latin typeface="Calibri" panose="020F0502020204030204" pitchFamily="34" charset="0"/>
            </a:endParaRPr>
          </a:p>
        </p:txBody>
      </p:sp>
      <p:sp>
        <p:nvSpPr>
          <p:cNvPr id="3" name="TextBox 2"/>
          <p:cNvSpPr txBox="1"/>
          <p:nvPr/>
        </p:nvSpPr>
        <p:spPr>
          <a:xfrm>
            <a:off x="407829" y="3039757"/>
            <a:ext cx="9211592" cy="861774"/>
          </a:xfrm>
          <a:prstGeom prst="rect">
            <a:avLst/>
          </a:prstGeom>
          <a:noFill/>
        </p:spPr>
        <p:txBody>
          <a:bodyPr wrap="square" rtlCol="0">
            <a:spAutoFit/>
          </a:bodyPr>
          <a:lstStyle/>
          <a:p>
            <a:pPr algn="just"/>
            <a:r>
              <a:rPr lang="en-US" sz="2500" dirty="0">
                <a:solidFill>
                  <a:srgbClr val="000000"/>
                </a:solidFill>
                <a:highlight>
                  <a:srgbClr val="FFFF00"/>
                </a:highlight>
                <a:latin typeface="Calibri" panose="020F0502020204030204" pitchFamily="34" charset="0"/>
              </a:rPr>
              <a:t>Disadvantages</a:t>
            </a:r>
            <a:r>
              <a:rPr lang="en-US" sz="2500" dirty="0" smtClean="0">
                <a:latin typeface="Calibri" panose="020F0502020204030204" pitchFamily="34" charset="0"/>
              </a:rPr>
              <a:t> are the higher cost and some special requirements e.g. in flash </a:t>
            </a:r>
            <a:r>
              <a:rPr lang="en-US" sz="2500" dirty="0">
                <a:latin typeface="Calibri" panose="020F0502020204030204" pitchFamily="34" charset="0"/>
              </a:rPr>
              <a:t>memory based </a:t>
            </a:r>
            <a:r>
              <a:rPr lang="en-US" sz="2500" dirty="0" smtClean="0">
                <a:latin typeface="Calibri" panose="020F0502020204030204" pitchFamily="34" charset="0"/>
              </a:rPr>
              <a:t>devices overwriting requires block erasure. </a:t>
            </a:r>
            <a:endParaRPr lang="en-GB" sz="2500" dirty="0">
              <a:latin typeface="Calibri" panose="020F0502020204030204" pitchFamily="34" charset="0"/>
            </a:endParaRPr>
          </a:p>
        </p:txBody>
      </p:sp>
    </p:spTree>
    <p:extLst>
      <p:ext uri="{BB962C8B-B14F-4D97-AF65-F5344CB8AC3E}">
        <p14:creationId xmlns:p14="http://schemas.microsoft.com/office/powerpoint/2010/main" val="990429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PTLabsHighlightTextFragmentsShapec116afcc-669f-4cbf-8c17-6f0b7a15c7e7"/>
          <p:cNvSpPr/>
          <p:nvPr>
            <p:custDataLst>
              <p:tags r:id="rId1"/>
            </p:custDataLst>
          </p:nvPr>
        </p:nvSpPr>
        <p:spPr bwMode="auto">
          <a:xfrm>
            <a:off x="6073178" y="1471940"/>
            <a:ext cx="2199767" cy="381000"/>
          </a:xfrm>
          <a:prstGeom prst="roundRect">
            <a:avLst>
              <a:gd name="adj" fmla="val 25000"/>
            </a:avLst>
          </a:prstGeom>
          <a:solidFill>
            <a:srgbClr val="FFFF00">
              <a:alpha val="50000"/>
            </a:srgb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5" name="Text Box 9"/>
          <p:cNvSpPr txBox="1">
            <a:spLocks noChangeArrowheads="1"/>
          </p:cNvSpPr>
          <p:nvPr/>
        </p:nvSpPr>
        <p:spPr bwMode="auto">
          <a:xfrm>
            <a:off x="452090" y="1428504"/>
            <a:ext cx="9057606" cy="1241882"/>
          </a:xfrm>
          <a:prstGeom prst="rect">
            <a:avLst/>
          </a:prstGeom>
          <a:noFill/>
          <a:ln w="9525">
            <a:noFill/>
            <a:miter lim="800000"/>
            <a:headEnd/>
            <a:tailEnd/>
          </a:ln>
        </p:spPr>
        <p:txBody>
          <a:bodyPr wrap="square" lIns="86872" tIns="43436" rIns="86872" bIns="43436">
            <a:spAutoFit/>
          </a:bodyPr>
          <a:lstStyle/>
          <a:p>
            <a:pPr algn="just"/>
            <a:r>
              <a:rPr lang="en-US" sz="2500" dirty="0">
                <a:latin typeface="Calibri" pitchFamily="34" charset="0"/>
                <a:cs typeface="Calibri" pitchFamily="34" charset="0"/>
              </a:rPr>
              <a:t>OS assigns each file an integer number of </a:t>
            </a:r>
            <a:r>
              <a:rPr lang="en-US" sz="2500" dirty="0" smtClean="0">
                <a:latin typeface="Calibri" pitchFamily="34" charset="0"/>
                <a:cs typeface="Calibri" pitchFamily="34" charset="0"/>
              </a:rPr>
              <a:t>assignment units</a:t>
            </a:r>
            <a:r>
              <a:rPr lang="en-US" sz="2500" i="1" dirty="0" smtClean="0">
                <a:solidFill>
                  <a:srgbClr val="000000"/>
                </a:solidFill>
                <a:highlight>
                  <a:srgbClr val="FFFF00"/>
                </a:highlight>
                <a:latin typeface="Calibri" panose="020F0502020204030204" pitchFamily="34" charset="0"/>
                <a:cs typeface="Calibri" panose="020F0502020204030204" pitchFamily="34" charset="0"/>
              </a:rPr>
              <a:t> </a:t>
            </a:r>
            <a:r>
              <a:rPr lang="en-US" sz="2500" dirty="0" smtClean="0">
                <a:latin typeface="Calibri" pitchFamily="34" charset="0"/>
                <a:cs typeface="Calibri" pitchFamily="34" charset="0"/>
              </a:rPr>
              <a:t>(may </a:t>
            </a:r>
            <a:r>
              <a:rPr lang="en-US" sz="2500" dirty="0">
                <a:latin typeface="Calibri" pitchFamily="34" charset="0"/>
                <a:cs typeface="Calibri" pitchFamily="34" charset="0"/>
              </a:rPr>
              <a:t>be called blocks, clusters</a:t>
            </a:r>
            <a:r>
              <a:rPr lang="en-US" sz="2500" dirty="0" smtClean="0">
                <a:latin typeface="Calibri" pitchFamily="34" charset="0"/>
                <a:cs typeface="Calibri" pitchFamily="34" charset="0"/>
              </a:rPr>
              <a:t>,…). The </a:t>
            </a:r>
            <a:r>
              <a:rPr lang="en-US" sz="2500" dirty="0">
                <a:latin typeface="Calibri" pitchFamily="34" charset="0"/>
                <a:cs typeface="Calibri" pitchFamily="34" charset="0"/>
              </a:rPr>
              <a:t>assignment unit is one or more contiguous sectors.</a:t>
            </a:r>
          </a:p>
        </p:txBody>
      </p:sp>
      <p:grpSp>
        <p:nvGrpSpPr>
          <p:cNvPr id="13" name="Group 12"/>
          <p:cNvGrpSpPr/>
          <p:nvPr/>
        </p:nvGrpSpPr>
        <p:grpSpPr>
          <a:xfrm>
            <a:off x="309535" y="7067164"/>
            <a:ext cx="9435887" cy="396814"/>
            <a:chOff x="292620" y="6222297"/>
            <a:chExt cx="8561414" cy="360040"/>
          </a:xfrm>
        </p:grpSpPr>
        <p:sp>
          <p:nvSpPr>
            <p:cNvPr id="14" name="Rectangle 13"/>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225580" y="6222297"/>
              <a:ext cx="1468815"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6</a:t>
              </a:r>
              <a:endParaRPr lang="en-GB" sz="1600" i="1" dirty="0">
                <a:solidFill>
                  <a:schemeClr val="bg1"/>
                </a:solidFill>
                <a:latin typeface="Calibri" panose="020F0502020204030204" pitchFamily="34" charset="0"/>
              </a:endParaRPr>
            </a:p>
          </p:txBody>
        </p:sp>
        <p:sp>
          <p:nvSpPr>
            <p:cNvPr id="18"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9" name="Rectangle 18"/>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Box 8"/>
          <p:cNvSpPr txBox="1">
            <a:spLocks noChangeArrowheads="1"/>
          </p:cNvSpPr>
          <p:nvPr/>
        </p:nvSpPr>
        <p:spPr bwMode="auto">
          <a:xfrm>
            <a:off x="566145" y="478076"/>
            <a:ext cx="4934841" cy="545594"/>
          </a:xfrm>
          <a:prstGeom prst="rect">
            <a:avLst/>
          </a:prstGeom>
          <a:noFill/>
          <a:ln w="9525">
            <a:noFill/>
            <a:miter lim="800000"/>
            <a:headEnd/>
            <a:tailEnd/>
          </a:ln>
        </p:spPr>
        <p:txBody>
          <a:bodyPr wrap="none" lIns="86872" tIns="43436" rIns="86872" bIns="43436">
            <a:spAutoFit/>
          </a:bodyPr>
          <a:lstStyle/>
          <a:p>
            <a:r>
              <a:rPr lang="en-US" sz="2975" dirty="0">
                <a:solidFill>
                  <a:schemeClr val="bg1"/>
                </a:solidFill>
                <a:latin typeface="Calibri" pitchFamily="34" charset="0"/>
                <a:cs typeface="Calibri" pitchFamily="34" charset="0"/>
              </a:rPr>
              <a:t>Allocation of disk space to files</a:t>
            </a:r>
          </a:p>
        </p:txBody>
      </p:sp>
      <p:pic>
        <p:nvPicPr>
          <p:cNvPr id="3" name="9-1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864407" y="482419"/>
            <a:ext cx="609600" cy="609600"/>
          </a:xfrm>
          <a:prstGeom prst="rect">
            <a:avLst/>
          </a:prstGeom>
        </p:spPr>
      </p:pic>
    </p:spTree>
    <p:extLst>
      <p:ext uri="{BB962C8B-B14F-4D97-AF65-F5344CB8AC3E}">
        <p14:creationId xmlns:p14="http://schemas.microsoft.com/office/powerpoint/2010/main" val="25492753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96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452090" y="1428504"/>
            <a:ext cx="9057606" cy="1241882"/>
          </a:xfrm>
          <a:prstGeom prst="rect">
            <a:avLst/>
          </a:prstGeom>
          <a:noFill/>
          <a:ln w="9525">
            <a:noFill/>
            <a:miter lim="800000"/>
            <a:headEnd/>
            <a:tailEnd/>
          </a:ln>
        </p:spPr>
        <p:txBody>
          <a:bodyPr wrap="square" lIns="86872" tIns="43436" rIns="86872" bIns="43436">
            <a:spAutoFit/>
          </a:bodyPr>
          <a:lstStyle/>
          <a:p>
            <a:pPr algn="just"/>
            <a:r>
              <a:rPr lang="en-US" sz="2500" dirty="0">
                <a:latin typeface="Calibri" pitchFamily="34" charset="0"/>
                <a:cs typeface="Calibri" pitchFamily="34" charset="0"/>
              </a:rPr>
              <a:t>OS assigns each file an integer number of </a:t>
            </a:r>
            <a:r>
              <a:rPr lang="en-US" sz="2500" i="1" dirty="0">
                <a:latin typeface="Calibri" pitchFamily="34" charset="0"/>
                <a:cs typeface="Calibri" pitchFamily="34" charset="0"/>
              </a:rPr>
              <a:t>assignment units</a:t>
            </a:r>
            <a:r>
              <a:rPr lang="en-US" sz="2500" dirty="0">
                <a:latin typeface="Calibri" pitchFamily="34" charset="0"/>
                <a:cs typeface="Calibri" pitchFamily="34" charset="0"/>
              </a:rPr>
              <a:t> (may be called blocks, clusters</a:t>
            </a:r>
            <a:r>
              <a:rPr lang="en-US" sz="2500" dirty="0" smtClean="0">
                <a:latin typeface="Calibri" pitchFamily="34" charset="0"/>
                <a:cs typeface="Calibri" pitchFamily="34" charset="0"/>
              </a:rPr>
              <a:t>,…). The </a:t>
            </a:r>
            <a:r>
              <a:rPr lang="en-US" sz="2500" dirty="0">
                <a:latin typeface="Calibri" pitchFamily="34" charset="0"/>
                <a:cs typeface="Calibri" pitchFamily="34" charset="0"/>
              </a:rPr>
              <a:t>assignment unit is one or more contiguous sectors.</a:t>
            </a:r>
          </a:p>
        </p:txBody>
      </p:sp>
      <p:sp>
        <p:nvSpPr>
          <p:cNvPr id="2" name="PPTLabsHighlightTextFragmentsShape2cff7bdc-f481-439b-bb89-941ad5635b0c"/>
          <p:cNvSpPr/>
          <p:nvPr>
            <p:custDataLst>
              <p:tags r:id="rId1"/>
            </p:custDataLst>
          </p:nvPr>
        </p:nvSpPr>
        <p:spPr bwMode="auto">
          <a:xfrm>
            <a:off x="3104362" y="2838495"/>
            <a:ext cx="1058164" cy="381000"/>
          </a:xfrm>
          <a:prstGeom prst="roundRect">
            <a:avLst>
              <a:gd name="adj" fmla="val 25000"/>
            </a:avLst>
          </a:prstGeom>
          <a:solidFill>
            <a:srgbClr val="FFFF00">
              <a:alpha val="50000"/>
            </a:srgb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6" name="Text Box 10"/>
          <p:cNvSpPr txBox="1">
            <a:spLocks noChangeArrowheads="1"/>
          </p:cNvSpPr>
          <p:nvPr/>
        </p:nvSpPr>
        <p:spPr bwMode="auto">
          <a:xfrm>
            <a:off x="452090" y="2795059"/>
            <a:ext cx="5323901" cy="472441"/>
          </a:xfrm>
          <a:prstGeom prst="rect">
            <a:avLst/>
          </a:prstGeom>
          <a:noFill/>
          <a:ln w="9525">
            <a:noFill/>
            <a:miter lim="800000"/>
            <a:headEnd/>
            <a:tailEnd/>
          </a:ln>
        </p:spPr>
        <p:txBody>
          <a:bodyPr wrap="none" lIns="86872" tIns="43436" rIns="86872" bIns="43436">
            <a:spAutoFit/>
          </a:bodyPr>
          <a:lstStyle/>
          <a:p>
            <a:pPr algn="just"/>
            <a:r>
              <a:rPr lang="en-US" sz="2500" dirty="0">
                <a:latin typeface="Calibri" pitchFamily="34" charset="0"/>
                <a:cs typeface="Calibri" pitchFamily="34" charset="0"/>
              </a:rPr>
              <a:t>When selecting the </a:t>
            </a:r>
            <a:r>
              <a:rPr lang="en-US" sz="2500" dirty="0" smtClean="0">
                <a:latin typeface="Calibri" pitchFamily="34" charset="0"/>
                <a:cs typeface="Calibri" pitchFamily="34" charset="0"/>
              </a:rPr>
              <a:t>unit size </a:t>
            </a:r>
            <a:r>
              <a:rPr lang="en-US" sz="2500" dirty="0">
                <a:latin typeface="Calibri" pitchFamily="34" charset="0"/>
                <a:cs typeface="Calibri" pitchFamily="34" charset="0"/>
              </a:rPr>
              <a:t>we try to:</a:t>
            </a:r>
          </a:p>
        </p:txBody>
      </p:sp>
      <p:sp>
        <p:nvSpPr>
          <p:cNvPr id="7" name="Text Box 11"/>
          <p:cNvSpPr txBox="1">
            <a:spLocks noChangeArrowheads="1"/>
          </p:cNvSpPr>
          <p:nvPr/>
        </p:nvSpPr>
        <p:spPr bwMode="auto">
          <a:xfrm>
            <a:off x="664859" y="3343001"/>
            <a:ext cx="7639792" cy="472441"/>
          </a:xfrm>
          <a:prstGeom prst="rect">
            <a:avLst/>
          </a:prstGeom>
          <a:noFill/>
          <a:ln w="9525">
            <a:noFill/>
            <a:miter lim="800000"/>
            <a:headEnd/>
            <a:tailEnd/>
          </a:ln>
        </p:spPr>
        <p:txBody>
          <a:bodyPr wrap="none" lIns="86872" tIns="43436" rIns="86872" bIns="43436">
            <a:spAutoFit/>
          </a:bodyPr>
          <a:lstStyle/>
          <a:p>
            <a:pPr algn="just">
              <a:buFont typeface="Courier New" pitchFamily="49" charset="0"/>
              <a:buChar char="o"/>
            </a:pPr>
            <a:r>
              <a:rPr lang="en-US" sz="2500" dirty="0">
                <a:latin typeface="Calibri" pitchFamily="34" charset="0"/>
                <a:cs typeface="Calibri" pitchFamily="34" charset="0"/>
              </a:rPr>
              <a:t> reduce lost disk space as a result of partially used units.</a:t>
            </a:r>
          </a:p>
        </p:txBody>
      </p:sp>
      <p:sp>
        <p:nvSpPr>
          <p:cNvPr id="8" name="Text Box 12"/>
          <p:cNvSpPr txBox="1">
            <a:spLocks noChangeArrowheads="1"/>
          </p:cNvSpPr>
          <p:nvPr/>
        </p:nvSpPr>
        <p:spPr bwMode="auto">
          <a:xfrm>
            <a:off x="677189" y="3893358"/>
            <a:ext cx="8832508" cy="857162"/>
          </a:xfrm>
          <a:prstGeom prst="rect">
            <a:avLst/>
          </a:prstGeom>
          <a:noFill/>
          <a:ln w="9525">
            <a:noFill/>
            <a:miter lim="800000"/>
            <a:headEnd/>
            <a:tailEnd/>
          </a:ln>
        </p:spPr>
        <p:txBody>
          <a:bodyPr wrap="square" lIns="86872" tIns="43436" rIns="86872" bIns="43436">
            <a:spAutoFit/>
          </a:bodyPr>
          <a:lstStyle/>
          <a:p>
            <a:pPr algn="just">
              <a:buFont typeface="Courier New" pitchFamily="49" charset="0"/>
              <a:buChar char="o"/>
            </a:pPr>
            <a:r>
              <a:rPr lang="en-US" sz="2500" dirty="0">
                <a:latin typeface="Calibri" pitchFamily="34" charset="0"/>
                <a:cs typeface="Calibri" pitchFamily="34" charset="0"/>
              </a:rPr>
              <a:t> reduce the size of the data structure needed to keep track of disk space usage.</a:t>
            </a:r>
          </a:p>
        </p:txBody>
      </p:sp>
      <p:sp>
        <p:nvSpPr>
          <p:cNvPr id="9" name="Text Box 13"/>
          <p:cNvSpPr txBox="1">
            <a:spLocks noChangeArrowheads="1"/>
          </p:cNvSpPr>
          <p:nvPr/>
        </p:nvSpPr>
        <p:spPr bwMode="auto">
          <a:xfrm>
            <a:off x="488369" y="4863963"/>
            <a:ext cx="4503292" cy="472441"/>
          </a:xfrm>
          <a:prstGeom prst="rect">
            <a:avLst/>
          </a:prstGeom>
          <a:noFill/>
          <a:ln w="9525">
            <a:noFill/>
            <a:miter lim="800000"/>
            <a:headEnd/>
            <a:tailEnd/>
          </a:ln>
        </p:spPr>
        <p:txBody>
          <a:bodyPr wrap="none" lIns="86872" tIns="43436" rIns="86872" bIns="43436">
            <a:spAutoFit/>
          </a:bodyPr>
          <a:lstStyle/>
          <a:p>
            <a:pPr algn="just"/>
            <a:r>
              <a:rPr lang="en-US" sz="2500" dirty="0">
                <a:latin typeface="Calibri" pitchFamily="34" charset="0"/>
                <a:cs typeface="Calibri" pitchFamily="34" charset="0"/>
              </a:rPr>
              <a:t>i.e. a compromise must be made.</a:t>
            </a:r>
          </a:p>
        </p:txBody>
      </p:sp>
      <p:grpSp>
        <p:nvGrpSpPr>
          <p:cNvPr id="13" name="Group 12"/>
          <p:cNvGrpSpPr/>
          <p:nvPr/>
        </p:nvGrpSpPr>
        <p:grpSpPr>
          <a:xfrm>
            <a:off x="309535" y="7067164"/>
            <a:ext cx="9435887" cy="396814"/>
            <a:chOff x="292620" y="6222297"/>
            <a:chExt cx="8561414" cy="360040"/>
          </a:xfrm>
        </p:grpSpPr>
        <p:sp>
          <p:nvSpPr>
            <p:cNvPr id="14" name="Rectangle 13"/>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225580" y="6222297"/>
              <a:ext cx="1468815"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6</a:t>
              </a:r>
              <a:endParaRPr lang="en-GB" sz="1600" i="1" dirty="0">
                <a:solidFill>
                  <a:schemeClr val="bg1"/>
                </a:solidFill>
                <a:latin typeface="Calibri" panose="020F0502020204030204" pitchFamily="34" charset="0"/>
              </a:endParaRPr>
            </a:p>
          </p:txBody>
        </p:sp>
        <p:sp>
          <p:nvSpPr>
            <p:cNvPr id="18"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9" name="Rectangle 18"/>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Box 8"/>
          <p:cNvSpPr txBox="1">
            <a:spLocks noChangeArrowheads="1"/>
          </p:cNvSpPr>
          <p:nvPr/>
        </p:nvSpPr>
        <p:spPr bwMode="auto">
          <a:xfrm>
            <a:off x="566145" y="478076"/>
            <a:ext cx="4934841" cy="545594"/>
          </a:xfrm>
          <a:prstGeom prst="rect">
            <a:avLst/>
          </a:prstGeom>
          <a:noFill/>
          <a:ln w="9525">
            <a:noFill/>
            <a:miter lim="800000"/>
            <a:headEnd/>
            <a:tailEnd/>
          </a:ln>
        </p:spPr>
        <p:txBody>
          <a:bodyPr wrap="none" lIns="86872" tIns="43436" rIns="86872" bIns="43436">
            <a:spAutoFit/>
          </a:bodyPr>
          <a:lstStyle/>
          <a:p>
            <a:r>
              <a:rPr lang="en-US" sz="2975" dirty="0">
                <a:solidFill>
                  <a:schemeClr val="bg1"/>
                </a:solidFill>
                <a:latin typeface="Calibri" pitchFamily="34" charset="0"/>
                <a:cs typeface="Calibri" pitchFamily="34" charset="0"/>
              </a:rPr>
              <a:t>Allocation of disk space to files</a:t>
            </a:r>
          </a:p>
        </p:txBody>
      </p:sp>
      <p:pic>
        <p:nvPicPr>
          <p:cNvPr id="3" name="9-1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959878" y="509372"/>
            <a:ext cx="609600" cy="609600"/>
          </a:xfrm>
          <a:prstGeom prst="rect">
            <a:avLst/>
          </a:prstGeom>
        </p:spPr>
      </p:pic>
    </p:spTree>
    <p:extLst>
      <p:ext uri="{BB962C8B-B14F-4D97-AF65-F5344CB8AC3E}">
        <p14:creationId xmlns:p14="http://schemas.microsoft.com/office/powerpoint/2010/main" val="22375345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5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7119" y="884237"/>
            <a:ext cx="2462213" cy="461665"/>
          </a:xfrm>
          <a:prstGeom prst="rect">
            <a:avLst/>
          </a:prstGeom>
          <a:noFill/>
        </p:spPr>
        <p:txBody>
          <a:bodyPr wrap="none" rtlCol="0">
            <a:spAutoFit/>
          </a:bodyPr>
          <a:lstStyle/>
          <a:p>
            <a:r>
              <a:rPr lang="en-US" sz="2400" dirty="0" smtClean="0">
                <a:latin typeface="Calibri" panose="020F0502020204030204" pitchFamily="34" charset="0"/>
              </a:rPr>
              <a:t>With FIFO, time is </a:t>
            </a:r>
            <a:endParaRPr lang="en-GB" sz="24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1915319" y="1493837"/>
                <a:ext cx="3497048" cy="4912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8</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𝑚</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6</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𝑓</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𝑤</m:t>
                          </m:r>
                        </m:sub>
                      </m:sSub>
                    </m:oMath>
                  </m:oMathPara>
                </a14:m>
                <a:endParaRPr lang="en-GB"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1915319" y="1493837"/>
                <a:ext cx="3497048" cy="491288"/>
              </a:xfrm>
              <a:prstGeom prst="rect">
                <a:avLst/>
              </a:prstGeom>
              <a:blipFill rotWithShape="0">
                <a:blip r:embed="rId2"/>
                <a:stretch>
                  <a:fillRect b="-12346"/>
                </a:stretch>
              </a:blipFill>
            </p:spPr>
            <p:txBody>
              <a:bodyPr/>
              <a:lstStyle/>
              <a:p>
                <a:r>
                  <a:rPr lang="en-GB">
                    <a:noFill/>
                  </a:rPr>
                  <a:t> </a:t>
                </a:r>
              </a:p>
            </p:txBody>
          </p:sp>
        </mc:Fallback>
      </mc:AlternateContent>
      <p:cxnSp>
        <p:nvCxnSpPr>
          <p:cNvPr id="6" name="Straight Arrow Connector 5"/>
          <p:cNvCxnSpPr/>
          <p:nvPr/>
        </p:nvCxnSpPr>
        <p:spPr bwMode="auto">
          <a:xfrm flipV="1">
            <a:off x="3451225" y="1985125"/>
            <a:ext cx="176214" cy="3513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9" name="TextBox 8"/>
          <p:cNvSpPr txBox="1"/>
          <p:nvPr/>
        </p:nvSpPr>
        <p:spPr>
          <a:xfrm>
            <a:off x="2308225" y="2427679"/>
            <a:ext cx="1934760" cy="400110"/>
          </a:xfrm>
          <a:prstGeom prst="rect">
            <a:avLst/>
          </a:prstGeom>
          <a:noFill/>
        </p:spPr>
        <p:txBody>
          <a:bodyPr wrap="none" rtlCol="0">
            <a:spAutoFit/>
          </a:bodyPr>
          <a:lstStyle/>
          <a:p>
            <a:r>
              <a:rPr lang="en-US" sz="2000" dirty="0" smtClean="0">
                <a:latin typeface="Calibri" panose="020F0502020204030204" pitchFamily="34" charset="0"/>
              </a:rPr>
              <a:t>6 faults occurred</a:t>
            </a:r>
            <a:endParaRPr lang="en-GB" sz="2000" dirty="0">
              <a:latin typeface="Calibri" panose="020F0502020204030204" pitchFamily="34" charset="0"/>
            </a:endParaRPr>
          </a:p>
        </p:txBody>
      </p:sp>
      <p:cxnSp>
        <p:nvCxnSpPr>
          <p:cNvPr id="10" name="Straight Arrow Connector 9"/>
          <p:cNvCxnSpPr/>
          <p:nvPr/>
        </p:nvCxnSpPr>
        <p:spPr bwMode="auto">
          <a:xfrm flipH="1" flipV="1">
            <a:off x="4834733" y="1957372"/>
            <a:ext cx="328612" cy="47030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TextBox 11"/>
          <p:cNvSpPr txBox="1"/>
          <p:nvPr/>
        </p:nvSpPr>
        <p:spPr>
          <a:xfrm>
            <a:off x="4429920" y="2600445"/>
            <a:ext cx="2667000" cy="1015663"/>
          </a:xfrm>
          <a:prstGeom prst="rect">
            <a:avLst/>
          </a:prstGeom>
          <a:noFill/>
        </p:spPr>
        <p:txBody>
          <a:bodyPr wrap="square" rtlCol="0">
            <a:spAutoFit/>
          </a:bodyPr>
          <a:lstStyle/>
          <a:p>
            <a:r>
              <a:rPr lang="en-US" sz="2000" dirty="0" smtClean="0">
                <a:latin typeface="Calibri" panose="020F0502020204030204" pitchFamily="34" charset="0"/>
              </a:rPr>
              <a:t>Modified pages 6 and 2 where swapped out and rewritten on disk.  </a:t>
            </a:r>
            <a:endParaRPr lang="en-GB" sz="2000" dirty="0">
              <a:latin typeface="Calibri" panose="020F0502020204030204" pitchFamily="34" charset="0"/>
            </a:endParaRPr>
          </a:p>
        </p:txBody>
      </p:sp>
      <p:sp>
        <p:nvSpPr>
          <p:cNvPr id="13" name="TextBox 12"/>
          <p:cNvSpPr txBox="1"/>
          <p:nvPr/>
        </p:nvSpPr>
        <p:spPr>
          <a:xfrm>
            <a:off x="1153574" y="3769763"/>
            <a:ext cx="2398990" cy="461665"/>
          </a:xfrm>
          <a:prstGeom prst="rect">
            <a:avLst/>
          </a:prstGeom>
          <a:noFill/>
        </p:spPr>
        <p:txBody>
          <a:bodyPr wrap="none" rtlCol="0">
            <a:spAutoFit/>
          </a:bodyPr>
          <a:lstStyle/>
          <a:p>
            <a:r>
              <a:rPr lang="en-US" sz="2400" dirty="0" smtClean="0">
                <a:latin typeface="Calibri" panose="020F0502020204030204" pitchFamily="34" charset="0"/>
              </a:rPr>
              <a:t>With LRU, time is </a:t>
            </a:r>
            <a:endParaRPr lang="en-GB" sz="24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1991774" y="4379363"/>
                <a:ext cx="2284472" cy="4912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8</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𝑚</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3</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𝑓</m:t>
                          </m:r>
                        </m:sub>
                      </m:sSub>
                    </m:oMath>
                  </m:oMathPara>
                </a14:m>
                <a:endParaRPr lang="en-GB"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991774" y="4379363"/>
                <a:ext cx="2284472" cy="491288"/>
              </a:xfrm>
              <a:prstGeom prst="rect">
                <a:avLst/>
              </a:prstGeom>
              <a:blipFill rotWithShape="0">
                <a:blip r:embed="rId3"/>
                <a:stretch>
                  <a:fillRect b="-12346"/>
                </a:stretch>
              </a:blipFill>
            </p:spPr>
            <p:txBody>
              <a:bodyPr/>
              <a:lstStyle/>
              <a:p>
                <a:r>
                  <a:rPr lang="en-GB">
                    <a:noFill/>
                  </a:rPr>
                  <a:t> </a:t>
                </a:r>
              </a:p>
            </p:txBody>
          </p:sp>
        </mc:Fallback>
      </mc:AlternateContent>
      <p:cxnSp>
        <p:nvCxnSpPr>
          <p:cNvPr id="15" name="Straight Arrow Connector 14"/>
          <p:cNvCxnSpPr/>
          <p:nvPr/>
        </p:nvCxnSpPr>
        <p:spPr bwMode="auto">
          <a:xfrm flipV="1">
            <a:off x="3527680" y="4870651"/>
            <a:ext cx="176214" cy="3513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6" name="TextBox 15"/>
          <p:cNvSpPr txBox="1"/>
          <p:nvPr/>
        </p:nvSpPr>
        <p:spPr>
          <a:xfrm>
            <a:off x="2384680" y="5313205"/>
            <a:ext cx="1934760" cy="400110"/>
          </a:xfrm>
          <a:prstGeom prst="rect">
            <a:avLst/>
          </a:prstGeom>
          <a:noFill/>
        </p:spPr>
        <p:txBody>
          <a:bodyPr wrap="none" rtlCol="0">
            <a:spAutoFit/>
          </a:bodyPr>
          <a:lstStyle/>
          <a:p>
            <a:r>
              <a:rPr lang="en-US" sz="2000" dirty="0" smtClean="0">
                <a:latin typeface="Calibri" panose="020F0502020204030204" pitchFamily="34" charset="0"/>
              </a:rPr>
              <a:t>3 faults occurred</a:t>
            </a:r>
            <a:endParaRPr lang="en-GB" sz="2000" dirty="0">
              <a:latin typeface="Calibri" panose="020F0502020204030204" pitchFamily="34" charset="0"/>
            </a:endParaRPr>
          </a:p>
        </p:txBody>
      </p:sp>
      <p:cxnSp>
        <p:nvCxnSpPr>
          <p:cNvPr id="17" name="Straight Arrow Connector 16"/>
          <p:cNvCxnSpPr/>
          <p:nvPr/>
        </p:nvCxnSpPr>
        <p:spPr bwMode="auto">
          <a:xfrm flipH="1" flipV="1">
            <a:off x="4506375" y="4870651"/>
            <a:ext cx="733425" cy="44255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 name="TextBox 17"/>
          <p:cNvSpPr txBox="1"/>
          <p:nvPr/>
        </p:nvSpPr>
        <p:spPr>
          <a:xfrm>
            <a:off x="4506375" y="5485971"/>
            <a:ext cx="2667000" cy="707886"/>
          </a:xfrm>
          <a:prstGeom prst="rect">
            <a:avLst/>
          </a:prstGeom>
          <a:noFill/>
        </p:spPr>
        <p:txBody>
          <a:bodyPr wrap="square" rtlCol="0">
            <a:spAutoFit/>
          </a:bodyPr>
          <a:lstStyle/>
          <a:p>
            <a:r>
              <a:rPr lang="en-US" sz="2000" dirty="0" smtClean="0">
                <a:latin typeface="Calibri" panose="020F0502020204030204" pitchFamily="34" charset="0"/>
              </a:rPr>
              <a:t>Modified pages 6 and 2 where not swapped out   </a:t>
            </a:r>
            <a:endParaRPr lang="en-GB" sz="2000" dirty="0">
              <a:latin typeface="Calibri" panose="020F0502020204030204" pitchFamily="34" charset="0"/>
            </a:endParaRPr>
          </a:p>
        </p:txBody>
      </p:sp>
      <p:sp>
        <p:nvSpPr>
          <p:cNvPr id="3" name="TextBox 2"/>
          <p:cNvSpPr txBox="1"/>
          <p:nvPr/>
        </p:nvSpPr>
        <p:spPr>
          <a:xfrm>
            <a:off x="712428" y="884237"/>
            <a:ext cx="441146" cy="461665"/>
          </a:xfrm>
          <a:prstGeom prst="rect">
            <a:avLst/>
          </a:prstGeom>
          <a:noFill/>
        </p:spPr>
        <p:txBody>
          <a:bodyPr wrap="none" rtlCol="0">
            <a:spAutoFit/>
          </a:bodyPr>
          <a:lstStyle/>
          <a:p>
            <a:r>
              <a:rPr lang="en-US" sz="2400" dirty="0" smtClean="0">
                <a:latin typeface="Calibri" panose="020F0502020204030204" pitchFamily="34" charset="0"/>
              </a:rPr>
              <a:t>C)</a:t>
            </a:r>
            <a:endParaRPr lang="en-GB" sz="2400" dirty="0">
              <a:latin typeface="Calibri" panose="020F0502020204030204" pitchFamily="34" charset="0"/>
            </a:endParaRPr>
          </a:p>
        </p:txBody>
      </p:sp>
    </p:spTree>
    <p:extLst>
      <p:ext uri="{BB962C8B-B14F-4D97-AF65-F5344CB8AC3E}">
        <p14:creationId xmlns:p14="http://schemas.microsoft.com/office/powerpoint/2010/main" val="400765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452090" y="1428504"/>
            <a:ext cx="9057606" cy="1241882"/>
          </a:xfrm>
          <a:prstGeom prst="rect">
            <a:avLst/>
          </a:prstGeom>
          <a:noFill/>
          <a:ln w="9525">
            <a:noFill/>
            <a:miter lim="800000"/>
            <a:headEnd/>
            <a:tailEnd/>
          </a:ln>
        </p:spPr>
        <p:txBody>
          <a:bodyPr wrap="square" lIns="86872" tIns="43436" rIns="86872" bIns="43436">
            <a:spAutoFit/>
          </a:bodyPr>
          <a:lstStyle/>
          <a:p>
            <a:pPr algn="just"/>
            <a:r>
              <a:rPr lang="en-US" sz="2500" dirty="0">
                <a:solidFill>
                  <a:schemeClr val="bg1">
                    <a:lumMod val="75000"/>
                  </a:schemeClr>
                </a:solidFill>
                <a:latin typeface="Calibri" pitchFamily="34" charset="0"/>
                <a:cs typeface="Calibri" pitchFamily="34" charset="0"/>
              </a:rPr>
              <a:t>OS assigns each file an integer number of </a:t>
            </a:r>
            <a:r>
              <a:rPr lang="en-US" sz="2500" i="1" dirty="0">
                <a:solidFill>
                  <a:schemeClr val="bg1">
                    <a:lumMod val="75000"/>
                  </a:schemeClr>
                </a:solidFill>
                <a:latin typeface="Calibri" pitchFamily="34" charset="0"/>
                <a:cs typeface="Calibri" pitchFamily="34" charset="0"/>
              </a:rPr>
              <a:t>assignment units</a:t>
            </a:r>
            <a:r>
              <a:rPr lang="en-US" sz="2500" dirty="0">
                <a:solidFill>
                  <a:schemeClr val="bg1">
                    <a:lumMod val="75000"/>
                  </a:schemeClr>
                </a:solidFill>
                <a:latin typeface="Calibri" pitchFamily="34" charset="0"/>
                <a:cs typeface="Calibri" pitchFamily="34" charset="0"/>
              </a:rPr>
              <a:t> (may be called blocks, clusters</a:t>
            </a:r>
            <a:r>
              <a:rPr lang="en-US" sz="2500" dirty="0" smtClean="0">
                <a:solidFill>
                  <a:schemeClr val="bg1">
                    <a:lumMod val="75000"/>
                  </a:schemeClr>
                </a:solidFill>
                <a:latin typeface="Calibri" pitchFamily="34" charset="0"/>
                <a:cs typeface="Calibri" pitchFamily="34" charset="0"/>
              </a:rPr>
              <a:t>,…). The </a:t>
            </a:r>
            <a:r>
              <a:rPr lang="en-US" sz="2500" dirty="0">
                <a:solidFill>
                  <a:schemeClr val="bg1">
                    <a:lumMod val="75000"/>
                  </a:schemeClr>
                </a:solidFill>
                <a:latin typeface="Calibri" pitchFamily="34" charset="0"/>
                <a:cs typeface="Calibri" pitchFamily="34" charset="0"/>
              </a:rPr>
              <a:t>assignment unit is one or more contiguous sectors.</a:t>
            </a:r>
          </a:p>
        </p:txBody>
      </p:sp>
      <p:sp>
        <p:nvSpPr>
          <p:cNvPr id="6" name="Text Box 10"/>
          <p:cNvSpPr txBox="1">
            <a:spLocks noChangeArrowheads="1"/>
          </p:cNvSpPr>
          <p:nvPr/>
        </p:nvSpPr>
        <p:spPr bwMode="auto">
          <a:xfrm>
            <a:off x="451764" y="2797746"/>
            <a:ext cx="5163601" cy="472441"/>
          </a:xfrm>
          <a:prstGeom prst="rect">
            <a:avLst/>
          </a:prstGeom>
          <a:noFill/>
          <a:ln w="9525">
            <a:noFill/>
            <a:miter lim="800000"/>
            <a:headEnd/>
            <a:tailEnd/>
          </a:ln>
        </p:spPr>
        <p:txBody>
          <a:bodyPr wrap="none" lIns="86872" tIns="43436" rIns="86872" bIns="43436">
            <a:spAutoFit/>
          </a:bodyPr>
          <a:lstStyle/>
          <a:p>
            <a:pPr algn="just"/>
            <a:r>
              <a:rPr lang="en-US" sz="2500" dirty="0">
                <a:solidFill>
                  <a:schemeClr val="bg1">
                    <a:lumMod val="75000"/>
                  </a:schemeClr>
                </a:solidFill>
                <a:latin typeface="Calibri" pitchFamily="34" charset="0"/>
                <a:cs typeface="Calibri" pitchFamily="34" charset="0"/>
              </a:rPr>
              <a:t>When selecting the unit size we try to:</a:t>
            </a:r>
          </a:p>
        </p:txBody>
      </p:sp>
      <p:sp>
        <p:nvSpPr>
          <p:cNvPr id="7" name="Text Box 11"/>
          <p:cNvSpPr txBox="1">
            <a:spLocks noChangeArrowheads="1"/>
          </p:cNvSpPr>
          <p:nvPr/>
        </p:nvSpPr>
        <p:spPr bwMode="auto">
          <a:xfrm>
            <a:off x="664859" y="3343001"/>
            <a:ext cx="7639792" cy="472441"/>
          </a:xfrm>
          <a:prstGeom prst="rect">
            <a:avLst/>
          </a:prstGeom>
          <a:noFill/>
          <a:ln w="9525">
            <a:noFill/>
            <a:miter lim="800000"/>
            <a:headEnd/>
            <a:tailEnd/>
          </a:ln>
        </p:spPr>
        <p:txBody>
          <a:bodyPr wrap="none" lIns="86872" tIns="43436" rIns="86872" bIns="43436">
            <a:spAutoFit/>
          </a:bodyPr>
          <a:lstStyle/>
          <a:p>
            <a:pPr algn="just">
              <a:buFont typeface="Courier New" pitchFamily="49" charset="0"/>
              <a:buChar char="o"/>
            </a:pPr>
            <a:r>
              <a:rPr lang="en-US" sz="2500" dirty="0">
                <a:solidFill>
                  <a:schemeClr val="bg1">
                    <a:lumMod val="75000"/>
                  </a:schemeClr>
                </a:solidFill>
                <a:latin typeface="Calibri" pitchFamily="34" charset="0"/>
                <a:cs typeface="Calibri" pitchFamily="34" charset="0"/>
              </a:rPr>
              <a:t> reduce lost disk space as a result of partially used units.</a:t>
            </a:r>
          </a:p>
        </p:txBody>
      </p:sp>
      <p:sp>
        <p:nvSpPr>
          <p:cNvPr id="8" name="Text Box 12"/>
          <p:cNvSpPr txBox="1">
            <a:spLocks noChangeArrowheads="1"/>
          </p:cNvSpPr>
          <p:nvPr/>
        </p:nvSpPr>
        <p:spPr bwMode="auto">
          <a:xfrm>
            <a:off x="677189" y="3893358"/>
            <a:ext cx="8832508" cy="857162"/>
          </a:xfrm>
          <a:prstGeom prst="rect">
            <a:avLst/>
          </a:prstGeom>
          <a:noFill/>
          <a:ln w="9525">
            <a:noFill/>
            <a:miter lim="800000"/>
            <a:headEnd/>
            <a:tailEnd/>
          </a:ln>
        </p:spPr>
        <p:txBody>
          <a:bodyPr wrap="square" lIns="86872" tIns="43436" rIns="86872" bIns="43436">
            <a:spAutoFit/>
          </a:bodyPr>
          <a:lstStyle/>
          <a:p>
            <a:pPr algn="just">
              <a:buFont typeface="Courier New" pitchFamily="49" charset="0"/>
              <a:buChar char="o"/>
            </a:pPr>
            <a:r>
              <a:rPr lang="en-US" sz="2500" dirty="0">
                <a:solidFill>
                  <a:schemeClr val="bg1">
                    <a:lumMod val="75000"/>
                  </a:schemeClr>
                </a:solidFill>
                <a:latin typeface="Calibri" pitchFamily="34" charset="0"/>
                <a:cs typeface="Calibri" pitchFamily="34" charset="0"/>
              </a:rPr>
              <a:t> reduce the size of the data structure needed to keep track of disk space usage.</a:t>
            </a:r>
          </a:p>
        </p:txBody>
      </p:sp>
      <p:sp>
        <p:nvSpPr>
          <p:cNvPr id="9" name="Text Box 13"/>
          <p:cNvSpPr txBox="1">
            <a:spLocks noChangeArrowheads="1"/>
          </p:cNvSpPr>
          <p:nvPr/>
        </p:nvSpPr>
        <p:spPr bwMode="auto">
          <a:xfrm>
            <a:off x="488369" y="4863963"/>
            <a:ext cx="4503292" cy="472441"/>
          </a:xfrm>
          <a:prstGeom prst="rect">
            <a:avLst/>
          </a:prstGeom>
          <a:noFill/>
          <a:ln w="9525">
            <a:noFill/>
            <a:miter lim="800000"/>
            <a:headEnd/>
            <a:tailEnd/>
          </a:ln>
        </p:spPr>
        <p:txBody>
          <a:bodyPr wrap="none" lIns="86872" tIns="43436" rIns="86872" bIns="43436">
            <a:spAutoFit/>
          </a:bodyPr>
          <a:lstStyle/>
          <a:p>
            <a:pPr algn="just"/>
            <a:r>
              <a:rPr lang="en-US" sz="2500" dirty="0">
                <a:solidFill>
                  <a:schemeClr val="bg1">
                    <a:lumMod val="75000"/>
                  </a:schemeClr>
                </a:solidFill>
                <a:latin typeface="Calibri" pitchFamily="34" charset="0"/>
                <a:cs typeface="Calibri" pitchFamily="34" charset="0"/>
              </a:rPr>
              <a:t>i.e. a compromise must be made.</a:t>
            </a:r>
          </a:p>
        </p:txBody>
      </p:sp>
      <p:sp>
        <p:nvSpPr>
          <p:cNvPr id="10" name="Text Box 14"/>
          <p:cNvSpPr txBox="1">
            <a:spLocks noChangeArrowheads="1"/>
          </p:cNvSpPr>
          <p:nvPr/>
        </p:nvSpPr>
        <p:spPr bwMode="auto">
          <a:xfrm>
            <a:off x="473627" y="5547498"/>
            <a:ext cx="9199774" cy="857162"/>
          </a:xfrm>
          <a:prstGeom prst="rect">
            <a:avLst/>
          </a:prstGeom>
          <a:noFill/>
          <a:ln w="9525">
            <a:noFill/>
            <a:miter lim="800000"/>
            <a:headEnd/>
            <a:tailEnd/>
          </a:ln>
        </p:spPr>
        <p:txBody>
          <a:bodyPr wrap="square" lIns="86872" tIns="43436" rIns="86872" bIns="43436">
            <a:spAutoFit/>
          </a:bodyPr>
          <a:lstStyle/>
          <a:p>
            <a:pPr algn="just"/>
            <a:r>
              <a:rPr lang="en-US" sz="2500" dirty="0">
                <a:latin typeface="Calibri" pitchFamily="34" charset="0"/>
                <a:cs typeface="Calibri" pitchFamily="34" charset="0"/>
              </a:rPr>
              <a:t>Also, as file size increases, it may be </a:t>
            </a:r>
            <a:r>
              <a:rPr lang="en-US" sz="2500" i="1" dirty="0">
                <a:latin typeface="Calibri" pitchFamily="34" charset="0"/>
                <a:cs typeface="Calibri" pitchFamily="34" charset="0"/>
              </a:rPr>
              <a:t>fragmented</a:t>
            </a:r>
            <a:r>
              <a:rPr lang="en-US" sz="2500" dirty="0">
                <a:latin typeface="Calibri" pitchFamily="34" charset="0"/>
                <a:cs typeface="Calibri" pitchFamily="34" charset="0"/>
              </a:rPr>
              <a:t>, i.e. assigned non-contiguous units, which slows down the file </a:t>
            </a:r>
            <a:r>
              <a:rPr lang="en-US" sz="2500" dirty="0" smtClean="0">
                <a:latin typeface="Calibri" pitchFamily="34" charset="0"/>
                <a:cs typeface="Calibri" pitchFamily="34" charset="0"/>
              </a:rPr>
              <a:t>access in magnetic disks.</a:t>
            </a:r>
            <a:endParaRPr lang="en-US" sz="2500" dirty="0">
              <a:latin typeface="Calibri" pitchFamily="34" charset="0"/>
              <a:cs typeface="Calibri" pitchFamily="34" charset="0"/>
            </a:endParaRPr>
          </a:p>
        </p:txBody>
      </p:sp>
      <p:grpSp>
        <p:nvGrpSpPr>
          <p:cNvPr id="13" name="Group 12"/>
          <p:cNvGrpSpPr/>
          <p:nvPr/>
        </p:nvGrpSpPr>
        <p:grpSpPr>
          <a:xfrm>
            <a:off x="309535" y="7067164"/>
            <a:ext cx="9435887" cy="396814"/>
            <a:chOff x="292620" y="6222297"/>
            <a:chExt cx="8561414" cy="360040"/>
          </a:xfrm>
        </p:grpSpPr>
        <p:sp>
          <p:nvSpPr>
            <p:cNvPr id="14" name="Rectangle 13"/>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225580" y="6222297"/>
              <a:ext cx="1505176"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–Page 6</a:t>
              </a:r>
              <a:endParaRPr lang="en-GB" sz="1600" i="1" dirty="0">
                <a:solidFill>
                  <a:schemeClr val="bg1"/>
                </a:solidFill>
                <a:latin typeface="Calibri" panose="020F0502020204030204" pitchFamily="34" charset="0"/>
              </a:endParaRPr>
            </a:p>
          </p:txBody>
        </p:sp>
        <p:sp>
          <p:nvSpPr>
            <p:cNvPr id="18"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9" name="Rectangle 18"/>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Box 8"/>
          <p:cNvSpPr txBox="1">
            <a:spLocks noChangeArrowheads="1"/>
          </p:cNvSpPr>
          <p:nvPr/>
        </p:nvSpPr>
        <p:spPr bwMode="auto">
          <a:xfrm>
            <a:off x="566145" y="478076"/>
            <a:ext cx="4934841" cy="545594"/>
          </a:xfrm>
          <a:prstGeom prst="rect">
            <a:avLst/>
          </a:prstGeom>
          <a:noFill/>
          <a:ln w="9525">
            <a:noFill/>
            <a:miter lim="800000"/>
            <a:headEnd/>
            <a:tailEnd/>
          </a:ln>
        </p:spPr>
        <p:txBody>
          <a:bodyPr wrap="none" lIns="86872" tIns="43436" rIns="86872" bIns="43436">
            <a:spAutoFit/>
          </a:bodyPr>
          <a:lstStyle/>
          <a:p>
            <a:r>
              <a:rPr lang="en-US" sz="2975" dirty="0">
                <a:solidFill>
                  <a:schemeClr val="bg1"/>
                </a:solidFill>
                <a:latin typeface="Calibri" pitchFamily="34" charset="0"/>
                <a:cs typeface="Calibri" pitchFamily="34" charset="0"/>
              </a:rPr>
              <a:t>Allocation of disk space to files</a:t>
            </a:r>
          </a:p>
        </p:txBody>
      </p:sp>
      <p:pic>
        <p:nvPicPr>
          <p:cNvPr id="2" name="9-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98913" y="512218"/>
            <a:ext cx="609600" cy="609600"/>
          </a:xfrm>
          <a:prstGeom prst="rect">
            <a:avLst/>
          </a:prstGeom>
        </p:spPr>
      </p:pic>
    </p:spTree>
    <p:extLst>
      <p:ext uri="{BB962C8B-B14F-4D97-AF65-F5344CB8AC3E}">
        <p14:creationId xmlns:p14="http://schemas.microsoft.com/office/powerpoint/2010/main" val="2478190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3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09535" y="7067164"/>
            <a:ext cx="9435887" cy="396814"/>
            <a:chOff x="292620" y="6222297"/>
            <a:chExt cx="8561414" cy="360040"/>
          </a:xfrm>
        </p:grpSpPr>
        <p:sp>
          <p:nvSpPr>
            <p:cNvPr id="14" name="Rectangle 13"/>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7225580" y="6222297"/>
              <a:ext cx="1468815"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7</a:t>
              </a:r>
              <a:endParaRPr lang="en-GB" sz="1600" i="1" dirty="0">
                <a:solidFill>
                  <a:schemeClr val="bg1"/>
                </a:solidFill>
                <a:latin typeface="Calibri" panose="020F0502020204030204" pitchFamily="34" charset="0"/>
              </a:endParaRPr>
            </a:p>
          </p:txBody>
        </p:sp>
        <p:sp>
          <p:nvSpPr>
            <p:cNvPr id="20"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21" name="Rectangle 20"/>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Box 8"/>
          <p:cNvSpPr txBox="1">
            <a:spLocks noChangeArrowheads="1"/>
          </p:cNvSpPr>
          <p:nvPr/>
        </p:nvSpPr>
        <p:spPr bwMode="auto">
          <a:xfrm>
            <a:off x="566145" y="478076"/>
            <a:ext cx="4109041" cy="545594"/>
          </a:xfrm>
          <a:prstGeom prst="rect">
            <a:avLst/>
          </a:prstGeom>
          <a:noFill/>
          <a:ln w="9525">
            <a:noFill/>
            <a:miter lim="800000"/>
            <a:headEnd/>
            <a:tailEnd/>
          </a:ln>
        </p:spPr>
        <p:txBody>
          <a:bodyPr wrap="none" lIns="86872" tIns="43436" rIns="86872" bIns="43436">
            <a:spAutoFit/>
          </a:bodyPr>
          <a:lstStyle/>
          <a:p>
            <a:r>
              <a:rPr lang="en-US" sz="2975" dirty="0">
                <a:solidFill>
                  <a:schemeClr val="bg1"/>
                </a:solidFill>
                <a:latin typeface="Calibri" panose="020F0502020204030204" pitchFamily="34" charset="0"/>
              </a:rPr>
              <a:t>File Allocation Table (FAT)</a:t>
            </a:r>
          </a:p>
        </p:txBody>
      </p:sp>
      <p:sp>
        <p:nvSpPr>
          <p:cNvPr id="8" name="TextBox 6"/>
          <p:cNvSpPr txBox="1"/>
          <p:nvPr/>
        </p:nvSpPr>
        <p:spPr>
          <a:xfrm>
            <a:off x="483529" y="1475194"/>
            <a:ext cx="9026170" cy="1200329"/>
          </a:xfrm>
          <a:prstGeom prst="rect">
            <a:avLst/>
          </a:prstGeom>
          <a:noFill/>
        </p:spPr>
        <p:txBody>
          <a:bodyPr wrap="square" rtlCol="0">
            <a:spAutoFit/>
          </a:bodyPr>
          <a:lstStyle/>
          <a:p>
            <a:pPr algn="just"/>
            <a:r>
              <a:rPr lang="en-US" sz="2400" dirty="0">
                <a:latin typeface="Calibri" panose="020F0502020204030204" pitchFamily="34" charset="0"/>
              </a:rPr>
              <a:t>FAT system was originally developed for small magnetic disks.  It is not suitable for currently available large-capacity hard disks.  However, it is widely used for solid-state storage devices in embedded applications.</a:t>
            </a:r>
            <a:endParaRPr lang="en-GB" sz="2400" dirty="0">
              <a:latin typeface="Calibri" panose="020F0502020204030204" pitchFamily="34" charset="0"/>
            </a:endParaRPr>
          </a:p>
        </p:txBody>
      </p:sp>
      <p:pic>
        <p:nvPicPr>
          <p:cNvPr id="2" name="9-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59878" y="485294"/>
            <a:ext cx="609600" cy="609600"/>
          </a:xfrm>
          <a:prstGeom prst="rect">
            <a:avLst/>
          </a:prstGeom>
        </p:spPr>
      </p:pic>
    </p:spTree>
    <p:extLst>
      <p:ext uri="{BB962C8B-B14F-4D97-AF65-F5344CB8AC3E}">
        <p14:creationId xmlns:p14="http://schemas.microsoft.com/office/powerpoint/2010/main" val="9449507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0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3529" y="1475194"/>
            <a:ext cx="9026170" cy="1200329"/>
          </a:xfrm>
          <a:prstGeom prst="rect">
            <a:avLst/>
          </a:prstGeom>
          <a:noFill/>
        </p:spPr>
        <p:txBody>
          <a:bodyPr wrap="square" rtlCol="0">
            <a:spAutoFit/>
          </a:bodyPr>
          <a:lstStyle/>
          <a:p>
            <a:pPr algn="just"/>
            <a:r>
              <a:rPr lang="en-US" sz="2400" dirty="0">
                <a:latin typeface="Calibri" panose="020F0502020204030204" pitchFamily="34" charset="0"/>
              </a:rPr>
              <a:t>FAT system was originally developed for small magnetic disks.  It is not suitable for currently available large-capacity hard disks.  However, it is widely used for solid-state storage devices in embedded applications.</a:t>
            </a:r>
            <a:endParaRPr lang="en-GB" sz="2400" dirty="0">
              <a:latin typeface="Calibri" panose="020F0502020204030204" pitchFamily="34" charset="0"/>
            </a:endParaRPr>
          </a:p>
        </p:txBody>
      </p:sp>
      <p:sp>
        <p:nvSpPr>
          <p:cNvPr id="8" name="TextBox 7"/>
          <p:cNvSpPr txBox="1"/>
          <p:nvPr/>
        </p:nvSpPr>
        <p:spPr>
          <a:xfrm>
            <a:off x="512787" y="2821763"/>
            <a:ext cx="8996912" cy="1246495"/>
          </a:xfrm>
          <a:prstGeom prst="rect">
            <a:avLst/>
          </a:prstGeom>
          <a:noFill/>
        </p:spPr>
        <p:txBody>
          <a:bodyPr wrap="square" rtlCol="0">
            <a:spAutoFit/>
          </a:bodyPr>
          <a:lstStyle/>
          <a:p>
            <a:pPr algn="just"/>
            <a:r>
              <a:rPr lang="en-US" sz="2400" dirty="0">
                <a:latin typeface="Calibri" panose="020F0502020204030204" pitchFamily="34" charset="0"/>
              </a:rPr>
              <a:t>System keeps track of space allocated to files using a table with an entry for each cluster on device.  Size of this entry is 8, 12, 16, or 32 bits according to version.  </a:t>
            </a:r>
            <a:r>
              <a:rPr lang="en-US" sz="2400" dirty="0">
                <a:solidFill>
                  <a:schemeClr val="bg1">
                    <a:lumMod val="95000"/>
                  </a:schemeClr>
                </a:solidFill>
                <a:latin typeface="Calibri" panose="020F0502020204030204" pitchFamily="34" charset="0"/>
              </a:rPr>
              <a:t>Entry contains one of the following: </a:t>
            </a:r>
            <a:endParaRPr lang="en-GB" sz="2400" dirty="0">
              <a:solidFill>
                <a:schemeClr val="bg1">
                  <a:lumMod val="95000"/>
                </a:schemeClr>
              </a:solidFill>
              <a:latin typeface="Calibri" panose="020F0502020204030204" pitchFamily="34" charset="0"/>
            </a:endParaRPr>
          </a:p>
        </p:txBody>
      </p:sp>
      <p:grpSp>
        <p:nvGrpSpPr>
          <p:cNvPr id="13" name="Group 12"/>
          <p:cNvGrpSpPr/>
          <p:nvPr/>
        </p:nvGrpSpPr>
        <p:grpSpPr>
          <a:xfrm>
            <a:off x="309535" y="7067164"/>
            <a:ext cx="9435887" cy="396814"/>
            <a:chOff x="292620" y="6222297"/>
            <a:chExt cx="8561414" cy="360040"/>
          </a:xfrm>
        </p:grpSpPr>
        <p:sp>
          <p:nvSpPr>
            <p:cNvPr id="14" name="Rectangle 13"/>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7225580" y="6222297"/>
              <a:ext cx="1468815"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7</a:t>
              </a:r>
              <a:endParaRPr lang="en-GB" sz="1600" i="1" dirty="0">
                <a:solidFill>
                  <a:schemeClr val="bg1"/>
                </a:solidFill>
                <a:latin typeface="Calibri" panose="020F0502020204030204" pitchFamily="34" charset="0"/>
              </a:endParaRPr>
            </a:p>
          </p:txBody>
        </p:sp>
        <p:sp>
          <p:nvSpPr>
            <p:cNvPr id="20"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21" name="Rectangle 20"/>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Box 8"/>
          <p:cNvSpPr txBox="1">
            <a:spLocks noChangeArrowheads="1"/>
          </p:cNvSpPr>
          <p:nvPr/>
        </p:nvSpPr>
        <p:spPr bwMode="auto">
          <a:xfrm>
            <a:off x="566145" y="478076"/>
            <a:ext cx="4109041" cy="545594"/>
          </a:xfrm>
          <a:prstGeom prst="rect">
            <a:avLst/>
          </a:prstGeom>
          <a:noFill/>
          <a:ln w="9525">
            <a:noFill/>
            <a:miter lim="800000"/>
            <a:headEnd/>
            <a:tailEnd/>
          </a:ln>
        </p:spPr>
        <p:txBody>
          <a:bodyPr wrap="none" lIns="86872" tIns="43436" rIns="86872" bIns="43436">
            <a:spAutoFit/>
          </a:bodyPr>
          <a:lstStyle/>
          <a:p>
            <a:r>
              <a:rPr lang="en-US" sz="2975" dirty="0">
                <a:solidFill>
                  <a:schemeClr val="bg1"/>
                </a:solidFill>
                <a:latin typeface="Calibri" panose="020F0502020204030204" pitchFamily="34" charset="0"/>
              </a:rPr>
              <a:t>File Allocation Table (FAT)</a:t>
            </a:r>
          </a:p>
        </p:txBody>
      </p:sp>
      <p:pic>
        <p:nvPicPr>
          <p:cNvPr id="2" name="9-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00099" y="487674"/>
            <a:ext cx="609600" cy="609600"/>
          </a:xfrm>
          <a:prstGeom prst="rect">
            <a:avLst/>
          </a:prstGeom>
        </p:spPr>
      </p:pic>
    </p:spTree>
    <p:extLst>
      <p:ext uri="{BB962C8B-B14F-4D97-AF65-F5344CB8AC3E}">
        <p14:creationId xmlns:p14="http://schemas.microsoft.com/office/powerpoint/2010/main" val="11999336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49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3529" y="1475194"/>
            <a:ext cx="9026170" cy="1200329"/>
          </a:xfrm>
          <a:prstGeom prst="rect">
            <a:avLst/>
          </a:prstGeom>
          <a:noFill/>
        </p:spPr>
        <p:txBody>
          <a:bodyPr wrap="square" rtlCol="0">
            <a:spAutoFit/>
          </a:bodyPr>
          <a:lstStyle/>
          <a:p>
            <a:pPr algn="just"/>
            <a:r>
              <a:rPr lang="en-US" sz="2400" dirty="0">
                <a:solidFill>
                  <a:schemeClr val="bg1">
                    <a:lumMod val="75000"/>
                  </a:schemeClr>
                </a:solidFill>
                <a:latin typeface="Calibri" panose="020F0502020204030204" pitchFamily="34" charset="0"/>
              </a:rPr>
              <a:t>FAT system was originally developed for small magnetic disks.  It is not suitable for currently available large-capacity hard disks.  However, it is widely used for solid-state storage devices in embedded applications.</a:t>
            </a:r>
            <a:endParaRPr lang="en-GB" sz="2400" dirty="0">
              <a:solidFill>
                <a:schemeClr val="bg1">
                  <a:lumMod val="75000"/>
                </a:schemeClr>
              </a:solidFill>
              <a:latin typeface="Calibri" panose="020F0502020204030204" pitchFamily="34" charset="0"/>
            </a:endParaRPr>
          </a:p>
        </p:txBody>
      </p:sp>
      <p:sp>
        <p:nvSpPr>
          <p:cNvPr id="8" name="TextBox 7"/>
          <p:cNvSpPr txBox="1"/>
          <p:nvPr/>
        </p:nvSpPr>
        <p:spPr>
          <a:xfrm>
            <a:off x="512787" y="2821763"/>
            <a:ext cx="8996912" cy="1246495"/>
          </a:xfrm>
          <a:prstGeom prst="rect">
            <a:avLst/>
          </a:prstGeom>
          <a:noFill/>
        </p:spPr>
        <p:txBody>
          <a:bodyPr wrap="square" rtlCol="0">
            <a:spAutoFit/>
          </a:bodyPr>
          <a:lstStyle/>
          <a:p>
            <a:pPr algn="just"/>
            <a:r>
              <a:rPr lang="en-US" sz="2400" dirty="0">
                <a:solidFill>
                  <a:schemeClr val="bg1">
                    <a:lumMod val="75000"/>
                  </a:schemeClr>
                </a:solidFill>
                <a:latin typeface="Calibri" panose="020F0502020204030204" pitchFamily="34" charset="0"/>
              </a:rPr>
              <a:t>System keeps track of space allocated to files using a table with an entry for each cluster on device.  Size of this entry is 8, 12, 16, or 32 bits according to version.  </a:t>
            </a:r>
            <a:r>
              <a:rPr lang="en-US" sz="2400" dirty="0">
                <a:latin typeface="Calibri" panose="020F0502020204030204" pitchFamily="34" charset="0"/>
              </a:rPr>
              <a:t>Entry contains one of the following: </a:t>
            </a:r>
            <a:endParaRPr lang="en-GB" sz="2400" dirty="0">
              <a:latin typeface="Calibri" panose="020F0502020204030204" pitchFamily="34" charset="0"/>
            </a:endParaRPr>
          </a:p>
        </p:txBody>
      </p:sp>
      <p:sp>
        <p:nvSpPr>
          <p:cNvPr id="9" name="TextBox 8"/>
          <p:cNvSpPr txBox="1"/>
          <p:nvPr/>
        </p:nvSpPr>
        <p:spPr>
          <a:xfrm>
            <a:off x="657037" y="4116712"/>
            <a:ext cx="3237809" cy="477054"/>
          </a:xfrm>
          <a:prstGeom prst="rect">
            <a:avLst/>
          </a:prstGeom>
          <a:noFill/>
        </p:spPr>
        <p:txBody>
          <a:bodyPr wrap="none" rtlCol="0">
            <a:spAutoFit/>
          </a:bodyPr>
          <a:lstStyle/>
          <a:p>
            <a:pPr marL="342900" indent="-342900">
              <a:buFont typeface="Courier New" panose="02070309020205020404" pitchFamily="49" charset="0"/>
              <a:buChar char="o"/>
            </a:pPr>
            <a:r>
              <a:rPr lang="en-US" sz="2400" dirty="0">
                <a:latin typeface="Calibri" panose="020F0502020204030204" pitchFamily="34" charset="0"/>
              </a:rPr>
              <a:t>Code for free cluster.</a:t>
            </a:r>
            <a:endParaRPr lang="en-GB" sz="2400" dirty="0">
              <a:latin typeface="Calibri" panose="020F0502020204030204" pitchFamily="34" charset="0"/>
            </a:endParaRPr>
          </a:p>
        </p:txBody>
      </p:sp>
      <p:sp>
        <p:nvSpPr>
          <p:cNvPr id="10" name="TextBox 9"/>
          <p:cNvSpPr txBox="1"/>
          <p:nvPr/>
        </p:nvSpPr>
        <p:spPr>
          <a:xfrm>
            <a:off x="659473" y="4633217"/>
            <a:ext cx="8328114" cy="461665"/>
          </a:xfrm>
          <a:prstGeom prst="rect">
            <a:avLst/>
          </a:prstGeom>
          <a:noFill/>
        </p:spPr>
        <p:txBody>
          <a:bodyPr wrap="none" rtlCol="0">
            <a:spAutoFit/>
          </a:bodyPr>
          <a:lstStyle/>
          <a:p>
            <a:pPr marL="342900" indent="-342900">
              <a:buFont typeface="Courier New" panose="02070309020205020404" pitchFamily="49" charset="0"/>
              <a:buChar char="o"/>
            </a:pPr>
            <a:r>
              <a:rPr lang="en-US" sz="2400" dirty="0">
                <a:latin typeface="Calibri" panose="020F0502020204030204" pitchFamily="34" charset="0"/>
              </a:rPr>
              <a:t>Number of next cluster in file for which this cluster is assigned.</a:t>
            </a:r>
            <a:endParaRPr lang="en-GB" sz="2400" dirty="0">
              <a:latin typeface="Calibri" panose="020F0502020204030204" pitchFamily="34" charset="0"/>
            </a:endParaRPr>
          </a:p>
        </p:txBody>
      </p:sp>
      <p:sp>
        <p:nvSpPr>
          <p:cNvPr id="11" name="TextBox 10"/>
          <p:cNvSpPr txBox="1"/>
          <p:nvPr/>
        </p:nvSpPr>
        <p:spPr>
          <a:xfrm>
            <a:off x="630570" y="5209371"/>
            <a:ext cx="2673039" cy="477054"/>
          </a:xfrm>
          <a:prstGeom prst="rect">
            <a:avLst/>
          </a:prstGeom>
          <a:noFill/>
        </p:spPr>
        <p:txBody>
          <a:bodyPr wrap="none" rtlCol="0">
            <a:spAutoFit/>
          </a:bodyPr>
          <a:lstStyle/>
          <a:p>
            <a:pPr marL="342900" indent="-342900">
              <a:buFont typeface="Courier New" panose="02070309020205020404" pitchFamily="49" charset="0"/>
              <a:buChar char="o"/>
            </a:pPr>
            <a:r>
              <a:rPr lang="en-US" sz="2400" dirty="0">
                <a:latin typeface="Calibri" panose="020F0502020204030204" pitchFamily="34" charset="0"/>
              </a:rPr>
              <a:t>End of File code.</a:t>
            </a:r>
            <a:endParaRPr lang="en-GB" sz="2400" dirty="0">
              <a:latin typeface="Calibri" panose="020F0502020204030204" pitchFamily="34" charset="0"/>
            </a:endParaRPr>
          </a:p>
        </p:txBody>
      </p:sp>
      <p:sp>
        <p:nvSpPr>
          <p:cNvPr id="12" name="TextBox 11"/>
          <p:cNvSpPr txBox="1"/>
          <p:nvPr/>
        </p:nvSpPr>
        <p:spPr>
          <a:xfrm>
            <a:off x="630570" y="5800914"/>
            <a:ext cx="3201967" cy="477054"/>
          </a:xfrm>
          <a:prstGeom prst="rect">
            <a:avLst/>
          </a:prstGeom>
          <a:noFill/>
        </p:spPr>
        <p:txBody>
          <a:bodyPr wrap="none" rtlCol="0">
            <a:spAutoFit/>
          </a:bodyPr>
          <a:lstStyle/>
          <a:p>
            <a:pPr marL="342900" indent="-342900">
              <a:buFont typeface="Courier New" panose="02070309020205020404" pitchFamily="49" charset="0"/>
              <a:buChar char="o"/>
            </a:pPr>
            <a:r>
              <a:rPr lang="en-US" sz="2400" dirty="0">
                <a:latin typeface="Calibri" panose="020F0502020204030204" pitchFamily="34" charset="0"/>
              </a:rPr>
              <a:t>Code for bad cluster.</a:t>
            </a:r>
            <a:endParaRPr lang="en-GB" sz="2400" dirty="0">
              <a:latin typeface="Calibri" panose="020F0502020204030204" pitchFamily="34" charset="0"/>
            </a:endParaRPr>
          </a:p>
        </p:txBody>
      </p:sp>
      <p:grpSp>
        <p:nvGrpSpPr>
          <p:cNvPr id="13" name="Group 12"/>
          <p:cNvGrpSpPr/>
          <p:nvPr/>
        </p:nvGrpSpPr>
        <p:grpSpPr>
          <a:xfrm>
            <a:off x="309535" y="7067164"/>
            <a:ext cx="9435887" cy="396814"/>
            <a:chOff x="292620" y="6222297"/>
            <a:chExt cx="8561414" cy="360040"/>
          </a:xfrm>
        </p:grpSpPr>
        <p:sp>
          <p:nvSpPr>
            <p:cNvPr id="14" name="Rectangle 13"/>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7225580" y="6222297"/>
              <a:ext cx="1468815"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7</a:t>
              </a:r>
              <a:endParaRPr lang="en-GB" sz="1600" i="1" dirty="0">
                <a:solidFill>
                  <a:schemeClr val="bg1"/>
                </a:solidFill>
                <a:latin typeface="Calibri" panose="020F0502020204030204" pitchFamily="34" charset="0"/>
              </a:endParaRPr>
            </a:p>
          </p:txBody>
        </p:sp>
        <p:sp>
          <p:nvSpPr>
            <p:cNvPr id="20"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21" name="Rectangle 20"/>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Box 8"/>
          <p:cNvSpPr txBox="1">
            <a:spLocks noChangeArrowheads="1"/>
          </p:cNvSpPr>
          <p:nvPr/>
        </p:nvSpPr>
        <p:spPr bwMode="auto">
          <a:xfrm>
            <a:off x="566145" y="478076"/>
            <a:ext cx="4109041" cy="545594"/>
          </a:xfrm>
          <a:prstGeom prst="rect">
            <a:avLst/>
          </a:prstGeom>
          <a:noFill/>
          <a:ln w="9525">
            <a:noFill/>
            <a:miter lim="800000"/>
            <a:headEnd/>
            <a:tailEnd/>
          </a:ln>
        </p:spPr>
        <p:txBody>
          <a:bodyPr wrap="none" lIns="86872" tIns="43436" rIns="86872" bIns="43436">
            <a:spAutoFit/>
          </a:bodyPr>
          <a:lstStyle/>
          <a:p>
            <a:r>
              <a:rPr lang="en-US" sz="2975" dirty="0">
                <a:solidFill>
                  <a:schemeClr val="bg1"/>
                </a:solidFill>
                <a:latin typeface="Calibri" panose="020F0502020204030204" pitchFamily="34" charset="0"/>
              </a:rPr>
              <a:t>File Allocation Table (FAT)</a:t>
            </a:r>
          </a:p>
        </p:txBody>
      </p:sp>
      <p:pic>
        <p:nvPicPr>
          <p:cNvPr id="2" name="9-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59878" y="541069"/>
            <a:ext cx="609600" cy="609600"/>
          </a:xfrm>
          <a:prstGeom prst="rect">
            <a:avLst/>
          </a:prstGeom>
        </p:spPr>
      </p:pic>
    </p:spTree>
    <p:extLst>
      <p:ext uri="{BB962C8B-B14F-4D97-AF65-F5344CB8AC3E}">
        <p14:creationId xmlns:p14="http://schemas.microsoft.com/office/powerpoint/2010/main" val="40164716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0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594847" y="1418257"/>
            <a:ext cx="3459994" cy="4570800"/>
            <a:chOff x="5702299" y="1174750"/>
            <a:chExt cx="3342449" cy="4343400"/>
          </a:xfrm>
        </p:grpSpPr>
        <p:sp>
          <p:nvSpPr>
            <p:cNvPr id="6" name="Rectangle 54"/>
            <p:cNvSpPr>
              <a:spLocks noChangeArrowheads="1"/>
            </p:cNvSpPr>
            <p:nvPr/>
          </p:nvSpPr>
          <p:spPr bwMode="auto">
            <a:xfrm>
              <a:off x="6289675" y="3317875"/>
              <a:ext cx="1871663" cy="414338"/>
            </a:xfrm>
            <a:prstGeom prst="rect">
              <a:avLst/>
            </a:prstGeom>
            <a:solidFill>
              <a:srgbClr val="FFFF99"/>
            </a:solidFill>
            <a:ln w="9525">
              <a:solidFill>
                <a:schemeClr val="tx1"/>
              </a:solidFill>
              <a:miter lim="800000"/>
              <a:headEnd/>
              <a:tailEnd/>
            </a:ln>
          </p:spPr>
          <p:txBody>
            <a:bodyPr wrap="none" lIns="86872" tIns="43436" rIns="86872" bIns="43436" anchor="ctr"/>
            <a:lstStyle/>
            <a:p>
              <a:endParaRPr lang="en-US" sz="2299"/>
            </a:p>
          </p:txBody>
        </p:sp>
        <p:sp>
          <p:nvSpPr>
            <p:cNvPr id="7" name="Rectangle 55"/>
            <p:cNvSpPr>
              <a:spLocks noChangeArrowheads="1"/>
            </p:cNvSpPr>
            <p:nvPr/>
          </p:nvSpPr>
          <p:spPr bwMode="auto">
            <a:xfrm>
              <a:off x="6289675" y="3732213"/>
              <a:ext cx="1871663" cy="415925"/>
            </a:xfrm>
            <a:prstGeom prst="rect">
              <a:avLst/>
            </a:prstGeom>
            <a:solidFill>
              <a:srgbClr val="FFFF99"/>
            </a:solidFill>
            <a:ln w="9525">
              <a:solidFill>
                <a:schemeClr val="tx1"/>
              </a:solidFill>
              <a:miter lim="800000"/>
              <a:headEnd/>
              <a:tailEnd/>
            </a:ln>
          </p:spPr>
          <p:txBody>
            <a:bodyPr wrap="none" lIns="86872" tIns="43436" rIns="86872" bIns="43436" anchor="ctr"/>
            <a:lstStyle/>
            <a:p>
              <a:endParaRPr lang="en-US" sz="2299"/>
            </a:p>
          </p:txBody>
        </p:sp>
        <p:sp>
          <p:nvSpPr>
            <p:cNvPr id="8" name="Rectangle 56"/>
            <p:cNvSpPr>
              <a:spLocks noChangeArrowheads="1"/>
            </p:cNvSpPr>
            <p:nvPr/>
          </p:nvSpPr>
          <p:spPr bwMode="auto">
            <a:xfrm>
              <a:off x="6289675" y="4148138"/>
              <a:ext cx="1871663" cy="414337"/>
            </a:xfrm>
            <a:prstGeom prst="rect">
              <a:avLst/>
            </a:prstGeom>
            <a:solidFill>
              <a:srgbClr val="FFFF99"/>
            </a:solidFill>
            <a:ln w="3175">
              <a:solidFill>
                <a:schemeClr val="tx1"/>
              </a:solidFill>
              <a:miter lim="800000"/>
              <a:headEnd/>
              <a:tailEnd/>
            </a:ln>
          </p:spPr>
          <p:txBody>
            <a:bodyPr wrap="none" lIns="86872" tIns="43436" rIns="86872" bIns="43436" anchor="ctr"/>
            <a:lstStyle/>
            <a:p>
              <a:endParaRPr lang="en-US" sz="2299"/>
            </a:p>
          </p:txBody>
        </p:sp>
        <p:sp>
          <p:nvSpPr>
            <p:cNvPr id="9" name="Rectangle 53"/>
            <p:cNvSpPr>
              <a:spLocks noChangeArrowheads="1"/>
            </p:cNvSpPr>
            <p:nvPr/>
          </p:nvSpPr>
          <p:spPr bwMode="auto">
            <a:xfrm>
              <a:off x="6289675" y="1658938"/>
              <a:ext cx="1871663" cy="414337"/>
            </a:xfrm>
            <a:prstGeom prst="rect">
              <a:avLst/>
            </a:prstGeom>
            <a:solidFill>
              <a:srgbClr val="FFFF99"/>
            </a:solidFill>
            <a:ln w="3175">
              <a:solidFill>
                <a:schemeClr val="tx1"/>
              </a:solidFill>
              <a:miter lim="800000"/>
              <a:headEnd/>
              <a:tailEnd/>
            </a:ln>
          </p:spPr>
          <p:txBody>
            <a:bodyPr wrap="none" lIns="86872" tIns="43436" rIns="86872" bIns="43436" anchor="ctr"/>
            <a:lstStyle/>
            <a:p>
              <a:endParaRPr lang="en-US" sz="2299"/>
            </a:p>
          </p:txBody>
        </p:sp>
        <p:sp>
          <p:nvSpPr>
            <p:cNvPr id="10" name="Rectangle 52"/>
            <p:cNvSpPr>
              <a:spLocks noChangeArrowheads="1"/>
            </p:cNvSpPr>
            <p:nvPr/>
          </p:nvSpPr>
          <p:spPr bwMode="auto">
            <a:xfrm>
              <a:off x="6289675" y="4562475"/>
              <a:ext cx="1871663" cy="414338"/>
            </a:xfrm>
            <a:prstGeom prst="rect">
              <a:avLst/>
            </a:prstGeom>
            <a:solidFill>
              <a:srgbClr val="C0C0C0"/>
            </a:solidFill>
            <a:ln w="3175">
              <a:solidFill>
                <a:schemeClr val="tx1"/>
              </a:solidFill>
              <a:miter lim="800000"/>
              <a:headEnd/>
              <a:tailEnd/>
            </a:ln>
          </p:spPr>
          <p:txBody>
            <a:bodyPr wrap="none" lIns="86872" tIns="43436" rIns="86872" bIns="43436" anchor="ctr"/>
            <a:lstStyle/>
            <a:p>
              <a:endParaRPr lang="en-US" sz="2299"/>
            </a:p>
          </p:txBody>
        </p:sp>
        <p:sp>
          <p:nvSpPr>
            <p:cNvPr id="11" name="Rectangle 51"/>
            <p:cNvSpPr>
              <a:spLocks noChangeArrowheads="1"/>
            </p:cNvSpPr>
            <p:nvPr/>
          </p:nvSpPr>
          <p:spPr bwMode="auto">
            <a:xfrm>
              <a:off x="6289675" y="2903538"/>
              <a:ext cx="1871663" cy="414337"/>
            </a:xfrm>
            <a:prstGeom prst="rect">
              <a:avLst/>
            </a:prstGeom>
            <a:solidFill>
              <a:srgbClr val="C0C0C0"/>
            </a:solidFill>
            <a:ln w="3175">
              <a:solidFill>
                <a:schemeClr val="tx1"/>
              </a:solidFill>
              <a:miter lim="800000"/>
              <a:headEnd/>
              <a:tailEnd/>
            </a:ln>
          </p:spPr>
          <p:txBody>
            <a:bodyPr wrap="none" lIns="86872" tIns="43436" rIns="86872" bIns="43436" anchor="ctr"/>
            <a:lstStyle/>
            <a:p>
              <a:endParaRPr lang="en-US" sz="2299"/>
            </a:p>
          </p:txBody>
        </p:sp>
        <p:sp>
          <p:nvSpPr>
            <p:cNvPr id="12" name="Rectangle 50"/>
            <p:cNvSpPr>
              <a:spLocks noChangeArrowheads="1"/>
            </p:cNvSpPr>
            <p:nvPr/>
          </p:nvSpPr>
          <p:spPr bwMode="auto">
            <a:xfrm>
              <a:off x="6289675" y="2489200"/>
              <a:ext cx="1871663" cy="414338"/>
            </a:xfrm>
            <a:prstGeom prst="rect">
              <a:avLst/>
            </a:prstGeom>
            <a:solidFill>
              <a:srgbClr val="C0C0C0"/>
            </a:solidFill>
            <a:ln w="9525">
              <a:solidFill>
                <a:schemeClr val="tx1"/>
              </a:solidFill>
              <a:miter lim="800000"/>
              <a:headEnd/>
              <a:tailEnd/>
            </a:ln>
          </p:spPr>
          <p:txBody>
            <a:bodyPr wrap="none" lIns="86872" tIns="43436" rIns="86872" bIns="43436" anchor="ctr"/>
            <a:lstStyle/>
            <a:p>
              <a:endParaRPr lang="en-US" sz="2299"/>
            </a:p>
          </p:txBody>
        </p:sp>
        <p:sp>
          <p:nvSpPr>
            <p:cNvPr id="13" name="Rectangle 49"/>
            <p:cNvSpPr>
              <a:spLocks noChangeArrowheads="1"/>
            </p:cNvSpPr>
            <p:nvPr/>
          </p:nvSpPr>
          <p:spPr bwMode="auto">
            <a:xfrm>
              <a:off x="6289675" y="2073275"/>
              <a:ext cx="1871663" cy="415925"/>
            </a:xfrm>
            <a:prstGeom prst="rect">
              <a:avLst/>
            </a:prstGeom>
            <a:solidFill>
              <a:srgbClr val="C0C0C0"/>
            </a:solidFill>
            <a:ln w="9525">
              <a:solidFill>
                <a:schemeClr val="tx1"/>
              </a:solidFill>
              <a:miter lim="800000"/>
              <a:headEnd/>
              <a:tailEnd/>
            </a:ln>
          </p:spPr>
          <p:txBody>
            <a:bodyPr wrap="none" lIns="86872" tIns="43436" rIns="86872" bIns="43436" anchor="ctr"/>
            <a:lstStyle/>
            <a:p>
              <a:endParaRPr lang="en-US" sz="2299"/>
            </a:p>
          </p:txBody>
        </p:sp>
        <p:sp>
          <p:nvSpPr>
            <p:cNvPr id="15" name="Line 9"/>
            <p:cNvSpPr>
              <a:spLocks noChangeShapeType="1"/>
            </p:cNvSpPr>
            <p:nvPr/>
          </p:nvSpPr>
          <p:spPr bwMode="auto">
            <a:xfrm>
              <a:off x="6300788" y="1325563"/>
              <a:ext cx="0" cy="3870325"/>
            </a:xfrm>
            <a:prstGeom prst="line">
              <a:avLst/>
            </a:prstGeom>
            <a:noFill/>
            <a:ln w="9525">
              <a:solidFill>
                <a:schemeClr val="tx1"/>
              </a:solidFill>
              <a:round/>
              <a:headEnd/>
              <a:tailEnd/>
            </a:ln>
          </p:spPr>
          <p:txBody>
            <a:bodyPr wrap="none" lIns="86872" tIns="43436" rIns="86872" bIns="43436" anchor="ctr"/>
            <a:lstStyle/>
            <a:p>
              <a:endParaRPr lang="ar-EG" sz="2299"/>
            </a:p>
          </p:txBody>
        </p:sp>
        <p:sp>
          <p:nvSpPr>
            <p:cNvPr id="16" name="Line 10"/>
            <p:cNvSpPr>
              <a:spLocks noChangeShapeType="1"/>
            </p:cNvSpPr>
            <p:nvPr/>
          </p:nvSpPr>
          <p:spPr bwMode="auto">
            <a:xfrm>
              <a:off x="8172450" y="1325563"/>
              <a:ext cx="0" cy="3870325"/>
            </a:xfrm>
            <a:prstGeom prst="line">
              <a:avLst/>
            </a:prstGeom>
            <a:noFill/>
            <a:ln w="9525">
              <a:solidFill>
                <a:schemeClr val="tx1"/>
              </a:solidFill>
              <a:round/>
              <a:headEnd/>
              <a:tailEnd/>
            </a:ln>
          </p:spPr>
          <p:txBody>
            <a:bodyPr wrap="none" lIns="86872" tIns="43436" rIns="86872" bIns="43436" anchor="ctr"/>
            <a:lstStyle/>
            <a:p>
              <a:endParaRPr lang="ar-EG" sz="2299"/>
            </a:p>
          </p:txBody>
        </p:sp>
        <p:sp>
          <p:nvSpPr>
            <p:cNvPr id="17" name="Line 11"/>
            <p:cNvSpPr>
              <a:spLocks noChangeShapeType="1"/>
            </p:cNvSpPr>
            <p:nvPr/>
          </p:nvSpPr>
          <p:spPr bwMode="auto">
            <a:xfrm>
              <a:off x="6300788" y="1670050"/>
              <a:ext cx="1871662" cy="0"/>
            </a:xfrm>
            <a:prstGeom prst="line">
              <a:avLst/>
            </a:prstGeom>
            <a:noFill/>
            <a:ln w="9525">
              <a:solidFill>
                <a:schemeClr val="tx1"/>
              </a:solidFill>
              <a:round/>
              <a:headEnd/>
              <a:tailEnd/>
            </a:ln>
          </p:spPr>
          <p:txBody>
            <a:bodyPr wrap="none" lIns="86872" tIns="43436" rIns="86872" bIns="43436" anchor="ctr"/>
            <a:lstStyle/>
            <a:p>
              <a:endParaRPr lang="ar-EG" sz="2299"/>
            </a:p>
          </p:txBody>
        </p:sp>
        <p:sp>
          <p:nvSpPr>
            <p:cNvPr id="18" name="Line 12"/>
            <p:cNvSpPr>
              <a:spLocks noChangeShapeType="1"/>
            </p:cNvSpPr>
            <p:nvPr/>
          </p:nvSpPr>
          <p:spPr bwMode="auto">
            <a:xfrm>
              <a:off x="6300788" y="2085975"/>
              <a:ext cx="1871662" cy="0"/>
            </a:xfrm>
            <a:prstGeom prst="line">
              <a:avLst/>
            </a:prstGeom>
            <a:noFill/>
            <a:ln w="3175">
              <a:solidFill>
                <a:schemeClr val="tx1"/>
              </a:solidFill>
              <a:round/>
              <a:headEnd/>
              <a:tailEnd/>
            </a:ln>
          </p:spPr>
          <p:txBody>
            <a:bodyPr wrap="none" lIns="86872" tIns="43436" rIns="86872" bIns="43436" anchor="ctr"/>
            <a:lstStyle/>
            <a:p>
              <a:endParaRPr lang="ar-EG" sz="2299"/>
            </a:p>
          </p:txBody>
        </p:sp>
        <p:sp>
          <p:nvSpPr>
            <p:cNvPr id="19" name="Line 13"/>
            <p:cNvSpPr>
              <a:spLocks noChangeShapeType="1"/>
            </p:cNvSpPr>
            <p:nvPr/>
          </p:nvSpPr>
          <p:spPr bwMode="auto">
            <a:xfrm>
              <a:off x="6300788" y="2500313"/>
              <a:ext cx="1871662" cy="0"/>
            </a:xfrm>
            <a:prstGeom prst="line">
              <a:avLst/>
            </a:prstGeom>
            <a:noFill/>
            <a:ln w="3175">
              <a:solidFill>
                <a:schemeClr val="tx1"/>
              </a:solidFill>
              <a:round/>
              <a:headEnd/>
              <a:tailEnd/>
            </a:ln>
          </p:spPr>
          <p:txBody>
            <a:bodyPr wrap="none" lIns="86872" tIns="43436" rIns="86872" bIns="43436" anchor="ctr"/>
            <a:lstStyle/>
            <a:p>
              <a:endParaRPr lang="ar-EG" sz="2299"/>
            </a:p>
          </p:txBody>
        </p:sp>
        <p:sp>
          <p:nvSpPr>
            <p:cNvPr id="20" name="Line 14"/>
            <p:cNvSpPr>
              <a:spLocks noChangeShapeType="1"/>
            </p:cNvSpPr>
            <p:nvPr/>
          </p:nvSpPr>
          <p:spPr bwMode="auto">
            <a:xfrm>
              <a:off x="6300788" y="2914650"/>
              <a:ext cx="1871662" cy="0"/>
            </a:xfrm>
            <a:prstGeom prst="line">
              <a:avLst/>
            </a:prstGeom>
            <a:noFill/>
            <a:ln w="9525">
              <a:solidFill>
                <a:schemeClr val="tx1"/>
              </a:solidFill>
              <a:round/>
              <a:headEnd/>
              <a:tailEnd/>
            </a:ln>
          </p:spPr>
          <p:txBody>
            <a:bodyPr wrap="none" lIns="86872" tIns="43436" rIns="86872" bIns="43436" anchor="ctr"/>
            <a:lstStyle/>
            <a:p>
              <a:endParaRPr lang="ar-EG" sz="2299"/>
            </a:p>
          </p:txBody>
        </p:sp>
        <p:sp>
          <p:nvSpPr>
            <p:cNvPr id="21" name="Line 15"/>
            <p:cNvSpPr>
              <a:spLocks noChangeShapeType="1"/>
            </p:cNvSpPr>
            <p:nvPr/>
          </p:nvSpPr>
          <p:spPr bwMode="auto">
            <a:xfrm>
              <a:off x="6300788" y="3328988"/>
              <a:ext cx="1871662" cy="0"/>
            </a:xfrm>
            <a:prstGeom prst="line">
              <a:avLst/>
            </a:prstGeom>
            <a:noFill/>
            <a:ln w="3175">
              <a:solidFill>
                <a:schemeClr val="tx1"/>
              </a:solidFill>
              <a:round/>
              <a:headEnd/>
              <a:tailEnd/>
            </a:ln>
          </p:spPr>
          <p:txBody>
            <a:bodyPr wrap="none" lIns="86872" tIns="43436" rIns="86872" bIns="43436" anchor="ctr"/>
            <a:lstStyle/>
            <a:p>
              <a:endParaRPr lang="ar-EG" sz="2299"/>
            </a:p>
          </p:txBody>
        </p:sp>
        <p:sp>
          <p:nvSpPr>
            <p:cNvPr id="22" name="Line 16"/>
            <p:cNvSpPr>
              <a:spLocks noChangeShapeType="1"/>
            </p:cNvSpPr>
            <p:nvPr/>
          </p:nvSpPr>
          <p:spPr bwMode="auto">
            <a:xfrm>
              <a:off x="6300788" y="3744913"/>
              <a:ext cx="1871662" cy="0"/>
            </a:xfrm>
            <a:prstGeom prst="line">
              <a:avLst/>
            </a:prstGeom>
            <a:noFill/>
            <a:ln w="3175">
              <a:solidFill>
                <a:schemeClr val="tx1"/>
              </a:solidFill>
              <a:round/>
              <a:headEnd/>
              <a:tailEnd/>
            </a:ln>
          </p:spPr>
          <p:txBody>
            <a:bodyPr wrap="none" lIns="86872" tIns="43436" rIns="86872" bIns="43436" anchor="ctr"/>
            <a:lstStyle/>
            <a:p>
              <a:endParaRPr lang="ar-EG" sz="2299"/>
            </a:p>
          </p:txBody>
        </p:sp>
        <p:sp>
          <p:nvSpPr>
            <p:cNvPr id="23" name="Line 17"/>
            <p:cNvSpPr>
              <a:spLocks noChangeShapeType="1"/>
            </p:cNvSpPr>
            <p:nvPr/>
          </p:nvSpPr>
          <p:spPr bwMode="auto">
            <a:xfrm>
              <a:off x="6300788" y="4159250"/>
              <a:ext cx="1871662" cy="0"/>
            </a:xfrm>
            <a:prstGeom prst="line">
              <a:avLst/>
            </a:prstGeom>
            <a:noFill/>
            <a:ln w="9525">
              <a:solidFill>
                <a:schemeClr val="tx1"/>
              </a:solidFill>
              <a:round/>
              <a:headEnd/>
              <a:tailEnd/>
            </a:ln>
          </p:spPr>
          <p:txBody>
            <a:bodyPr wrap="none" lIns="86872" tIns="43436" rIns="86872" bIns="43436" anchor="ctr"/>
            <a:lstStyle/>
            <a:p>
              <a:endParaRPr lang="ar-EG" sz="2299"/>
            </a:p>
          </p:txBody>
        </p:sp>
        <p:sp>
          <p:nvSpPr>
            <p:cNvPr id="24" name="Line 19"/>
            <p:cNvSpPr>
              <a:spLocks noChangeShapeType="1"/>
            </p:cNvSpPr>
            <p:nvPr/>
          </p:nvSpPr>
          <p:spPr bwMode="auto">
            <a:xfrm>
              <a:off x="6300788" y="4573588"/>
              <a:ext cx="1871662" cy="0"/>
            </a:xfrm>
            <a:prstGeom prst="line">
              <a:avLst/>
            </a:prstGeom>
            <a:noFill/>
            <a:ln w="9525">
              <a:solidFill>
                <a:schemeClr val="tx1"/>
              </a:solidFill>
              <a:round/>
              <a:headEnd/>
              <a:tailEnd/>
            </a:ln>
          </p:spPr>
          <p:txBody>
            <a:bodyPr wrap="none" lIns="86872" tIns="43436" rIns="86872" bIns="43436" anchor="ctr"/>
            <a:lstStyle/>
            <a:p>
              <a:endParaRPr lang="ar-EG" sz="2299"/>
            </a:p>
          </p:txBody>
        </p:sp>
        <p:sp>
          <p:nvSpPr>
            <p:cNvPr id="25" name="Line 20"/>
            <p:cNvSpPr>
              <a:spLocks noChangeShapeType="1"/>
            </p:cNvSpPr>
            <p:nvPr/>
          </p:nvSpPr>
          <p:spPr bwMode="auto">
            <a:xfrm>
              <a:off x="6300788" y="4987925"/>
              <a:ext cx="1871662" cy="0"/>
            </a:xfrm>
            <a:prstGeom prst="line">
              <a:avLst/>
            </a:prstGeom>
            <a:noFill/>
            <a:ln w="9525">
              <a:solidFill>
                <a:schemeClr val="tx1"/>
              </a:solidFill>
              <a:round/>
              <a:headEnd/>
              <a:tailEnd/>
            </a:ln>
          </p:spPr>
          <p:txBody>
            <a:bodyPr wrap="none" lIns="86872" tIns="43436" rIns="86872" bIns="43436" anchor="ctr"/>
            <a:lstStyle/>
            <a:p>
              <a:endParaRPr lang="ar-EG" sz="2299"/>
            </a:p>
          </p:txBody>
        </p:sp>
        <p:sp>
          <p:nvSpPr>
            <p:cNvPr id="26" name="Text Box 22"/>
            <p:cNvSpPr txBox="1">
              <a:spLocks noChangeArrowheads="1"/>
            </p:cNvSpPr>
            <p:nvPr/>
          </p:nvSpPr>
          <p:spPr bwMode="auto">
            <a:xfrm>
              <a:off x="6889750" y="1728788"/>
              <a:ext cx="553460" cy="346533"/>
            </a:xfrm>
            <a:prstGeom prst="rect">
              <a:avLst/>
            </a:prstGeom>
            <a:noFill/>
            <a:ln w="9525">
              <a:noFill/>
              <a:miter lim="800000"/>
              <a:headEnd/>
              <a:tailEnd/>
            </a:ln>
          </p:spPr>
          <p:txBody>
            <a:bodyPr wrap="none" lIns="86872" tIns="43436" rIns="86872" bIns="43436">
              <a:spAutoFit/>
            </a:bodyPr>
            <a:lstStyle/>
            <a:p>
              <a:r>
                <a:rPr lang="en-US"/>
                <a:t>free</a:t>
              </a:r>
            </a:p>
          </p:txBody>
        </p:sp>
        <p:sp>
          <p:nvSpPr>
            <p:cNvPr id="27" name="Text Box 23"/>
            <p:cNvSpPr txBox="1">
              <a:spLocks noChangeArrowheads="1"/>
            </p:cNvSpPr>
            <p:nvPr/>
          </p:nvSpPr>
          <p:spPr bwMode="auto">
            <a:xfrm>
              <a:off x="6975475" y="2154238"/>
              <a:ext cx="417209" cy="346533"/>
            </a:xfrm>
            <a:prstGeom prst="rect">
              <a:avLst/>
            </a:prstGeom>
            <a:noFill/>
            <a:ln w="9525">
              <a:noFill/>
              <a:miter lim="800000"/>
              <a:headEnd/>
              <a:tailEnd/>
            </a:ln>
          </p:spPr>
          <p:txBody>
            <a:bodyPr wrap="none" lIns="86872" tIns="43436" rIns="86872" bIns="43436">
              <a:spAutoFit/>
            </a:bodyPr>
            <a:lstStyle/>
            <a:p>
              <a:r>
                <a:rPr lang="en-US"/>
                <a:t>21</a:t>
              </a:r>
            </a:p>
          </p:txBody>
        </p:sp>
        <p:sp>
          <p:nvSpPr>
            <p:cNvPr id="28" name="Text Box 24"/>
            <p:cNvSpPr txBox="1">
              <a:spLocks noChangeArrowheads="1"/>
            </p:cNvSpPr>
            <p:nvPr/>
          </p:nvSpPr>
          <p:spPr bwMode="auto">
            <a:xfrm>
              <a:off x="6964363" y="2557463"/>
              <a:ext cx="417209" cy="346533"/>
            </a:xfrm>
            <a:prstGeom prst="rect">
              <a:avLst/>
            </a:prstGeom>
            <a:noFill/>
            <a:ln w="9525">
              <a:noFill/>
              <a:miter lim="800000"/>
              <a:headEnd/>
              <a:tailEnd/>
            </a:ln>
          </p:spPr>
          <p:txBody>
            <a:bodyPr wrap="none" lIns="86872" tIns="43436" rIns="86872" bIns="43436">
              <a:spAutoFit/>
            </a:bodyPr>
            <a:lstStyle/>
            <a:p>
              <a:r>
                <a:rPr lang="en-US"/>
                <a:t>22</a:t>
              </a:r>
            </a:p>
          </p:txBody>
        </p:sp>
        <p:sp>
          <p:nvSpPr>
            <p:cNvPr id="29" name="Text Box 25"/>
            <p:cNvSpPr txBox="1">
              <a:spLocks noChangeArrowheads="1"/>
            </p:cNvSpPr>
            <p:nvPr/>
          </p:nvSpPr>
          <p:spPr bwMode="auto">
            <a:xfrm>
              <a:off x="6975475" y="2984500"/>
              <a:ext cx="417209" cy="346533"/>
            </a:xfrm>
            <a:prstGeom prst="rect">
              <a:avLst/>
            </a:prstGeom>
            <a:noFill/>
            <a:ln w="9525">
              <a:noFill/>
              <a:miter lim="800000"/>
              <a:headEnd/>
              <a:tailEnd/>
            </a:ln>
          </p:spPr>
          <p:txBody>
            <a:bodyPr wrap="none" lIns="86872" tIns="43436" rIns="86872" bIns="43436">
              <a:spAutoFit/>
            </a:bodyPr>
            <a:lstStyle/>
            <a:p>
              <a:r>
                <a:rPr lang="en-US"/>
                <a:t>26</a:t>
              </a:r>
            </a:p>
          </p:txBody>
        </p:sp>
        <p:sp>
          <p:nvSpPr>
            <p:cNvPr id="30" name="Text Box 26"/>
            <p:cNvSpPr txBox="1">
              <a:spLocks noChangeArrowheads="1"/>
            </p:cNvSpPr>
            <p:nvPr/>
          </p:nvSpPr>
          <p:spPr bwMode="auto">
            <a:xfrm>
              <a:off x="6899275" y="3398838"/>
              <a:ext cx="553460" cy="346533"/>
            </a:xfrm>
            <a:prstGeom prst="rect">
              <a:avLst/>
            </a:prstGeom>
            <a:noFill/>
            <a:ln w="9525">
              <a:noFill/>
              <a:miter lim="800000"/>
              <a:headEnd/>
              <a:tailEnd/>
            </a:ln>
          </p:spPr>
          <p:txBody>
            <a:bodyPr wrap="none" lIns="86872" tIns="43436" rIns="86872" bIns="43436">
              <a:spAutoFit/>
            </a:bodyPr>
            <a:lstStyle/>
            <a:p>
              <a:r>
                <a:rPr lang="en-US"/>
                <a:t>free</a:t>
              </a:r>
            </a:p>
          </p:txBody>
        </p:sp>
        <p:sp>
          <p:nvSpPr>
            <p:cNvPr id="31" name="Text Box 27"/>
            <p:cNvSpPr txBox="1">
              <a:spLocks noChangeArrowheads="1"/>
            </p:cNvSpPr>
            <p:nvPr/>
          </p:nvSpPr>
          <p:spPr bwMode="auto">
            <a:xfrm>
              <a:off x="6975475" y="3813175"/>
              <a:ext cx="417209" cy="346533"/>
            </a:xfrm>
            <a:prstGeom prst="rect">
              <a:avLst/>
            </a:prstGeom>
            <a:noFill/>
            <a:ln w="9525">
              <a:noFill/>
              <a:miter lim="800000"/>
              <a:headEnd/>
              <a:tailEnd/>
            </a:ln>
          </p:spPr>
          <p:txBody>
            <a:bodyPr wrap="none" lIns="86872" tIns="43436" rIns="86872" bIns="43436">
              <a:spAutoFit/>
            </a:bodyPr>
            <a:lstStyle/>
            <a:p>
              <a:r>
                <a:rPr lang="en-US"/>
                <a:t>25</a:t>
              </a:r>
            </a:p>
          </p:txBody>
        </p:sp>
        <p:sp>
          <p:nvSpPr>
            <p:cNvPr id="32" name="Text Box 28"/>
            <p:cNvSpPr txBox="1">
              <a:spLocks noChangeArrowheads="1"/>
            </p:cNvSpPr>
            <p:nvPr/>
          </p:nvSpPr>
          <p:spPr bwMode="auto">
            <a:xfrm>
              <a:off x="6975475" y="4227513"/>
              <a:ext cx="417209" cy="346533"/>
            </a:xfrm>
            <a:prstGeom prst="rect">
              <a:avLst/>
            </a:prstGeom>
            <a:noFill/>
            <a:ln w="9525">
              <a:noFill/>
              <a:miter lim="800000"/>
              <a:headEnd/>
              <a:tailEnd/>
            </a:ln>
          </p:spPr>
          <p:txBody>
            <a:bodyPr wrap="none" lIns="86872" tIns="43436" rIns="86872" bIns="43436">
              <a:spAutoFit/>
            </a:bodyPr>
            <a:lstStyle/>
            <a:p>
              <a:r>
                <a:rPr lang="en-US"/>
                <a:t>56</a:t>
              </a:r>
            </a:p>
          </p:txBody>
        </p:sp>
        <p:sp>
          <p:nvSpPr>
            <p:cNvPr id="33" name="Text Box 29"/>
            <p:cNvSpPr txBox="1">
              <a:spLocks noChangeArrowheads="1"/>
            </p:cNvSpPr>
            <p:nvPr/>
          </p:nvSpPr>
          <p:spPr bwMode="auto">
            <a:xfrm>
              <a:off x="6899275" y="4643437"/>
              <a:ext cx="627778" cy="346533"/>
            </a:xfrm>
            <a:prstGeom prst="rect">
              <a:avLst/>
            </a:prstGeom>
            <a:noFill/>
            <a:ln w="9525">
              <a:noFill/>
              <a:miter lim="800000"/>
              <a:headEnd/>
              <a:tailEnd/>
            </a:ln>
          </p:spPr>
          <p:txBody>
            <a:bodyPr wrap="none" lIns="86872" tIns="43436" rIns="86872" bIns="43436">
              <a:spAutoFit/>
            </a:bodyPr>
            <a:lstStyle/>
            <a:p>
              <a:r>
                <a:rPr lang="en-US"/>
                <a:t>EOF</a:t>
              </a:r>
            </a:p>
          </p:txBody>
        </p:sp>
        <p:sp>
          <p:nvSpPr>
            <p:cNvPr id="34" name="Line 30"/>
            <p:cNvSpPr>
              <a:spLocks noChangeShapeType="1"/>
            </p:cNvSpPr>
            <p:nvPr/>
          </p:nvSpPr>
          <p:spPr bwMode="auto">
            <a:xfrm>
              <a:off x="7188200" y="1174750"/>
              <a:ext cx="0" cy="346075"/>
            </a:xfrm>
            <a:prstGeom prst="line">
              <a:avLst/>
            </a:prstGeom>
            <a:noFill/>
            <a:ln w="88900">
              <a:solidFill>
                <a:schemeClr val="tx1"/>
              </a:solidFill>
              <a:prstDash val="sysDot"/>
              <a:round/>
              <a:headEnd/>
              <a:tailEnd/>
            </a:ln>
          </p:spPr>
          <p:txBody>
            <a:bodyPr wrap="none" lIns="86872" tIns="43436" rIns="86872" bIns="43436" anchor="ctr"/>
            <a:lstStyle/>
            <a:p>
              <a:endParaRPr lang="ar-EG" sz="2299"/>
            </a:p>
          </p:txBody>
        </p:sp>
        <p:sp>
          <p:nvSpPr>
            <p:cNvPr id="35" name="Line 31"/>
            <p:cNvSpPr>
              <a:spLocks noChangeShapeType="1"/>
            </p:cNvSpPr>
            <p:nvPr/>
          </p:nvSpPr>
          <p:spPr bwMode="auto">
            <a:xfrm flipH="1">
              <a:off x="7188200" y="5114925"/>
              <a:ext cx="11113" cy="403225"/>
            </a:xfrm>
            <a:prstGeom prst="line">
              <a:avLst/>
            </a:prstGeom>
            <a:noFill/>
            <a:ln w="88900">
              <a:solidFill>
                <a:schemeClr val="tx1"/>
              </a:solidFill>
              <a:prstDash val="sysDot"/>
              <a:round/>
              <a:headEnd/>
              <a:tailEnd/>
            </a:ln>
          </p:spPr>
          <p:txBody>
            <a:bodyPr wrap="none" lIns="86872" tIns="43436" rIns="86872" bIns="43436" anchor="ctr"/>
            <a:lstStyle/>
            <a:p>
              <a:endParaRPr lang="ar-EG" sz="2299"/>
            </a:p>
          </p:txBody>
        </p:sp>
        <p:sp>
          <p:nvSpPr>
            <p:cNvPr id="36" name="Text Box 32"/>
            <p:cNvSpPr txBox="1">
              <a:spLocks noChangeArrowheads="1"/>
            </p:cNvSpPr>
            <p:nvPr/>
          </p:nvSpPr>
          <p:spPr bwMode="auto">
            <a:xfrm>
              <a:off x="5702299" y="2154238"/>
              <a:ext cx="417209" cy="346533"/>
            </a:xfrm>
            <a:prstGeom prst="rect">
              <a:avLst/>
            </a:prstGeom>
            <a:noFill/>
            <a:ln w="9525">
              <a:noFill/>
              <a:miter lim="800000"/>
              <a:headEnd/>
              <a:tailEnd/>
            </a:ln>
          </p:spPr>
          <p:txBody>
            <a:bodyPr wrap="none" lIns="86872" tIns="43436" rIns="86872" bIns="43436">
              <a:spAutoFit/>
            </a:bodyPr>
            <a:lstStyle/>
            <a:p>
              <a:r>
                <a:rPr lang="en-US"/>
                <a:t>20</a:t>
              </a:r>
            </a:p>
          </p:txBody>
        </p:sp>
        <p:sp>
          <p:nvSpPr>
            <p:cNvPr id="37" name="Text Box 33"/>
            <p:cNvSpPr txBox="1">
              <a:spLocks noChangeArrowheads="1"/>
            </p:cNvSpPr>
            <p:nvPr/>
          </p:nvSpPr>
          <p:spPr bwMode="auto">
            <a:xfrm>
              <a:off x="5702299" y="2568575"/>
              <a:ext cx="417209" cy="346533"/>
            </a:xfrm>
            <a:prstGeom prst="rect">
              <a:avLst/>
            </a:prstGeom>
            <a:noFill/>
            <a:ln w="9525">
              <a:noFill/>
              <a:miter lim="800000"/>
              <a:headEnd/>
              <a:tailEnd/>
            </a:ln>
          </p:spPr>
          <p:txBody>
            <a:bodyPr wrap="none" lIns="86872" tIns="43436" rIns="86872" bIns="43436">
              <a:spAutoFit/>
            </a:bodyPr>
            <a:lstStyle/>
            <a:p>
              <a:r>
                <a:rPr lang="en-US"/>
                <a:t>21</a:t>
              </a:r>
            </a:p>
          </p:txBody>
        </p:sp>
        <p:sp>
          <p:nvSpPr>
            <p:cNvPr id="38" name="Text Box 34"/>
            <p:cNvSpPr txBox="1">
              <a:spLocks noChangeArrowheads="1"/>
            </p:cNvSpPr>
            <p:nvPr/>
          </p:nvSpPr>
          <p:spPr bwMode="auto">
            <a:xfrm>
              <a:off x="5702299" y="2984500"/>
              <a:ext cx="417209" cy="346533"/>
            </a:xfrm>
            <a:prstGeom prst="rect">
              <a:avLst/>
            </a:prstGeom>
            <a:noFill/>
            <a:ln w="9525">
              <a:noFill/>
              <a:miter lim="800000"/>
              <a:headEnd/>
              <a:tailEnd/>
            </a:ln>
          </p:spPr>
          <p:txBody>
            <a:bodyPr wrap="none" lIns="86872" tIns="43436" rIns="86872" bIns="43436">
              <a:spAutoFit/>
            </a:bodyPr>
            <a:lstStyle/>
            <a:p>
              <a:r>
                <a:rPr lang="en-US"/>
                <a:t>22</a:t>
              </a:r>
            </a:p>
          </p:txBody>
        </p:sp>
        <p:sp>
          <p:nvSpPr>
            <p:cNvPr id="39" name="Text Box 35"/>
            <p:cNvSpPr txBox="1">
              <a:spLocks noChangeArrowheads="1"/>
            </p:cNvSpPr>
            <p:nvPr/>
          </p:nvSpPr>
          <p:spPr bwMode="auto">
            <a:xfrm>
              <a:off x="5702299" y="3398838"/>
              <a:ext cx="417209" cy="346533"/>
            </a:xfrm>
            <a:prstGeom prst="rect">
              <a:avLst/>
            </a:prstGeom>
            <a:noFill/>
            <a:ln w="9525">
              <a:noFill/>
              <a:miter lim="800000"/>
              <a:headEnd/>
              <a:tailEnd/>
            </a:ln>
          </p:spPr>
          <p:txBody>
            <a:bodyPr wrap="none" lIns="86872" tIns="43436" rIns="86872" bIns="43436">
              <a:spAutoFit/>
            </a:bodyPr>
            <a:lstStyle/>
            <a:p>
              <a:r>
                <a:rPr lang="en-US"/>
                <a:t>23</a:t>
              </a:r>
            </a:p>
          </p:txBody>
        </p:sp>
        <p:sp>
          <p:nvSpPr>
            <p:cNvPr id="40" name="Text Box 36"/>
            <p:cNvSpPr txBox="1">
              <a:spLocks noChangeArrowheads="1"/>
            </p:cNvSpPr>
            <p:nvPr/>
          </p:nvSpPr>
          <p:spPr bwMode="auto">
            <a:xfrm>
              <a:off x="5702299" y="3813175"/>
              <a:ext cx="417209" cy="346533"/>
            </a:xfrm>
            <a:prstGeom prst="rect">
              <a:avLst/>
            </a:prstGeom>
            <a:noFill/>
            <a:ln w="9525">
              <a:noFill/>
              <a:miter lim="800000"/>
              <a:headEnd/>
              <a:tailEnd/>
            </a:ln>
          </p:spPr>
          <p:txBody>
            <a:bodyPr wrap="none" lIns="86872" tIns="43436" rIns="86872" bIns="43436">
              <a:spAutoFit/>
            </a:bodyPr>
            <a:lstStyle/>
            <a:p>
              <a:r>
                <a:rPr lang="en-US"/>
                <a:t>24</a:t>
              </a:r>
            </a:p>
          </p:txBody>
        </p:sp>
        <p:sp>
          <p:nvSpPr>
            <p:cNvPr id="41" name="Text Box 37"/>
            <p:cNvSpPr txBox="1">
              <a:spLocks noChangeArrowheads="1"/>
            </p:cNvSpPr>
            <p:nvPr/>
          </p:nvSpPr>
          <p:spPr bwMode="auto">
            <a:xfrm>
              <a:off x="5702299" y="4227513"/>
              <a:ext cx="417209" cy="346533"/>
            </a:xfrm>
            <a:prstGeom prst="rect">
              <a:avLst/>
            </a:prstGeom>
            <a:noFill/>
            <a:ln w="9525">
              <a:noFill/>
              <a:miter lim="800000"/>
              <a:headEnd/>
              <a:tailEnd/>
            </a:ln>
          </p:spPr>
          <p:txBody>
            <a:bodyPr wrap="none" lIns="86872" tIns="43436" rIns="86872" bIns="43436">
              <a:spAutoFit/>
            </a:bodyPr>
            <a:lstStyle/>
            <a:p>
              <a:r>
                <a:rPr lang="en-US"/>
                <a:t>25</a:t>
              </a:r>
            </a:p>
          </p:txBody>
        </p:sp>
        <p:sp>
          <p:nvSpPr>
            <p:cNvPr id="42" name="Text Box 38"/>
            <p:cNvSpPr txBox="1">
              <a:spLocks noChangeArrowheads="1"/>
            </p:cNvSpPr>
            <p:nvPr/>
          </p:nvSpPr>
          <p:spPr bwMode="auto">
            <a:xfrm>
              <a:off x="5702299" y="4643437"/>
              <a:ext cx="417209" cy="346533"/>
            </a:xfrm>
            <a:prstGeom prst="rect">
              <a:avLst/>
            </a:prstGeom>
            <a:noFill/>
            <a:ln w="9525">
              <a:noFill/>
              <a:miter lim="800000"/>
              <a:headEnd/>
              <a:tailEnd/>
            </a:ln>
          </p:spPr>
          <p:txBody>
            <a:bodyPr wrap="none" lIns="86872" tIns="43436" rIns="86872" bIns="43436">
              <a:spAutoFit/>
            </a:bodyPr>
            <a:lstStyle/>
            <a:p>
              <a:r>
                <a:rPr lang="en-US"/>
                <a:t>26</a:t>
              </a:r>
            </a:p>
          </p:txBody>
        </p:sp>
        <p:sp>
          <p:nvSpPr>
            <p:cNvPr id="43" name="Text Box 39"/>
            <p:cNvSpPr txBox="1">
              <a:spLocks noChangeArrowheads="1"/>
            </p:cNvSpPr>
            <p:nvPr/>
          </p:nvSpPr>
          <p:spPr bwMode="auto">
            <a:xfrm>
              <a:off x="5702299" y="1739900"/>
              <a:ext cx="417209" cy="346533"/>
            </a:xfrm>
            <a:prstGeom prst="rect">
              <a:avLst/>
            </a:prstGeom>
            <a:noFill/>
            <a:ln w="9525">
              <a:noFill/>
              <a:miter lim="800000"/>
              <a:headEnd/>
              <a:tailEnd/>
            </a:ln>
          </p:spPr>
          <p:txBody>
            <a:bodyPr wrap="none" lIns="86872" tIns="43436" rIns="86872" bIns="43436">
              <a:spAutoFit/>
            </a:bodyPr>
            <a:lstStyle/>
            <a:p>
              <a:r>
                <a:rPr lang="en-US"/>
                <a:t>19</a:t>
              </a:r>
            </a:p>
          </p:txBody>
        </p:sp>
        <p:sp>
          <p:nvSpPr>
            <p:cNvPr id="45" name="Text Box 41"/>
            <p:cNvSpPr txBox="1">
              <a:spLocks noChangeArrowheads="1"/>
            </p:cNvSpPr>
            <p:nvPr/>
          </p:nvSpPr>
          <p:spPr bwMode="auto">
            <a:xfrm>
              <a:off x="8461375" y="1590675"/>
              <a:ext cx="583373" cy="361032"/>
            </a:xfrm>
            <a:prstGeom prst="rect">
              <a:avLst/>
            </a:prstGeom>
            <a:noFill/>
            <a:ln w="9525">
              <a:noFill/>
              <a:miter lim="800000"/>
              <a:headEnd/>
              <a:tailEnd/>
            </a:ln>
          </p:spPr>
          <p:txBody>
            <a:bodyPr wrap="none" lIns="86872" tIns="43436" rIns="86872" bIns="43436">
              <a:spAutoFit/>
            </a:bodyPr>
            <a:lstStyle/>
            <a:p>
              <a:r>
                <a:rPr lang="en-US" sz="1899"/>
                <a:t>FAT</a:t>
              </a:r>
            </a:p>
          </p:txBody>
        </p:sp>
      </p:grpSp>
      <p:sp>
        <p:nvSpPr>
          <p:cNvPr id="52" name="Text Box 57"/>
          <p:cNvSpPr txBox="1">
            <a:spLocks noChangeArrowheads="1"/>
          </p:cNvSpPr>
          <p:nvPr/>
        </p:nvSpPr>
        <p:spPr bwMode="auto">
          <a:xfrm>
            <a:off x="537541" y="6167332"/>
            <a:ext cx="7098491" cy="456994"/>
          </a:xfrm>
          <a:prstGeom prst="rect">
            <a:avLst/>
          </a:prstGeom>
          <a:noFill/>
          <a:ln w="9525">
            <a:noFill/>
            <a:miter lim="800000"/>
            <a:headEnd/>
            <a:tailEnd/>
          </a:ln>
        </p:spPr>
        <p:txBody>
          <a:bodyPr wrap="none" lIns="86872" tIns="43436" rIns="86872" bIns="43436">
            <a:spAutoFit/>
          </a:bodyPr>
          <a:lstStyle/>
          <a:p>
            <a:r>
              <a:rPr lang="en-US" sz="2400" dirty="0">
                <a:latin typeface="Calibri" pitchFamily="34" charset="0"/>
                <a:cs typeface="Calibri" pitchFamily="34" charset="0"/>
              </a:rPr>
              <a:t>Each file has a chain of clusters in FAT ending by an EOF.</a:t>
            </a:r>
          </a:p>
        </p:txBody>
      </p:sp>
      <p:grpSp>
        <p:nvGrpSpPr>
          <p:cNvPr id="54" name="Group 53"/>
          <p:cNvGrpSpPr/>
          <p:nvPr/>
        </p:nvGrpSpPr>
        <p:grpSpPr>
          <a:xfrm>
            <a:off x="309535" y="7067164"/>
            <a:ext cx="9435887" cy="396814"/>
            <a:chOff x="292620" y="6222297"/>
            <a:chExt cx="8561414" cy="360040"/>
          </a:xfrm>
        </p:grpSpPr>
        <p:sp>
          <p:nvSpPr>
            <p:cNvPr id="59" name="Rectangle 58"/>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p:cNvSpPr txBox="1"/>
            <p:nvPr/>
          </p:nvSpPr>
          <p:spPr>
            <a:xfrm>
              <a:off x="7225580" y="6222297"/>
              <a:ext cx="1468815"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8</a:t>
              </a:r>
              <a:endParaRPr lang="en-GB" sz="1600" i="1" dirty="0">
                <a:solidFill>
                  <a:schemeClr val="bg1"/>
                </a:solidFill>
                <a:latin typeface="Calibri" panose="020F0502020204030204" pitchFamily="34" charset="0"/>
              </a:endParaRPr>
            </a:p>
          </p:txBody>
        </p:sp>
        <p:sp>
          <p:nvSpPr>
            <p:cNvPr id="61"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62" name="Rectangle 61"/>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 Box 8"/>
          <p:cNvSpPr txBox="1">
            <a:spLocks noChangeArrowheads="1"/>
          </p:cNvSpPr>
          <p:nvPr/>
        </p:nvSpPr>
        <p:spPr bwMode="auto">
          <a:xfrm>
            <a:off x="566145" y="478076"/>
            <a:ext cx="4109041" cy="545594"/>
          </a:xfrm>
          <a:prstGeom prst="rect">
            <a:avLst/>
          </a:prstGeom>
          <a:noFill/>
          <a:ln w="9525">
            <a:noFill/>
            <a:miter lim="800000"/>
            <a:headEnd/>
            <a:tailEnd/>
          </a:ln>
        </p:spPr>
        <p:txBody>
          <a:bodyPr wrap="none" lIns="86872" tIns="43436" rIns="86872" bIns="43436">
            <a:spAutoFit/>
          </a:bodyPr>
          <a:lstStyle/>
          <a:p>
            <a:r>
              <a:rPr lang="en-US" sz="2975" dirty="0">
                <a:solidFill>
                  <a:schemeClr val="bg1"/>
                </a:solidFill>
                <a:latin typeface="Calibri" panose="020F0502020204030204" pitchFamily="34" charset="0"/>
              </a:rPr>
              <a:t>File Allocation Table (FAT)</a:t>
            </a:r>
          </a:p>
        </p:txBody>
      </p:sp>
      <p:pic>
        <p:nvPicPr>
          <p:cNvPr id="2" name="9-2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58695" y="485594"/>
            <a:ext cx="609600" cy="609600"/>
          </a:xfrm>
          <a:prstGeom prst="rect">
            <a:avLst/>
          </a:prstGeom>
        </p:spPr>
      </p:pic>
    </p:spTree>
    <p:extLst>
      <p:ext uri="{BB962C8B-B14F-4D97-AF65-F5344CB8AC3E}">
        <p14:creationId xmlns:p14="http://schemas.microsoft.com/office/powerpoint/2010/main" val="17238065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06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44900" y="1418257"/>
            <a:ext cx="8509940" cy="4570800"/>
            <a:chOff x="823913" y="1174750"/>
            <a:chExt cx="8220835" cy="4343400"/>
          </a:xfrm>
        </p:grpSpPr>
        <p:sp>
          <p:nvSpPr>
            <p:cNvPr id="6" name="Rectangle 54"/>
            <p:cNvSpPr>
              <a:spLocks noChangeArrowheads="1"/>
            </p:cNvSpPr>
            <p:nvPr/>
          </p:nvSpPr>
          <p:spPr bwMode="auto">
            <a:xfrm>
              <a:off x="6289675" y="3317875"/>
              <a:ext cx="1871663" cy="414338"/>
            </a:xfrm>
            <a:prstGeom prst="rect">
              <a:avLst/>
            </a:prstGeom>
            <a:solidFill>
              <a:srgbClr val="FFFF99"/>
            </a:solidFill>
            <a:ln w="9525">
              <a:solidFill>
                <a:schemeClr val="tx1"/>
              </a:solidFill>
              <a:miter lim="800000"/>
              <a:headEnd/>
              <a:tailEnd/>
            </a:ln>
          </p:spPr>
          <p:txBody>
            <a:bodyPr wrap="none" lIns="86872" tIns="43436" rIns="86872" bIns="43436" anchor="ctr"/>
            <a:lstStyle/>
            <a:p>
              <a:endParaRPr lang="en-US" sz="2299"/>
            </a:p>
          </p:txBody>
        </p:sp>
        <p:sp>
          <p:nvSpPr>
            <p:cNvPr id="7" name="Rectangle 55"/>
            <p:cNvSpPr>
              <a:spLocks noChangeArrowheads="1"/>
            </p:cNvSpPr>
            <p:nvPr/>
          </p:nvSpPr>
          <p:spPr bwMode="auto">
            <a:xfrm>
              <a:off x="6289675" y="3732213"/>
              <a:ext cx="1871663" cy="415925"/>
            </a:xfrm>
            <a:prstGeom prst="rect">
              <a:avLst/>
            </a:prstGeom>
            <a:solidFill>
              <a:srgbClr val="FFFF99"/>
            </a:solidFill>
            <a:ln w="9525">
              <a:solidFill>
                <a:schemeClr val="tx1"/>
              </a:solidFill>
              <a:miter lim="800000"/>
              <a:headEnd/>
              <a:tailEnd/>
            </a:ln>
          </p:spPr>
          <p:txBody>
            <a:bodyPr wrap="none" lIns="86872" tIns="43436" rIns="86872" bIns="43436" anchor="ctr"/>
            <a:lstStyle/>
            <a:p>
              <a:endParaRPr lang="en-US" sz="2299"/>
            </a:p>
          </p:txBody>
        </p:sp>
        <p:sp>
          <p:nvSpPr>
            <p:cNvPr id="8" name="Rectangle 56"/>
            <p:cNvSpPr>
              <a:spLocks noChangeArrowheads="1"/>
            </p:cNvSpPr>
            <p:nvPr/>
          </p:nvSpPr>
          <p:spPr bwMode="auto">
            <a:xfrm>
              <a:off x="6289675" y="4148138"/>
              <a:ext cx="1871663" cy="414337"/>
            </a:xfrm>
            <a:prstGeom prst="rect">
              <a:avLst/>
            </a:prstGeom>
            <a:solidFill>
              <a:srgbClr val="FFFF99"/>
            </a:solidFill>
            <a:ln w="3175">
              <a:solidFill>
                <a:schemeClr val="tx1"/>
              </a:solidFill>
              <a:miter lim="800000"/>
              <a:headEnd/>
              <a:tailEnd/>
            </a:ln>
          </p:spPr>
          <p:txBody>
            <a:bodyPr wrap="none" lIns="86872" tIns="43436" rIns="86872" bIns="43436" anchor="ctr"/>
            <a:lstStyle/>
            <a:p>
              <a:endParaRPr lang="en-US" sz="2299"/>
            </a:p>
          </p:txBody>
        </p:sp>
        <p:sp>
          <p:nvSpPr>
            <p:cNvPr id="9" name="Rectangle 53"/>
            <p:cNvSpPr>
              <a:spLocks noChangeArrowheads="1"/>
            </p:cNvSpPr>
            <p:nvPr/>
          </p:nvSpPr>
          <p:spPr bwMode="auto">
            <a:xfrm>
              <a:off x="6289675" y="1658938"/>
              <a:ext cx="1871663" cy="414337"/>
            </a:xfrm>
            <a:prstGeom prst="rect">
              <a:avLst/>
            </a:prstGeom>
            <a:solidFill>
              <a:srgbClr val="FFFF99"/>
            </a:solidFill>
            <a:ln w="3175">
              <a:solidFill>
                <a:schemeClr val="tx1"/>
              </a:solidFill>
              <a:miter lim="800000"/>
              <a:headEnd/>
              <a:tailEnd/>
            </a:ln>
          </p:spPr>
          <p:txBody>
            <a:bodyPr wrap="none" lIns="86872" tIns="43436" rIns="86872" bIns="43436" anchor="ctr"/>
            <a:lstStyle/>
            <a:p>
              <a:endParaRPr lang="en-US" sz="2299"/>
            </a:p>
          </p:txBody>
        </p:sp>
        <p:sp>
          <p:nvSpPr>
            <p:cNvPr id="10" name="Rectangle 52"/>
            <p:cNvSpPr>
              <a:spLocks noChangeArrowheads="1"/>
            </p:cNvSpPr>
            <p:nvPr/>
          </p:nvSpPr>
          <p:spPr bwMode="auto">
            <a:xfrm>
              <a:off x="6289675" y="4562475"/>
              <a:ext cx="1871663" cy="414338"/>
            </a:xfrm>
            <a:prstGeom prst="rect">
              <a:avLst/>
            </a:prstGeom>
            <a:solidFill>
              <a:srgbClr val="C0C0C0"/>
            </a:solidFill>
            <a:ln w="3175">
              <a:solidFill>
                <a:schemeClr val="tx1"/>
              </a:solidFill>
              <a:miter lim="800000"/>
              <a:headEnd/>
              <a:tailEnd/>
            </a:ln>
          </p:spPr>
          <p:txBody>
            <a:bodyPr wrap="none" lIns="86872" tIns="43436" rIns="86872" bIns="43436" anchor="ctr"/>
            <a:lstStyle/>
            <a:p>
              <a:endParaRPr lang="en-US" sz="2299"/>
            </a:p>
          </p:txBody>
        </p:sp>
        <p:sp>
          <p:nvSpPr>
            <p:cNvPr id="11" name="Rectangle 51"/>
            <p:cNvSpPr>
              <a:spLocks noChangeArrowheads="1"/>
            </p:cNvSpPr>
            <p:nvPr/>
          </p:nvSpPr>
          <p:spPr bwMode="auto">
            <a:xfrm>
              <a:off x="6289675" y="2903538"/>
              <a:ext cx="1871663" cy="414337"/>
            </a:xfrm>
            <a:prstGeom prst="rect">
              <a:avLst/>
            </a:prstGeom>
            <a:solidFill>
              <a:srgbClr val="C0C0C0"/>
            </a:solidFill>
            <a:ln w="3175">
              <a:solidFill>
                <a:schemeClr val="tx1"/>
              </a:solidFill>
              <a:miter lim="800000"/>
              <a:headEnd/>
              <a:tailEnd/>
            </a:ln>
          </p:spPr>
          <p:txBody>
            <a:bodyPr wrap="none" lIns="86872" tIns="43436" rIns="86872" bIns="43436" anchor="ctr"/>
            <a:lstStyle/>
            <a:p>
              <a:endParaRPr lang="en-US" sz="2299"/>
            </a:p>
          </p:txBody>
        </p:sp>
        <p:sp>
          <p:nvSpPr>
            <p:cNvPr id="12" name="Rectangle 50"/>
            <p:cNvSpPr>
              <a:spLocks noChangeArrowheads="1"/>
            </p:cNvSpPr>
            <p:nvPr/>
          </p:nvSpPr>
          <p:spPr bwMode="auto">
            <a:xfrm>
              <a:off x="6289675" y="2489200"/>
              <a:ext cx="1871663" cy="414338"/>
            </a:xfrm>
            <a:prstGeom prst="rect">
              <a:avLst/>
            </a:prstGeom>
            <a:solidFill>
              <a:srgbClr val="C0C0C0"/>
            </a:solidFill>
            <a:ln w="9525">
              <a:solidFill>
                <a:schemeClr val="tx1"/>
              </a:solidFill>
              <a:miter lim="800000"/>
              <a:headEnd/>
              <a:tailEnd/>
            </a:ln>
          </p:spPr>
          <p:txBody>
            <a:bodyPr wrap="none" lIns="86872" tIns="43436" rIns="86872" bIns="43436" anchor="ctr"/>
            <a:lstStyle/>
            <a:p>
              <a:endParaRPr lang="en-US" sz="2299"/>
            </a:p>
          </p:txBody>
        </p:sp>
        <p:sp>
          <p:nvSpPr>
            <p:cNvPr id="13" name="Rectangle 49"/>
            <p:cNvSpPr>
              <a:spLocks noChangeArrowheads="1"/>
            </p:cNvSpPr>
            <p:nvPr/>
          </p:nvSpPr>
          <p:spPr bwMode="auto">
            <a:xfrm>
              <a:off x="6289675" y="2073275"/>
              <a:ext cx="1871663" cy="415925"/>
            </a:xfrm>
            <a:prstGeom prst="rect">
              <a:avLst/>
            </a:prstGeom>
            <a:solidFill>
              <a:srgbClr val="C0C0C0"/>
            </a:solidFill>
            <a:ln w="9525">
              <a:solidFill>
                <a:schemeClr val="tx1"/>
              </a:solidFill>
              <a:miter lim="800000"/>
              <a:headEnd/>
              <a:tailEnd/>
            </a:ln>
          </p:spPr>
          <p:txBody>
            <a:bodyPr wrap="none" lIns="86872" tIns="43436" rIns="86872" bIns="43436" anchor="ctr"/>
            <a:lstStyle/>
            <a:p>
              <a:endParaRPr lang="en-US" sz="2299"/>
            </a:p>
          </p:txBody>
        </p:sp>
        <p:sp>
          <p:nvSpPr>
            <p:cNvPr id="14" name="Rectangle 42"/>
            <p:cNvSpPr>
              <a:spLocks noChangeArrowheads="1"/>
            </p:cNvSpPr>
            <p:nvPr/>
          </p:nvSpPr>
          <p:spPr bwMode="auto">
            <a:xfrm>
              <a:off x="1198563" y="3871913"/>
              <a:ext cx="1646237" cy="344487"/>
            </a:xfrm>
            <a:prstGeom prst="rect">
              <a:avLst/>
            </a:prstGeom>
            <a:solidFill>
              <a:srgbClr val="FFFF99"/>
            </a:solidFill>
            <a:ln w="9525">
              <a:solidFill>
                <a:schemeClr val="tx1"/>
              </a:solidFill>
              <a:miter lim="800000"/>
              <a:headEnd/>
              <a:tailEnd/>
            </a:ln>
          </p:spPr>
          <p:txBody>
            <a:bodyPr wrap="none" lIns="86872" tIns="43436" rIns="86872" bIns="43436" anchor="ctr"/>
            <a:lstStyle/>
            <a:p>
              <a:endParaRPr lang="en-US" sz="2299"/>
            </a:p>
          </p:txBody>
        </p:sp>
        <p:sp>
          <p:nvSpPr>
            <p:cNvPr id="15" name="Line 9"/>
            <p:cNvSpPr>
              <a:spLocks noChangeShapeType="1"/>
            </p:cNvSpPr>
            <p:nvPr/>
          </p:nvSpPr>
          <p:spPr bwMode="auto">
            <a:xfrm>
              <a:off x="6300788" y="1325563"/>
              <a:ext cx="0" cy="3870325"/>
            </a:xfrm>
            <a:prstGeom prst="line">
              <a:avLst/>
            </a:prstGeom>
            <a:noFill/>
            <a:ln w="9525">
              <a:solidFill>
                <a:schemeClr val="tx1"/>
              </a:solidFill>
              <a:round/>
              <a:headEnd/>
              <a:tailEnd/>
            </a:ln>
          </p:spPr>
          <p:txBody>
            <a:bodyPr wrap="none" lIns="86872" tIns="43436" rIns="86872" bIns="43436" anchor="ctr"/>
            <a:lstStyle/>
            <a:p>
              <a:endParaRPr lang="ar-EG" sz="2299"/>
            </a:p>
          </p:txBody>
        </p:sp>
        <p:sp>
          <p:nvSpPr>
            <p:cNvPr id="16" name="Line 10"/>
            <p:cNvSpPr>
              <a:spLocks noChangeShapeType="1"/>
            </p:cNvSpPr>
            <p:nvPr/>
          </p:nvSpPr>
          <p:spPr bwMode="auto">
            <a:xfrm>
              <a:off x="8172450" y="1325563"/>
              <a:ext cx="0" cy="3870325"/>
            </a:xfrm>
            <a:prstGeom prst="line">
              <a:avLst/>
            </a:prstGeom>
            <a:noFill/>
            <a:ln w="9525">
              <a:solidFill>
                <a:schemeClr val="tx1"/>
              </a:solidFill>
              <a:round/>
              <a:headEnd/>
              <a:tailEnd/>
            </a:ln>
          </p:spPr>
          <p:txBody>
            <a:bodyPr wrap="none" lIns="86872" tIns="43436" rIns="86872" bIns="43436" anchor="ctr"/>
            <a:lstStyle/>
            <a:p>
              <a:endParaRPr lang="ar-EG" sz="2299"/>
            </a:p>
          </p:txBody>
        </p:sp>
        <p:sp>
          <p:nvSpPr>
            <p:cNvPr id="17" name="Line 11"/>
            <p:cNvSpPr>
              <a:spLocks noChangeShapeType="1"/>
            </p:cNvSpPr>
            <p:nvPr/>
          </p:nvSpPr>
          <p:spPr bwMode="auto">
            <a:xfrm>
              <a:off x="6300788" y="1670050"/>
              <a:ext cx="1871662" cy="0"/>
            </a:xfrm>
            <a:prstGeom prst="line">
              <a:avLst/>
            </a:prstGeom>
            <a:noFill/>
            <a:ln w="9525">
              <a:solidFill>
                <a:schemeClr val="tx1"/>
              </a:solidFill>
              <a:round/>
              <a:headEnd/>
              <a:tailEnd/>
            </a:ln>
          </p:spPr>
          <p:txBody>
            <a:bodyPr wrap="none" lIns="86872" tIns="43436" rIns="86872" bIns="43436" anchor="ctr"/>
            <a:lstStyle/>
            <a:p>
              <a:endParaRPr lang="ar-EG" sz="2299"/>
            </a:p>
          </p:txBody>
        </p:sp>
        <p:sp>
          <p:nvSpPr>
            <p:cNvPr id="18" name="Line 12"/>
            <p:cNvSpPr>
              <a:spLocks noChangeShapeType="1"/>
            </p:cNvSpPr>
            <p:nvPr/>
          </p:nvSpPr>
          <p:spPr bwMode="auto">
            <a:xfrm>
              <a:off x="6300788" y="2085975"/>
              <a:ext cx="1871662" cy="0"/>
            </a:xfrm>
            <a:prstGeom prst="line">
              <a:avLst/>
            </a:prstGeom>
            <a:noFill/>
            <a:ln w="3175">
              <a:solidFill>
                <a:schemeClr val="tx1"/>
              </a:solidFill>
              <a:round/>
              <a:headEnd/>
              <a:tailEnd/>
            </a:ln>
          </p:spPr>
          <p:txBody>
            <a:bodyPr wrap="none" lIns="86872" tIns="43436" rIns="86872" bIns="43436" anchor="ctr"/>
            <a:lstStyle/>
            <a:p>
              <a:endParaRPr lang="ar-EG" sz="2299"/>
            </a:p>
          </p:txBody>
        </p:sp>
        <p:sp>
          <p:nvSpPr>
            <p:cNvPr id="19" name="Line 13"/>
            <p:cNvSpPr>
              <a:spLocks noChangeShapeType="1"/>
            </p:cNvSpPr>
            <p:nvPr/>
          </p:nvSpPr>
          <p:spPr bwMode="auto">
            <a:xfrm>
              <a:off x="6300788" y="2500313"/>
              <a:ext cx="1871662" cy="0"/>
            </a:xfrm>
            <a:prstGeom prst="line">
              <a:avLst/>
            </a:prstGeom>
            <a:noFill/>
            <a:ln w="3175">
              <a:solidFill>
                <a:schemeClr val="tx1"/>
              </a:solidFill>
              <a:round/>
              <a:headEnd/>
              <a:tailEnd/>
            </a:ln>
          </p:spPr>
          <p:txBody>
            <a:bodyPr wrap="none" lIns="86872" tIns="43436" rIns="86872" bIns="43436" anchor="ctr"/>
            <a:lstStyle/>
            <a:p>
              <a:endParaRPr lang="ar-EG" sz="2299"/>
            </a:p>
          </p:txBody>
        </p:sp>
        <p:sp>
          <p:nvSpPr>
            <p:cNvPr id="20" name="Line 14"/>
            <p:cNvSpPr>
              <a:spLocks noChangeShapeType="1"/>
            </p:cNvSpPr>
            <p:nvPr/>
          </p:nvSpPr>
          <p:spPr bwMode="auto">
            <a:xfrm>
              <a:off x="6300788" y="2914650"/>
              <a:ext cx="1871662" cy="0"/>
            </a:xfrm>
            <a:prstGeom prst="line">
              <a:avLst/>
            </a:prstGeom>
            <a:noFill/>
            <a:ln w="9525">
              <a:solidFill>
                <a:schemeClr val="tx1"/>
              </a:solidFill>
              <a:round/>
              <a:headEnd/>
              <a:tailEnd/>
            </a:ln>
          </p:spPr>
          <p:txBody>
            <a:bodyPr wrap="none" lIns="86872" tIns="43436" rIns="86872" bIns="43436" anchor="ctr"/>
            <a:lstStyle/>
            <a:p>
              <a:endParaRPr lang="ar-EG" sz="2299"/>
            </a:p>
          </p:txBody>
        </p:sp>
        <p:sp>
          <p:nvSpPr>
            <p:cNvPr id="21" name="Line 15"/>
            <p:cNvSpPr>
              <a:spLocks noChangeShapeType="1"/>
            </p:cNvSpPr>
            <p:nvPr/>
          </p:nvSpPr>
          <p:spPr bwMode="auto">
            <a:xfrm>
              <a:off x="6300788" y="3328988"/>
              <a:ext cx="1871662" cy="0"/>
            </a:xfrm>
            <a:prstGeom prst="line">
              <a:avLst/>
            </a:prstGeom>
            <a:noFill/>
            <a:ln w="3175">
              <a:solidFill>
                <a:schemeClr val="tx1"/>
              </a:solidFill>
              <a:round/>
              <a:headEnd/>
              <a:tailEnd/>
            </a:ln>
          </p:spPr>
          <p:txBody>
            <a:bodyPr wrap="none" lIns="86872" tIns="43436" rIns="86872" bIns="43436" anchor="ctr"/>
            <a:lstStyle/>
            <a:p>
              <a:endParaRPr lang="ar-EG" sz="2299"/>
            </a:p>
          </p:txBody>
        </p:sp>
        <p:sp>
          <p:nvSpPr>
            <p:cNvPr id="22" name="Line 16"/>
            <p:cNvSpPr>
              <a:spLocks noChangeShapeType="1"/>
            </p:cNvSpPr>
            <p:nvPr/>
          </p:nvSpPr>
          <p:spPr bwMode="auto">
            <a:xfrm>
              <a:off x="6300788" y="3744913"/>
              <a:ext cx="1871662" cy="0"/>
            </a:xfrm>
            <a:prstGeom prst="line">
              <a:avLst/>
            </a:prstGeom>
            <a:noFill/>
            <a:ln w="3175">
              <a:solidFill>
                <a:schemeClr val="tx1"/>
              </a:solidFill>
              <a:round/>
              <a:headEnd/>
              <a:tailEnd/>
            </a:ln>
          </p:spPr>
          <p:txBody>
            <a:bodyPr wrap="none" lIns="86872" tIns="43436" rIns="86872" bIns="43436" anchor="ctr"/>
            <a:lstStyle/>
            <a:p>
              <a:endParaRPr lang="ar-EG" sz="2299"/>
            </a:p>
          </p:txBody>
        </p:sp>
        <p:sp>
          <p:nvSpPr>
            <p:cNvPr id="23" name="Line 17"/>
            <p:cNvSpPr>
              <a:spLocks noChangeShapeType="1"/>
            </p:cNvSpPr>
            <p:nvPr/>
          </p:nvSpPr>
          <p:spPr bwMode="auto">
            <a:xfrm>
              <a:off x="6300788" y="4159250"/>
              <a:ext cx="1871662" cy="0"/>
            </a:xfrm>
            <a:prstGeom prst="line">
              <a:avLst/>
            </a:prstGeom>
            <a:noFill/>
            <a:ln w="9525">
              <a:solidFill>
                <a:schemeClr val="tx1"/>
              </a:solidFill>
              <a:round/>
              <a:headEnd/>
              <a:tailEnd/>
            </a:ln>
          </p:spPr>
          <p:txBody>
            <a:bodyPr wrap="none" lIns="86872" tIns="43436" rIns="86872" bIns="43436" anchor="ctr"/>
            <a:lstStyle/>
            <a:p>
              <a:endParaRPr lang="ar-EG" sz="2299"/>
            </a:p>
          </p:txBody>
        </p:sp>
        <p:sp>
          <p:nvSpPr>
            <p:cNvPr id="24" name="Line 19"/>
            <p:cNvSpPr>
              <a:spLocks noChangeShapeType="1"/>
            </p:cNvSpPr>
            <p:nvPr/>
          </p:nvSpPr>
          <p:spPr bwMode="auto">
            <a:xfrm>
              <a:off x="6300788" y="4573588"/>
              <a:ext cx="1871662" cy="0"/>
            </a:xfrm>
            <a:prstGeom prst="line">
              <a:avLst/>
            </a:prstGeom>
            <a:noFill/>
            <a:ln w="9525">
              <a:solidFill>
                <a:schemeClr val="tx1"/>
              </a:solidFill>
              <a:round/>
              <a:headEnd/>
              <a:tailEnd/>
            </a:ln>
          </p:spPr>
          <p:txBody>
            <a:bodyPr wrap="none" lIns="86872" tIns="43436" rIns="86872" bIns="43436" anchor="ctr"/>
            <a:lstStyle/>
            <a:p>
              <a:endParaRPr lang="ar-EG" sz="2299"/>
            </a:p>
          </p:txBody>
        </p:sp>
        <p:sp>
          <p:nvSpPr>
            <p:cNvPr id="25" name="Line 20"/>
            <p:cNvSpPr>
              <a:spLocks noChangeShapeType="1"/>
            </p:cNvSpPr>
            <p:nvPr/>
          </p:nvSpPr>
          <p:spPr bwMode="auto">
            <a:xfrm>
              <a:off x="6300788" y="4987925"/>
              <a:ext cx="1871662" cy="0"/>
            </a:xfrm>
            <a:prstGeom prst="line">
              <a:avLst/>
            </a:prstGeom>
            <a:noFill/>
            <a:ln w="9525">
              <a:solidFill>
                <a:schemeClr val="tx1"/>
              </a:solidFill>
              <a:round/>
              <a:headEnd/>
              <a:tailEnd/>
            </a:ln>
          </p:spPr>
          <p:txBody>
            <a:bodyPr wrap="none" lIns="86872" tIns="43436" rIns="86872" bIns="43436" anchor="ctr"/>
            <a:lstStyle/>
            <a:p>
              <a:endParaRPr lang="ar-EG" sz="2299"/>
            </a:p>
          </p:txBody>
        </p:sp>
        <p:sp>
          <p:nvSpPr>
            <p:cNvPr id="26" name="Text Box 22"/>
            <p:cNvSpPr txBox="1">
              <a:spLocks noChangeArrowheads="1"/>
            </p:cNvSpPr>
            <p:nvPr/>
          </p:nvSpPr>
          <p:spPr bwMode="auto">
            <a:xfrm>
              <a:off x="6889750" y="1728788"/>
              <a:ext cx="553460" cy="346533"/>
            </a:xfrm>
            <a:prstGeom prst="rect">
              <a:avLst/>
            </a:prstGeom>
            <a:noFill/>
            <a:ln w="9525">
              <a:noFill/>
              <a:miter lim="800000"/>
              <a:headEnd/>
              <a:tailEnd/>
            </a:ln>
          </p:spPr>
          <p:txBody>
            <a:bodyPr wrap="none" lIns="86872" tIns="43436" rIns="86872" bIns="43436">
              <a:spAutoFit/>
            </a:bodyPr>
            <a:lstStyle/>
            <a:p>
              <a:r>
                <a:rPr lang="en-US"/>
                <a:t>free</a:t>
              </a:r>
            </a:p>
          </p:txBody>
        </p:sp>
        <p:sp>
          <p:nvSpPr>
            <p:cNvPr id="27" name="Text Box 23"/>
            <p:cNvSpPr txBox="1">
              <a:spLocks noChangeArrowheads="1"/>
            </p:cNvSpPr>
            <p:nvPr/>
          </p:nvSpPr>
          <p:spPr bwMode="auto">
            <a:xfrm>
              <a:off x="6975475" y="2154238"/>
              <a:ext cx="417209" cy="346533"/>
            </a:xfrm>
            <a:prstGeom prst="rect">
              <a:avLst/>
            </a:prstGeom>
            <a:noFill/>
            <a:ln w="9525">
              <a:noFill/>
              <a:miter lim="800000"/>
              <a:headEnd/>
              <a:tailEnd/>
            </a:ln>
          </p:spPr>
          <p:txBody>
            <a:bodyPr wrap="none" lIns="86872" tIns="43436" rIns="86872" bIns="43436">
              <a:spAutoFit/>
            </a:bodyPr>
            <a:lstStyle/>
            <a:p>
              <a:r>
                <a:rPr lang="en-US"/>
                <a:t>21</a:t>
              </a:r>
            </a:p>
          </p:txBody>
        </p:sp>
        <p:sp>
          <p:nvSpPr>
            <p:cNvPr id="28" name="Text Box 24"/>
            <p:cNvSpPr txBox="1">
              <a:spLocks noChangeArrowheads="1"/>
            </p:cNvSpPr>
            <p:nvPr/>
          </p:nvSpPr>
          <p:spPr bwMode="auto">
            <a:xfrm>
              <a:off x="6964363" y="2557463"/>
              <a:ext cx="417209" cy="346533"/>
            </a:xfrm>
            <a:prstGeom prst="rect">
              <a:avLst/>
            </a:prstGeom>
            <a:noFill/>
            <a:ln w="9525">
              <a:noFill/>
              <a:miter lim="800000"/>
              <a:headEnd/>
              <a:tailEnd/>
            </a:ln>
          </p:spPr>
          <p:txBody>
            <a:bodyPr wrap="none" lIns="86872" tIns="43436" rIns="86872" bIns="43436">
              <a:spAutoFit/>
            </a:bodyPr>
            <a:lstStyle/>
            <a:p>
              <a:r>
                <a:rPr lang="en-US"/>
                <a:t>22</a:t>
              </a:r>
            </a:p>
          </p:txBody>
        </p:sp>
        <p:sp>
          <p:nvSpPr>
            <p:cNvPr id="29" name="Text Box 25"/>
            <p:cNvSpPr txBox="1">
              <a:spLocks noChangeArrowheads="1"/>
            </p:cNvSpPr>
            <p:nvPr/>
          </p:nvSpPr>
          <p:spPr bwMode="auto">
            <a:xfrm>
              <a:off x="6975475" y="2984500"/>
              <a:ext cx="417209" cy="346533"/>
            </a:xfrm>
            <a:prstGeom prst="rect">
              <a:avLst/>
            </a:prstGeom>
            <a:noFill/>
            <a:ln w="9525">
              <a:noFill/>
              <a:miter lim="800000"/>
              <a:headEnd/>
              <a:tailEnd/>
            </a:ln>
          </p:spPr>
          <p:txBody>
            <a:bodyPr wrap="none" lIns="86872" tIns="43436" rIns="86872" bIns="43436">
              <a:spAutoFit/>
            </a:bodyPr>
            <a:lstStyle/>
            <a:p>
              <a:r>
                <a:rPr lang="en-US"/>
                <a:t>26</a:t>
              </a:r>
            </a:p>
          </p:txBody>
        </p:sp>
        <p:sp>
          <p:nvSpPr>
            <p:cNvPr id="30" name="Text Box 26"/>
            <p:cNvSpPr txBox="1">
              <a:spLocks noChangeArrowheads="1"/>
            </p:cNvSpPr>
            <p:nvPr/>
          </p:nvSpPr>
          <p:spPr bwMode="auto">
            <a:xfrm>
              <a:off x="6899275" y="3398838"/>
              <a:ext cx="553460" cy="346533"/>
            </a:xfrm>
            <a:prstGeom prst="rect">
              <a:avLst/>
            </a:prstGeom>
            <a:noFill/>
            <a:ln w="9525">
              <a:noFill/>
              <a:miter lim="800000"/>
              <a:headEnd/>
              <a:tailEnd/>
            </a:ln>
          </p:spPr>
          <p:txBody>
            <a:bodyPr wrap="none" lIns="86872" tIns="43436" rIns="86872" bIns="43436">
              <a:spAutoFit/>
            </a:bodyPr>
            <a:lstStyle/>
            <a:p>
              <a:r>
                <a:rPr lang="en-US"/>
                <a:t>free</a:t>
              </a:r>
            </a:p>
          </p:txBody>
        </p:sp>
        <p:sp>
          <p:nvSpPr>
            <p:cNvPr id="31" name="Text Box 27"/>
            <p:cNvSpPr txBox="1">
              <a:spLocks noChangeArrowheads="1"/>
            </p:cNvSpPr>
            <p:nvPr/>
          </p:nvSpPr>
          <p:spPr bwMode="auto">
            <a:xfrm>
              <a:off x="6975475" y="3813175"/>
              <a:ext cx="417209" cy="346533"/>
            </a:xfrm>
            <a:prstGeom prst="rect">
              <a:avLst/>
            </a:prstGeom>
            <a:noFill/>
            <a:ln w="9525">
              <a:noFill/>
              <a:miter lim="800000"/>
              <a:headEnd/>
              <a:tailEnd/>
            </a:ln>
          </p:spPr>
          <p:txBody>
            <a:bodyPr wrap="none" lIns="86872" tIns="43436" rIns="86872" bIns="43436">
              <a:spAutoFit/>
            </a:bodyPr>
            <a:lstStyle/>
            <a:p>
              <a:r>
                <a:rPr lang="en-US"/>
                <a:t>25</a:t>
              </a:r>
            </a:p>
          </p:txBody>
        </p:sp>
        <p:sp>
          <p:nvSpPr>
            <p:cNvPr id="32" name="Text Box 28"/>
            <p:cNvSpPr txBox="1">
              <a:spLocks noChangeArrowheads="1"/>
            </p:cNvSpPr>
            <p:nvPr/>
          </p:nvSpPr>
          <p:spPr bwMode="auto">
            <a:xfrm>
              <a:off x="6975475" y="4227513"/>
              <a:ext cx="417209" cy="346533"/>
            </a:xfrm>
            <a:prstGeom prst="rect">
              <a:avLst/>
            </a:prstGeom>
            <a:noFill/>
            <a:ln w="9525">
              <a:noFill/>
              <a:miter lim="800000"/>
              <a:headEnd/>
              <a:tailEnd/>
            </a:ln>
          </p:spPr>
          <p:txBody>
            <a:bodyPr wrap="none" lIns="86872" tIns="43436" rIns="86872" bIns="43436">
              <a:spAutoFit/>
            </a:bodyPr>
            <a:lstStyle/>
            <a:p>
              <a:r>
                <a:rPr lang="en-US"/>
                <a:t>56</a:t>
              </a:r>
            </a:p>
          </p:txBody>
        </p:sp>
        <p:sp>
          <p:nvSpPr>
            <p:cNvPr id="33" name="Text Box 29"/>
            <p:cNvSpPr txBox="1">
              <a:spLocks noChangeArrowheads="1"/>
            </p:cNvSpPr>
            <p:nvPr/>
          </p:nvSpPr>
          <p:spPr bwMode="auto">
            <a:xfrm>
              <a:off x="6899275" y="4643437"/>
              <a:ext cx="627778" cy="346533"/>
            </a:xfrm>
            <a:prstGeom prst="rect">
              <a:avLst/>
            </a:prstGeom>
            <a:noFill/>
            <a:ln w="9525">
              <a:noFill/>
              <a:miter lim="800000"/>
              <a:headEnd/>
              <a:tailEnd/>
            </a:ln>
          </p:spPr>
          <p:txBody>
            <a:bodyPr wrap="none" lIns="86872" tIns="43436" rIns="86872" bIns="43436">
              <a:spAutoFit/>
            </a:bodyPr>
            <a:lstStyle/>
            <a:p>
              <a:r>
                <a:rPr lang="en-US"/>
                <a:t>EOF</a:t>
              </a:r>
            </a:p>
          </p:txBody>
        </p:sp>
        <p:sp>
          <p:nvSpPr>
            <p:cNvPr id="34" name="Line 30"/>
            <p:cNvSpPr>
              <a:spLocks noChangeShapeType="1"/>
            </p:cNvSpPr>
            <p:nvPr/>
          </p:nvSpPr>
          <p:spPr bwMode="auto">
            <a:xfrm>
              <a:off x="7188200" y="1174750"/>
              <a:ext cx="0" cy="346075"/>
            </a:xfrm>
            <a:prstGeom prst="line">
              <a:avLst/>
            </a:prstGeom>
            <a:noFill/>
            <a:ln w="88900">
              <a:solidFill>
                <a:schemeClr val="tx1"/>
              </a:solidFill>
              <a:prstDash val="sysDot"/>
              <a:round/>
              <a:headEnd/>
              <a:tailEnd/>
            </a:ln>
          </p:spPr>
          <p:txBody>
            <a:bodyPr wrap="none" lIns="86872" tIns="43436" rIns="86872" bIns="43436" anchor="ctr"/>
            <a:lstStyle/>
            <a:p>
              <a:endParaRPr lang="ar-EG" sz="2299"/>
            </a:p>
          </p:txBody>
        </p:sp>
        <p:sp>
          <p:nvSpPr>
            <p:cNvPr id="35" name="Line 31"/>
            <p:cNvSpPr>
              <a:spLocks noChangeShapeType="1"/>
            </p:cNvSpPr>
            <p:nvPr/>
          </p:nvSpPr>
          <p:spPr bwMode="auto">
            <a:xfrm flipH="1">
              <a:off x="7188200" y="5114925"/>
              <a:ext cx="11113" cy="403225"/>
            </a:xfrm>
            <a:prstGeom prst="line">
              <a:avLst/>
            </a:prstGeom>
            <a:noFill/>
            <a:ln w="88900">
              <a:solidFill>
                <a:schemeClr val="tx1"/>
              </a:solidFill>
              <a:prstDash val="sysDot"/>
              <a:round/>
              <a:headEnd/>
              <a:tailEnd/>
            </a:ln>
          </p:spPr>
          <p:txBody>
            <a:bodyPr wrap="none" lIns="86872" tIns="43436" rIns="86872" bIns="43436" anchor="ctr"/>
            <a:lstStyle/>
            <a:p>
              <a:endParaRPr lang="ar-EG" sz="2299"/>
            </a:p>
          </p:txBody>
        </p:sp>
        <p:sp>
          <p:nvSpPr>
            <p:cNvPr id="36" name="Text Box 32"/>
            <p:cNvSpPr txBox="1">
              <a:spLocks noChangeArrowheads="1"/>
            </p:cNvSpPr>
            <p:nvPr/>
          </p:nvSpPr>
          <p:spPr bwMode="auto">
            <a:xfrm>
              <a:off x="5702299" y="2154238"/>
              <a:ext cx="417209" cy="346533"/>
            </a:xfrm>
            <a:prstGeom prst="rect">
              <a:avLst/>
            </a:prstGeom>
            <a:noFill/>
            <a:ln w="9525">
              <a:noFill/>
              <a:miter lim="800000"/>
              <a:headEnd/>
              <a:tailEnd/>
            </a:ln>
          </p:spPr>
          <p:txBody>
            <a:bodyPr wrap="none" lIns="86872" tIns="43436" rIns="86872" bIns="43436">
              <a:spAutoFit/>
            </a:bodyPr>
            <a:lstStyle/>
            <a:p>
              <a:r>
                <a:rPr lang="en-US"/>
                <a:t>20</a:t>
              </a:r>
            </a:p>
          </p:txBody>
        </p:sp>
        <p:sp>
          <p:nvSpPr>
            <p:cNvPr id="37" name="Text Box 33"/>
            <p:cNvSpPr txBox="1">
              <a:spLocks noChangeArrowheads="1"/>
            </p:cNvSpPr>
            <p:nvPr/>
          </p:nvSpPr>
          <p:spPr bwMode="auto">
            <a:xfrm>
              <a:off x="5702299" y="2568575"/>
              <a:ext cx="417209" cy="346533"/>
            </a:xfrm>
            <a:prstGeom prst="rect">
              <a:avLst/>
            </a:prstGeom>
            <a:noFill/>
            <a:ln w="9525">
              <a:noFill/>
              <a:miter lim="800000"/>
              <a:headEnd/>
              <a:tailEnd/>
            </a:ln>
          </p:spPr>
          <p:txBody>
            <a:bodyPr wrap="none" lIns="86872" tIns="43436" rIns="86872" bIns="43436">
              <a:spAutoFit/>
            </a:bodyPr>
            <a:lstStyle/>
            <a:p>
              <a:r>
                <a:rPr lang="en-US"/>
                <a:t>21</a:t>
              </a:r>
            </a:p>
          </p:txBody>
        </p:sp>
        <p:sp>
          <p:nvSpPr>
            <p:cNvPr id="38" name="Text Box 34"/>
            <p:cNvSpPr txBox="1">
              <a:spLocks noChangeArrowheads="1"/>
            </p:cNvSpPr>
            <p:nvPr/>
          </p:nvSpPr>
          <p:spPr bwMode="auto">
            <a:xfrm>
              <a:off x="5702299" y="2984500"/>
              <a:ext cx="417209" cy="346533"/>
            </a:xfrm>
            <a:prstGeom prst="rect">
              <a:avLst/>
            </a:prstGeom>
            <a:noFill/>
            <a:ln w="9525">
              <a:noFill/>
              <a:miter lim="800000"/>
              <a:headEnd/>
              <a:tailEnd/>
            </a:ln>
          </p:spPr>
          <p:txBody>
            <a:bodyPr wrap="none" lIns="86872" tIns="43436" rIns="86872" bIns="43436">
              <a:spAutoFit/>
            </a:bodyPr>
            <a:lstStyle/>
            <a:p>
              <a:r>
                <a:rPr lang="en-US"/>
                <a:t>22</a:t>
              </a:r>
            </a:p>
          </p:txBody>
        </p:sp>
        <p:sp>
          <p:nvSpPr>
            <p:cNvPr id="39" name="Text Box 35"/>
            <p:cNvSpPr txBox="1">
              <a:spLocks noChangeArrowheads="1"/>
            </p:cNvSpPr>
            <p:nvPr/>
          </p:nvSpPr>
          <p:spPr bwMode="auto">
            <a:xfrm>
              <a:off x="5702299" y="3398838"/>
              <a:ext cx="417209" cy="346533"/>
            </a:xfrm>
            <a:prstGeom prst="rect">
              <a:avLst/>
            </a:prstGeom>
            <a:noFill/>
            <a:ln w="9525">
              <a:noFill/>
              <a:miter lim="800000"/>
              <a:headEnd/>
              <a:tailEnd/>
            </a:ln>
          </p:spPr>
          <p:txBody>
            <a:bodyPr wrap="none" lIns="86872" tIns="43436" rIns="86872" bIns="43436">
              <a:spAutoFit/>
            </a:bodyPr>
            <a:lstStyle/>
            <a:p>
              <a:r>
                <a:rPr lang="en-US"/>
                <a:t>23</a:t>
              </a:r>
            </a:p>
          </p:txBody>
        </p:sp>
        <p:sp>
          <p:nvSpPr>
            <p:cNvPr id="40" name="Text Box 36"/>
            <p:cNvSpPr txBox="1">
              <a:spLocks noChangeArrowheads="1"/>
            </p:cNvSpPr>
            <p:nvPr/>
          </p:nvSpPr>
          <p:spPr bwMode="auto">
            <a:xfrm>
              <a:off x="5702299" y="3813175"/>
              <a:ext cx="417209" cy="346533"/>
            </a:xfrm>
            <a:prstGeom prst="rect">
              <a:avLst/>
            </a:prstGeom>
            <a:noFill/>
            <a:ln w="9525">
              <a:noFill/>
              <a:miter lim="800000"/>
              <a:headEnd/>
              <a:tailEnd/>
            </a:ln>
          </p:spPr>
          <p:txBody>
            <a:bodyPr wrap="none" lIns="86872" tIns="43436" rIns="86872" bIns="43436">
              <a:spAutoFit/>
            </a:bodyPr>
            <a:lstStyle/>
            <a:p>
              <a:r>
                <a:rPr lang="en-US"/>
                <a:t>24</a:t>
              </a:r>
            </a:p>
          </p:txBody>
        </p:sp>
        <p:sp>
          <p:nvSpPr>
            <p:cNvPr id="41" name="Text Box 37"/>
            <p:cNvSpPr txBox="1">
              <a:spLocks noChangeArrowheads="1"/>
            </p:cNvSpPr>
            <p:nvPr/>
          </p:nvSpPr>
          <p:spPr bwMode="auto">
            <a:xfrm>
              <a:off x="5702299" y="4227513"/>
              <a:ext cx="417209" cy="346533"/>
            </a:xfrm>
            <a:prstGeom prst="rect">
              <a:avLst/>
            </a:prstGeom>
            <a:noFill/>
            <a:ln w="9525">
              <a:noFill/>
              <a:miter lim="800000"/>
              <a:headEnd/>
              <a:tailEnd/>
            </a:ln>
          </p:spPr>
          <p:txBody>
            <a:bodyPr wrap="none" lIns="86872" tIns="43436" rIns="86872" bIns="43436">
              <a:spAutoFit/>
            </a:bodyPr>
            <a:lstStyle/>
            <a:p>
              <a:r>
                <a:rPr lang="en-US"/>
                <a:t>25</a:t>
              </a:r>
            </a:p>
          </p:txBody>
        </p:sp>
        <p:sp>
          <p:nvSpPr>
            <p:cNvPr id="42" name="Text Box 38"/>
            <p:cNvSpPr txBox="1">
              <a:spLocks noChangeArrowheads="1"/>
            </p:cNvSpPr>
            <p:nvPr/>
          </p:nvSpPr>
          <p:spPr bwMode="auto">
            <a:xfrm>
              <a:off x="5702299" y="4643437"/>
              <a:ext cx="417209" cy="346533"/>
            </a:xfrm>
            <a:prstGeom prst="rect">
              <a:avLst/>
            </a:prstGeom>
            <a:noFill/>
            <a:ln w="9525">
              <a:noFill/>
              <a:miter lim="800000"/>
              <a:headEnd/>
              <a:tailEnd/>
            </a:ln>
          </p:spPr>
          <p:txBody>
            <a:bodyPr wrap="none" lIns="86872" tIns="43436" rIns="86872" bIns="43436">
              <a:spAutoFit/>
            </a:bodyPr>
            <a:lstStyle/>
            <a:p>
              <a:r>
                <a:rPr lang="en-US"/>
                <a:t>26</a:t>
              </a:r>
            </a:p>
          </p:txBody>
        </p:sp>
        <p:sp>
          <p:nvSpPr>
            <p:cNvPr id="43" name="Text Box 39"/>
            <p:cNvSpPr txBox="1">
              <a:spLocks noChangeArrowheads="1"/>
            </p:cNvSpPr>
            <p:nvPr/>
          </p:nvSpPr>
          <p:spPr bwMode="auto">
            <a:xfrm>
              <a:off x="5702299" y="1739900"/>
              <a:ext cx="417209" cy="346533"/>
            </a:xfrm>
            <a:prstGeom prst="rect">
              <a:avLst/>
            </a:prstGeom>
            <a:noFill/>
            <a:ln w="9525">
              <a:noFill/>
              <a:miter lim="800000"/>
              <a:headEnd/>
              <a:tailEnd/>
            </a:ln>
          </p:spPr>
          <p:txBody>
            <a:bodyPr wrap="none" lIns="86872" tIns="43436" rIns="86872" bIns="43436">
              <a:spAutoFit/>
            </a:bodyPr>
            <a:lstStyle/>
            <a:p>
              <a:r>
                <a:rPr lang="en-US"/>
                <a:t>19</a:t>
              </a:r>
            </a:p>
          </p:txBody>
        </p:sp>
        <p:sp>
          <p:nvSpPr>
            <p:cNvPr id="44" name="Text Box 40"/>
            <p:cNvSpPr txBox="1">
              <a:spLocks noChangeArrowheads="1"/>
            </p:cNvSpPr>
            <p:nvPr/>
          </p:nvSpPr>
          <p:spPr bwMode="auto">
            <a:xfrm>
              <a:off x="823913" y="3317875"/>
              <a:ext cx="1723975" cy="361032"/>
            </a:xfrm>
            <a:prstGeom prst="rect">
              <a:avLst/>
            </a:prstGeom>
            <a:noFill/>
            <a:ln w="9525">
              <a:noFill/>
              <a:miter lim="800000"/>
              <a:headEnd/>
              <a:tailEnd/>
            </a:ln>
          </p:spPr>
          <p:txBody>
            <a:bodyPr wrap="none" lIns="86872" tIns="43436" rIns="86872" bIns="43436">
              <a:spAutoFit/>
            </a:bodyPr>
            <a:lstStyle/>
            <a:p>
              <a:r>
                <a:rPr lang="en-US" sz="1899"/>
                <a:t>Directory Entry</a:t>
              </a:r>
            </a:p>
          </p:txBody>
        </p:sp>
        <p:sp>
          <p:nvSpPr>
            <p:cNvPr id="45" name="Text Box 41"/>
            <p:cNvSpPr txBox="1">
              <a:spLocks noChangeArrowheads="1"/>
            </p:cNvSpPr>
            <p:nvPr/>
          </p:nvSpPr>
          <p:spPr bwMode="auto">
            <a:xfrm>
              <a:off x="8461375" y="1590675"/>
              <a:ext cx="583373" cy="361032"/>
            </a:xfrm>
            <a:prstGeom prst="rect">
              <a:avLst/>
            </a:prstGeom>
            <a:noFill/>
            <a:ln w="9525">
              <a:noFill/>
              <a:miter lim="800000"/>
              <a:headEnd/>
              <a:tailEnd/>
            </a:ln>
          </p:spPr>
          <p:txBody>
            <a:bodyPr wrap="none" lIns="86872" tIns="43436" rIns="86872" bIns="43436">
              <a:spAutoFit/>
            </a:bodyPr>
            <a:lstStyle/>
            <a:p>
              <a:r>
                <a:rPr lang="en-US" sz="1899"/>
                <a:t>FAT</a:t>
              </a:r>
            </a:p>
          </p:txBody>
        </p:sp>
        <p:sp>
          <p:nvSpPr>
            <p:cNvPr id="46" name="Text Box 43"/>
            <p:cNvSpPr txBox="1">
              <a:spLocks noChangeArrowheads="1"/>
            </p:cNvSpPr>
            <p:nvPr/>
          </p:nvSpPr>
          <p:spPr bwMode="auto">
            <a:xfrm>
              <a:off x="1347788" y="3871913"/>
              <a:ext cx="1200650" cy="361032"/>
            </a:xfrm>
            <a:prstGeom prst="rect">
              <a:avLst/>
            </a:prstGeom>
            <a:noFill/>
            <a:ln w="9525">
              <a:noFill/>
              <a:miter lim="800000"/>
              <a:headEnd/>
              <a:tailEnd/>
            </a:ln>
          </p:spPr>
          <p:txBody>
            <a:bodyPr wrap="none" lIns="86872" tIns="43436" rIns="86872" bIns="43436">
              <a:spAutoFit/>
            </a:bodyPr>
            <a:lstStyle/>
            <a:p>
              <a:r>
                <a:rPr lang="en-US" sz="1899"/>
                <a:t>File name</a:t>
              </a:r>
            </a:p>
          </p:txBody>
        </p:sp>
        <p:sp>
          <p:nvSpPr>
            <p:cNvPr id="47" name="Rectangle 44"/>
            <p:cNvSpPr>
              <a:spLocks noChangeArrowheads="1"/>
            </p:cNvSpPr>
            <p:nvPr/>
          </p:nvSpPr>
          <p:spPr bwMode="auto">
            <a:xfrm>
              <a:off x="2844800" y="3871913"/>
              <a:ext cx="749300" cy="344487"/>
            </a:xfrm>
            <a:prstGeom prst="rect">
              <a:avLst/>
            </a:prstGeom>
            <a:solidFill>
              <a:srgbClr val="CCFFFF"/>
            </a:solidFill>
            <a:ln w="9525">
              <a:solidFill>
                <a:schemeClr val="tx1"/>
              </a:solidFill>
              <a:miter lim="800000"/>
              <a:headEnd/>
              <a:tailEnd/>
            </a:ln>
          </p:spPr>
          <p:txBody>
            <a:bodyPr wrap="none" lIns="86872" tIns="43436" rIns="86872" bIns="43436" anchor="ctr"/>
            <a:lstStyle/>
            <a:p>
              <a:endParaRPr lang="en-US" sz="2299"/>
            </a:p>
          </p:txBody>
        </p:sp>
        <p:sp>
          <p:nvSpPr>
            <p:cNvPr id="48" name="Text Box 45"/>
            <p:cNvSpPr txBox="1">
              <a:spLocks noChangeArrowheads="1"/>
            </p:cNvSpPr>
            <p:nvPr/>
          </p:nvSpPr>
          <p:spPr bwMode="auto">
            <a:xfrm>
              <a:off x="2995613" y="3871913"/>
              <a:ext cx="417209" cy="346533"/>
            </a:xfrm>
            <a:prstGeom prst="rect">
              <a:avLst/>
            </a:prstGeom>
            <a:noFill/>
            <a:ln w="9525">
              <a:noFill/>
              <a:miter lim="800000"/>
              <a:headEnd/>
              <a:tailEnd/>
            </a:ln>
          </p:spPr>
          <p:txBody>
            <a:bodyPr wrap="none" lIns="86872" tIns="43436" rIns="86872" bIns="43436">
              <a:spAutoFit/>
            </a:bodyPr>
            <a:lstStyle/>
            <a:p>
              <a:r>
                <a:rPr lang="en-US"/>
                <a:t>20</a:t>
              </a:r>
            </a:p>
          </p:txBody>
        </p:sp>
        <p:sp>
          <p:nvSpPr>
            <p:cNvPr id="49" name="Text Box 46"/>
            <p:cNvSpPr txBox="1">
              <a:spLocks noChangeArrowheads="1"/>
            </p:cNvSpPr>
            <p:nvPr/>
          </p:nvSpPr>
          <p:spPr bwMode="auto">
            <a:xfrm>
              <a:off x="1263650" y="4710113"/>
              <a:ext cx="2010411" cy="361032"/>
            </a:xfrm>
            <a:prstGeom prst="rect">
              <a:avLst/>
            </a:prstGeom>
            <a:noFill/>
            <a:ln w="9525">
              <a:noFill/>
              <a:miter lim="800000"/>
              <a:headEnd/>
              <a:tailEnd/>
            </a:ln>
          </p:spPr>
          <p:txBody>
            <a:bodyPr wrap="none" lIns="86872" tIns="43436" rIns="86872" bIns="43436">
              <a:spAutoFit/>
            </a:bodyPr>
            <a:lstStyle/>
            <a:p>
              <a:r>
                <a:rPr lang="en-US" sz="1899" dirty="0"/>
                <a:t>First cluster of file</a:t>
              </a:r>
            </a:p>
          </p:txBody>
        </p:sp>
        <p:sp>
          <p:nvSpPr>
            <p:cNvPr id="50" name="Line 47"/>
            <p:cNvSpPr>
              <a:spLocks noChangeShapeType="1"/>
            </p:cNvSpPr>
            <p:nvPr/>
          </p:nvSpPr>
          <p:spPr bwMode="auto">
            <a:xfrm flipV="1">
              <a:off x="2921000" y="4148138"/>
              <a:ext cx="223838" cy="552450"/>
            </a:xfrm>
            <a:prstGeom prst="line">
              <a:avLst/>
            </a:prstGeom>
            <a:noFill/>
            <a:ln w="9525">
              <a:solidFill>
                <a:srgbClr val="FF0000"/>
              </a:solidFill>
              <a:round/>
              <a:headEnd/>
              <a:tailEnd/>
            </a:ln>
          </p:spPr>
          <p:txBody>
            <a:bodyPr wrap="none" lIns="86872" tIns="43436" rIns="86872" bIns="43436" anchor="ctr"/>
            <a:lstStyle/>
            <a:p>
              <a:endParaRPr lang="ar-EG" sz="2299"/>
            </a:p>
          </p:txBody>
        </p:sp>
        <p:sp>
          <p:nvSpPr>
            <p:cNvPr id="51" name="Line 48"/>
            <p:cNvSpPr>
              <a:spLocks noChangeShapeType="1"/>
            </p:cNvSpPr>
            <p:nvPr/>
          </p:nvSpPr>
          <p:spPr bwMode="auto">
            <a:xfrm flipV="1">
              <a:off x="3594100" y="2351088"/>
              <a:ext cx="2171700" cy="1658937"/>
            </a:xfrm>
            <a:prstGeom prst="line">
              <a:avLst/>
            </a:prstGeom>
            <a:noFill/>
            <a:ln w="9525">
              <a:solidFill>
                <a:srgbClr val="FF0000"/>
              </a:solidFill>
              <a:round/>
              <a:headEnd/>
              <a:tailEnd type="stealth" w="lg" len="lg"/>
            </a:ln>
          </p:spPr>
          <p:txBody>
            <a:bodyPr wrap="none" lIns="86872" tIns="43436" rIns="86872" bIns="43436" anchor="ctr"/>
            <a:lstStyle/>
            <a:p>
              <a:endParaRPr lang="ar-EG" sz="2299"/>
            </a:p>
          </p:txBody>
        </p:sp>
      </p:grpSp>
      <p:sp>
        <p:nvSpPr>
          <p:cNvPr id="52" name="Text Box 57"/>
          <p:cNvSpPr txBox="1">
            <a:spLocks noChangeArrowheads="1"/>
          </p:cNvSpPr>
          <p:nvPr/>
        </p:nvSpPr>
        <p:spPr bwMode="auto">
          <a:xfrm>
            <a:off x="537541" y="6167332"/>
            <a:ext cx="7098491" cy="456994"/>
          </a:xfrm>
          <a:prstGeom prst="rect">
            <a:avLst/>
          </a:prstGeom>
          <a:noFill/>
          <a:ln w="9525">
            <a:noFill/>
            <a:miter lim="800000"/>
            <a:headEnd/>
            <a:tailEnd/>
          </a:ln>
        </p:spPr>
        <p:txBody>
          <a:bodyPr wrap="none" lIns="86872" tIns="43436" rIns="86872" bIns="43436">
            <a:spAutoFit/>
          </a:bodyPr>
          <a:lstStyle/>
          <a:p>
            <a:r>
              <a:rPr lang="en-US" sz="2400" dirty="0">
                <a:latin typeface="Calibri" pitchFamily="34" charset="0"/>
                <a:cs typeface="Calibri" pitchFamily="34" charset="0"/>
              </a:rPr>
              <a:t>Each file has a chain of clusters in FAT ending by an EOF.</a:t>
            </a:r>
          </a:p>
        </p:txBody>
      </p:sp>
      <p:grpSp>
        <p:nvGrpSpPr>
          <p:cNvPr id="54" name="Group 53"/>
          <p:cNvGrpSpPr/>
          <p:nvPr/>
        </p:nvGrpSpPr>
        <p:grpSpPr>
          <a:xfrm>
            <a:off x="309535" y="7067164"/>
            <a:ext cx="9435887" cy="396814"/>
            <a:chOff x="292620" y="6222297"/>
            <a:chExt cx="8561414" cy="360040"/>
          </a:xfrm>
        </p:grpSpPr>
        <p:sp>
          <p:nvSpPr>
            <p:cNvPr id="59" name="Rectangle 58"/>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p:cNvSpPr txBox="1"/>
            <p:nvPr/>
          </p:nvSpPr>
          <p:spPr>
            <a:xfrm>
              <a:off x="7225580" y="6222297"/>
              <a:ext cx="1468815"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8</a:t>
              </a:r>
              <a:endParaRPr lang="en-GB" sz="1600" i="1" dirty="0">
                <a:solidFill>
                  <a:schemeClr val="bg1"/>
                </a:solidFill>
                <a:latin typeface="Calibri" panose="020F0502020204030204" pitchFamily="34" charset="0"/>
              </a:endParaRPr>
            </a:p>
          </p:txBody>
        </p:sp>
        <p:sp>
          <p:nvSpPr>
            <p:cNvPr id="61"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62" name="Rectangle 61"/>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 Box 8"/>
          <p:cNvSpPr txBox="1">
            <a:spLocks noChangeArrowheads="1"/>
          </p:cNvSpPr>
          <p:nvPr/>
        </p:nvSpPr>
        <p:spPr bwMode="auto">
          <a:xfrm>
            <a:off x="566145" y="478076"/>
            <a:ext cx="4109041" cy="545594"/>
          </a:xfrm>
          <a:prstGeom prst="rect">
            <a:avLst/>
          </a:prstGeom>
          <a:noFill/>
          <a:ln w="9525">
            <a:noFill/>
            <a:miter lim="800000"/>
            <a:headEnd/>
            <a:tailEnd/>
          </a:ln>
        </p:spPr>
        <p:txBody>
          <a:bodyPr wrap="none" lIns="86872" tIns="43436" rIns="86872" bIns="43436">
            <a:spAutoFit/>
          </a:bodyPr>
          <a:lstStyle/>
          <a:p>
            <a:r>
              <a:rPr lang="en-US" sz="2975" dirty="0">
                <a:solidFill>
                  <a:schemeClr val="bg1"/>
                </a:solidFill>
                <a:latin typeface="Calibri" panose="020F0502020204030204" pitchFamily="34" charset="0"/>
              </a:rPr>
              <a:t>File Allocation Table (FAT)</a:t>
            </a:r>
          </a:p>
        </p:txBody>
      </p:sp>
      <p:pic>
        <p:nvPicPr>
          <p:cNvPr id="2" name="9-2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59878" y="515098"/>
            <a:ext cx="609600" cy="609600"/>
          </a:xfrm>
          <a:prstGeom prst="rect">
            <a:avLst/>
          </a:prstGeom>
        </p:spPr>
      </p:pic>
    </p:spTree>
    <p:extLst>
      <p:ext uri="{BB962C8B-B14F-4D97-AF65-F5344CB8AC3E}">
        <p14:creationId xmlns:p14="http://schemas.microsoft.com/office/powerpoint/2010/main" val="617937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5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043" y="1418260"/>
            <a:ext cx="1241682" cy="461592"/>
          </a:xfrm>
          <a:prstGeom prst="rect">
            <a:avLst/>
          </a:prstGeom>
          <a:noFill/>
        </p:spPr>
        <p:txBody>
          <a:bodyPr wrap="none" rtlCol="0">
            <a:spAutoFit/>
          </a:bodyPr>
          <a:lstStyle/>
          <a:p>
            <a:r>
              <a:rPr lang="en-US" sz="2400" u="sng" dirty="0">
                <a:latin typeface="Calibri" panose="020F0502020204030204" pitchFamily="34" charset="0"/>
              </a:rPr>
              <a:t>Example</a:t>
            </a:r>
            <a:endParaRPr lang="en-GB" sz="2400" u="sng" dirty="0">
              <a:latin typeface="Calibri" panose="020F0502020204030204" pitchFamily="34" charset="0"/>
            </a:endParaRPr>
          </a:p>
        </p:txBody>
      </p:sp>
      <p:sp>
        <p:nvSpPr>
          <p:cNvPr id="8" name="TextBox 7"/>
          <p:cNvSpPr txBox="1"/>
          <p:nvPr/>
        </p:nvSpPr>
        <p:spPr>
          <a:xfrm>
            <a:off x="371465" y="1935758"/>
            <a:ext cx="9301936" cy="1569413"/>
          </a:xfrm>
          <a:prstGeom prst="rect">
            <a:avLst/>
          </a:prstGeom>
          <a:noFill/>
        </p:spPr>
        <p:txBody>
          <a:bodyPr wrap="square" rtlCol="0">
            <a:spAutoFit/>
          </a:bodyPr>
          <a:lstStyle/>
          <a:p>
            <a:pPr algn="just"/>
            <a:r>
              <a:rPr lang="en-GB" sz="2400" dirty="0">
                <a:latin typeface="Calibri" panose="020F0502020204030204" pitchFamily="34" charset="0"/>
              </a:rPr>
              <a:t>A disk using FAT system has a cluster size of 2K bytes. Directory of this disk indicates that the number of the first cluster in the file FILE1 is 10 and the first cluster in file FILE2 is 14.  A part of the  FAT of this disk  is shown below.</a:t>
            </a:r>
          </a:p>
        </p:txBody>
      </p:sp>
      <p:sp>
        <p:nvSpPr>
          <p:cNvPr id="12" name="Rectangle 11"/>
          <p:cNvSpPr/>
          <p:nvPr/>
        </p:nvSpPr>
        <p:spPr>
          <a:xfrm>
            <a:off x="437155" y="4947637"/>
            <a:ext cx="9080655" cy="1200140"/>
          </a:xfrm>
          <a:prstGeom prst="rect">
            <a:avLst/>
          </a:prstGeom>
        </p:spPr>
        <p:txBody>
          <a:bodyPr wrap="square">
            <a:spAutoFit/>
          </a:bodyPr>
          <a:lstStyle/>
          <a:p>
            <a:pPr algn="just"/>
            <a:r>
              <a:rPr lang="en-GB" sz="2400" dirty="0">
                <a:latin typeface="Calibri" panose="020F0502020204030204" pitchFamily="34" charset="0"/>
              </a:rPr>
              <a:t>a) How much disk space is assigned to file FILE1?  How much of this space is wasted if this file contains 11000 bytes of data?</a:t>
            </a:r>
          </a:p>
          <a:p>
            <a:pPr algn="just"/>
            <a:r>
              <a:rPr lang="en-GB" sz="2400" dirty="0">
                <a:latin typeface="Calibri" panose="020F0502020204030204" pitchFamily="34" charset="0"/>
              </a:rPr>
              <a:t>b) What is the error in the above FAT?  What is its possible cause?</a:t>
            </a:r>
          </a:p>
        </p:txBody>
      </p:sp>
      <p:grpSp>
        <p:nvGrpSpPr>
          <p:cNvPr id="10" name="Group 9"/>
          <p:cNvGrpSpPr/>
          <p:nvPr/>
        </p:nvGrpSpPr>
        <p:grpSpPr>
          <a:xfrm>
            <a:off x="309535" y="7067164"/>
            <a:ext cx="9435887" cy="396814"/>
            <a:chOff x="292620" y="6222297"/>
            <a:chExt cx="8561414" cy="360040"/>
          </a:xfrm>
        </p:grpSpPr>
        <p:sp>
          <p:nvSpPr>
            <p:cNvPr id="11" name="Rectangle 10"/>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225580" y="6222297"/>
              <a:ext cx="1468815"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9</a:t>
              </a:r>
              <a:endParaRPr lang="en-GB" sz="1600" i="1" dirty="0">
                <a:solidFill>
                  <a:schemeClr val="bg1"/>
                </a:solidFill>
                <a:latin typeface="Calibri" panose="020F0502020204030204" pitchFamily="34" charset="0"/>
              </a:endParaRPr>
            </a:p>
          </p:txBody>
        </p:sp>
        <p:sp>
          <p:nvSpPr>
            <p:cNvPr id="18"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9" name="Rectangle 18"/>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Box 8"/>
          <p:cNvSpPr txBox="1">
            <a:spLocks noChangeArrowheads="1"/>
          </p:cNvSpPr>
          <p:nvPr/>
        </p:nvSpPr>
        <p:spPr bwMode="auto">
          <a:xfrm>
            <a:off x="566145" y="478076"/>
            <a:ext cx="4109041" cy="545594"/>
          </a:xfrm>
          <a:prstGeom prst="rect">
            <a:avLst/>
          </a:prstGeom>
          <a:noFill/>
          <a:ln w="9525">
            <a:noFill/>
            <a:miter lim="800000"/>
            <a:headEnd/>
            <a:tailEnd/>
          </a:ln>
        </p:spPr>
        <p:txBody>
          <a:bodyPr wrap="none" lIns="86872" tIns="43436" rIns="86872" bIns="43436">
            <a:spAutoFit/>
          </a:bodyPr>
          <a:lstStyle/>
          <a:p>
            <a:r>
              <a:rPr lang="en-US" sz="2975" dirty="0">
                <a:solidFill>
                  <a:schemeClr val="bg1"/>
                </a:solidFill>
                <a:latin typeface="Calibri" panose="020F0502020204030204" pitchFamily="34" charset="0"/>
              </a:rPr>
              <a:t>File Allocation Table (FAT)</a:t>
            </a:r>
          </a:p>
        </p:txBody>
      </p:sp>
      <p:graphicFrame>
        <p:nvGraphicFramePr>
          <p:cNvPr id="4" name="Table 3"/>
          <p:cNvGraphicFramePr>
            <a:graphicFrameLocks noGrp="1"/>
          </p:cNvGraphicFramePr>
          <p:nvPr>
            <p:extLst>
              <p:ext uri="{D42A27DB-BD31-4B8C-83A1-F6EECF244321}">
                <p14:modId xmlns:p14="http://schemas.microsoft.com/office/powerpoint/2010/main" val="3316251683"/>
              </p:ext>
            </p:extLst>
          </p:nvPr>
        </p:nvGraphicFramePr>
        <p:xfrm>
          <a:off x="405815" y="3711658"/>
          <a:ext cx="9267586" cy="972358"/>
        </p:xfrm>
        <a:graphic>
          <a:graphicData uri="http://schemas.openxmlformats.org/drawingml/2006/table">
            <a:tbl>
              <a:tblPr firstRow="1" bandRow="1">
                <a:tableStyleId>{5940675A-B579-460E-94D1-54222C63F5DA}</a:tableStyleId>
              </a:tblPr>
              <a:tblGrid>
                <a:gridCol w="1517599"/>
                <a:gridCol w="672241"/>
                <a:gridCol w="597548"/>
                <a:gridCol w="522854"/>
                <a:gridCol w="597548"/>
                <a:gridCol w="746934"/>
                <a:gridCol w="522854"/>
                <a:gridCol w="522854"/>
                <a:gridCol w="522854"/>
                <a:gridCol w="597548"/>
                <a:gridCol w="672241"/>
                <a:gridCol w="522854"/>
                <a:gridCol w="672241"/>
                <a:gridCol w="579416"/>
              </a:tblGrid>
              <a:tr h="530398">
                <a:tc>
                  <a:txBody>
                    <a:bodyPr/>
                    <a:lstStyle/>
                    <a:p>
                      <a:pPr algn="ctr"/>
                      <a:r>
                        <a:rPr lang="en-US" sz="2300" dirty="0" smtClean="0">
                          <a:latin typeface="Calibri" panose="020F0502020204030204" pitchFamily="34" charset="0"/>
                        </a:rPr>
                        <a:t>Cluster no</a:t>
                      </a:r>
                      <a:endParaRPr lang="en-GB" sz="2300" dirty="0">
                        <a:latin typeface="Calibri" panose="020F0502020204030204"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latin typeface="Calibri" panose="020F0502020204030204" pitchFamily="34" charset="0"/>
                        </a:rPr>
                        <a:t>…</a:t>
                      </a:r>
                      <a:endParaRPr lang="en-GB" sz="2300" dirty="0">
                        <a:latin typeface="Calibri" panose="020F0502020204030204"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latin typeface="Calibri" panose="020F0502020204030204" pitchFamily="34" charset="0"/>
                        </a:rPr>
                        <a:t>10</a:t>
                      </a:r>
                      <a:endParaRPr lang="en-GB" sz="2300" dirty="0">
                        <a:latin typeface="Calibri" panose="020F0502020204030204"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latin typeface="Calibri" panose="020F0502020204030204" pitchFamily="34" charset="0"/>
                        </a:rPr>
                        <a:t>11</a:t>
                      </a:r>
                      <a:endParaRPr lang="en-GB" sz="2300" dirty="0">
                        <a:latin typeface="Calibri" panose="020F0502020204030204"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latin typeface="Calibri" panose="020F0502020204030204" pitchFamily="34" charset="0"/>
                        </a:rPr>
                        <a:t>12</a:t>
                      </a:r>
                      <a:endParaRPr lang="en-GB" sz="2300" dirty="0">
                        <a:latin typeface="Calibri" panose="020F0502020204030204"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latin typeface="Calibri" panose="020F0502020204030204" pitchFamily="34" charset="0"/>
                        </a:rPr>
                        <a:t>13</a:t>
                      </a:r>
                      <a:endParaRPr lang="en-GB" sz="2300" dirty="0">
                        <a:latin typeface="Calibri" panose="020F0502020204030204"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latin typeface="Calibri" panose="020F0502020204030204" pitchFamily="34" charset="0"/>
                        </a:rPr>
                        <a:t>14</a:t>
                      </a:r>
                      <a:endParaRPr lang="en-GB" sz="2300" dirty="0">
                        <a:latin typeface="Calibri" panose="020F0502020204030204"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latin typeface="Calibri" panose="020F0502020204030204" pitchFamily="34" charset="0"/>
                        </a:rPr>
                        <a:t>15</a:t>
                      </a:r>
                      <a:endParaRPr lang="en-GB" sz="2300" dirty="0">
                        <a:latin typeface="Calibri" panose="020F0502020204030204"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latin typeface="Calibri" panose="020F0502020204030204" pitchFamily="34" charset="0"/>
                        </a:rPr>
                        <a:t>16</a:t>
                      </a:r>
                      <a:endParaRPr lang="en-GB" sz="2300" dirty="0">
                        <a:latin typeface="Calibri" panose="020F0502020204030204"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latin typeface="Calibri" panose="020F0502020204030204" pitchFamily="34" charset="0"/>
                        </a:rPr>
                        <a:t>17</a:t>
                      </a:r>
                      <a:endParaRPr lang="en-GB" sz="2300" dirty="0">
                        <a:latin typeface="Calibri" panose="020F0502020204030204"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latin typeface="Calibri" panose="020F0502020204030204" pitchFamily="34" charset="0"/>
                        </a:rPr>
                        <a:t>18</a:t>
                      </a:r>
                      <a:endParaRPr lang="en-GB" sz="2300" dirty="0">
                        <a:latin typeface="Calibri" panose="020F0502020204030204"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latin typeface="Calibri" panose="020F0502020204030204" pitchFamily="34" charset="0"/>
                        </a:rPr>
                        <a:t>19</a:t>
                      </a:r>
                      <a:endParaRPr lang="en-GB" sz="2300" dirty="0">
                        <a:latin typeface="Calibri" panose="020F0502020204030204"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latin typeface="Calibri" panose="020F0502020204030204" pitchFamily="34" charset="0"/>
                        </a:rPr>
                        <a:t>20</a:t>
                      </a:r>
                      <a:endParaRPr lang="en-GB" sz="2300" dirty="0">
                        <a:latin typeface="Calibri" panose="020F0502020204030204"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300" dirty="0" smtClean="0">
                          <a:latin typeface="Calibri" panose="020F0502020204030204" pitchFamily="34" charset="0"/>
                        </a:rPr>
                        <a:t>…</a:t>
                      </a:r>
                      <a:endParaRPr lang="en-GB" sz="2300" dirty="0">
                        <a:latin typeface="Calibri" panose="020F0502020204030204" pitchFamily="34"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3399">
                <a:tc>
                  <a:txBody>
                    <a:bodyPr/>
                    <a:lstStyle/>
                    <a:p>
                      <a:pPr algn="ctr"/>
                      <a:r>
                        <a:rPr lang="en-US" sz="2300" dirty="0" smtClean="0">
                          <a:latin typeface="Calibri" panose="020F0502020204030204" pitchFamily="34" charset="0"/>
                        </a:rPr>
                        <a:t>FAT entry</a:t>
                      </a:r>
                      <a:endParaRPr lang="en-GB" sz="2300"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2300" dirty="0" smtClean="0">
                          <a:latin typeface="Calibri" panose="020F0502020204030204" pitchFamily="34" charset="0"/>
                        </a:rPr>
                        <a:t>…</a:t>
                      </a:r>
                      <a:endParaRPr lang="en-GB" sz="2300"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2300" dirty="0" smtClean="0">
                          <a:latin typeface="Calibri" panose="020F0502020204030204" pitchFamily="34" charset="0"/>
                        </a:rPr>
                        <a:t>11</a:t>
                      </a:r>
                      <a:endParaRPr lang="en-GB" sz="2300"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2300" dirty="0" smtClean="0">
                          <a:latin typeface="Calibri" panose="020F0502020204030204" pitchFamily="34" charset="0"/>
                        </a:rPr>
                        <a:t>12</a:t>
                      </a:r>
                      <a:endParaRPr lang="en-GB" sz="2300"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2300" dirty="0" smtClean="0">
                          <a:latin typeface="Calibri" panose="020F0502020204030204" pitchFamily="34" charset="0"/>
                        </a:rPr>
                        <a:t>16</a:t>
                      </a:r>
                      <a:endParaRPr lang="en-GB" sz="2300"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2300" dirty="0" smtClean="0">
                          <a:latin typeface="Calibri" panose="020F0502020204030204" pitchFamily="34" charset="0"/>
                        </a:rPr>
                        <a:t>free</a:t>
                      </a:r>
                      <a:endParaRPr lang="en-GB" sz="2300"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2300" dirty="0" smtClean="0">
                          <a:latin typeface="Calibri" panose="020F0502020204030204" pitchFamily="34" charset="0"/>
                        </a:rPr>
                        <a:t>15</a:t>
                      </a:r>
                      <a:endParaRPr lang="en-GB" sz="2300"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2300" dirty="0" smtClean="0">
                          <a:latin typeface="Calibri" panose="020F0502020204030204" pitchFamily="34" charset="0"/>
                        </a:rPr>
                        <a:t>19</a:t>
                      </a:r>
                      <a:endParaRPr lang="en-GB" sz="2300"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2300" dirty="0" smtClean="0">
                          <a:latin typeface="Calibri" panose="020F0502020204030204" pitchFamily="34" charset="0"/>
                        </a:rPr>
                        <a:t>17</a:t>
                      </a:r>
                      <a:endParaRPr lang="en-GB" sz="2300"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2300" dirty="0" smtClean="0">
                          <a:latin typeface="Calibri" panose="020F0502020204030204" pitchFamily="34" charset="0"/>
                        </a:rPr>
                        <a:t>18</a:t>
                      </a:r>
                      <a:endParaRPr lang="en-GB" sz="2300"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2300" dirty="0" smtClean="0">
                          <a:latin typeface="Calibri" panose="020F0502020204030204" pitchFamily="34" charset="0"/>
                        </a:rPr>
                        <a:t>EOF</a:t>
                      </a:r>
                      <a:endParaRPr lang="en-GB" sz="2300"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2300" dirty="0" smtClean="0">
                          <a:latin typeface="Calibri" panose="020F0502020204030204" pitchFamily="34" charset="0"/>
                        </a:rPr>
                        <a:t>17</a:t>
                      </a:r>
                      <a:endParaRPr lang="en-GB" sz="2300"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2300" dirty="0" smtClean="0">
                          <a:latin typeface="Calibri" panose="020F0502020204030204" pitchFamily="34" charset="0"/>
                        </a:rPr>
                        <a:t>EOF</a:t>
                      </a:r>
                      <a:endParaRPr lang="en-GB" sz="2300"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2300" dirty="0" smtClean="0">
                          <a:latin typeface="Calibri" panose="020F0502020204030204" pitchFamily="34" charset="0"/>
                        </a:rPr>
                        <a:t>…</a:t>
                      </a:r>
                      <a:endParaRPr lang="en-GB" sz="2300" dirty="0">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564675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19" y="808037"/>
            <a:ext cx="9067800" cy="1015663"/>
          </a:xfrm>
          <a:prstGeom prst="rect">
            <a:avLst/>
          </a:prstGeom>
          <a:noFill/>
        </p:spPr>
        <p:txBody>
          <a:bodyPr wrap="square" rtlCol="0">
            <a:spAutoFit/>
          </a:bodyPr>
          <a:lstStyle/>
          <a:p>
            <a:pPr algn="just"/>
            <a:r>
              <a:rPr lang="en-US" sz="2000" dirty="0" smtClean="0">
                <a:latin typeface="Calibri" panose="020F0502020204030204" pitchFamily="34" charset="0"/>
              </a:rPr>
              <a:t>a) From the table, FILE1 is assigned clusters 10, 11, 12, 16, 17, 18.  Thus, it is assigned 6 clusters, or 12K on disk.  This occurred since five clusters will not be enough for the 11000 bytes of the file. </a:t>
            </a:r>
            <a:endParaRPr lang="en-GB" sz="2000" dirty="0">
              <a:latin typeface="Calibri" panose="020F0502020204030204" pitchFamily="34" charset="0"/>
            </a:endParaRPr>
          </a:p>
        </p:txBody>
      </p:sp>
      <p:sp>
        <p:nvSpPr>
          <p:cNvPr id="3" name="TextBox 2"/>
          <p:cNvSpPr txBox="1"/>
          <p:nvPr/>
        </p:nvSpPr>
        <p:spPr>
          <a:xfrm>
            <a:off x="553910" y="1908909"/>
            <a:ext cx="8895017" cy="707886"/>
          </a:xfrm>
          <a:prstGeom prst="rect">
            <a:avLst/>
          </a:prstGeom>
          <a:noFill/>
        </p:spPr>
        <p:txBody>
          <a:bodyPr wrap="square" rtlCol="0">
            <a:spAutoFit/>
          </a:bodyPr>
          <a:lstStyle/>
          <a:p>
            <a:pPr algn="just"/>
            <a:r>
              <a:rPr lang="en-US" sz="2000" dirty="0" smtClean="0">
                <a:latin typeface="Calibri" panose="020F0502020204030204" pitchFamily="34" charset="0"/>
              </a:rPr>
              <a:t>The wasted disk space (i.e. assigned to FILE1 but not holding data, and cannot be used by any other file is</a:t>
            </a:r>
            <a:endParaRPr lang="en-GB" sz="20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696119" y="2862887"/>
                <a:ext cx="5830314" cy="400110"/>
              </a:xfrm>
              <a:prstGeom prst="rect">
                <a:avLst/>
              </a:prstGeom>
              <a:noFill/>
            </p:spPr>
            <p:txBody>
              <a:bodyPr wrap="none" rtlCol="0">
                <a:spAutoFit/>
              </a:bodyPr>
              <a:lstStyle/>
              <a:p>
                <a:pPr algn="just"/>
                <a:r>
                  <a:rPr lang="en-US" sz="2000" b="0" dirty="0" smtClean="0">
                    <a:latin typeface="Calibri" panose="020F0502020204030204" pitchFamily="34" charset="0"/>
                  </a:rPr>
                  <a:t>Wasted space</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m:t>
                    </m:r>
                    <m:r>
                      <a:rPr lang="en-US" sz="2000" b="0" i="1" smtClean="0">
                        <a:latin typeface="Cambria Math" panose="02040503050406030204" pitchFamily="18" charset="0"/>
                      </a:rPr>
                      <m:t>12</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1024</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11000</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1288</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𝑏𝑦𝑡𝑒𝑠</m:t>
                    </m:r>
                  </m:oMath>
                </a14:m>
                <a:endParaRPr lang="en-GB" sz="2000" dirty="0">
                  <a:latin typeface="Calibri" panose="020F050202020403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96119" y="2862887"/>
                <a:ext cx="5830314" cy="400110"/>
              </a:xfrm>
              <a:prstGeom prst="rect">
                <a:avLst/>
              </a:prstGeom>
              <a:blipFill rotWithShape="0">
                <a:blip r:embed="rId2"/>
                <a:stretch>
                  <a:fillRect l="-1045" t="-9231" b="-27692"/>
                </a:stretch>
              </a:blipFill>
            </p:spPr>
            <p:txBody>
              <a:bodyPr/>
              <a:lstStyle/>
              <a:p>
                <a:r>
                  <a:rPr lang="en-GB">
                    <a:noFill/>
                  </a:rPr>
                  <a:t> </a:t>
                </a:r>
              </a:p>
            </p:txBody>
          </p:sp>
        </mc:Fallback>
      </mc:AlternateContent>
      <p:sp>
        <p:nvSpPr>
          <p:cNvPr id="5" name="TextBox 4"/>
          <p:cNvSpPr txBox="1"/>
          <p:nvPr/>
        </p:nvSpPr>
        <p:spPr>
          <a:xfrm>
            <a:off x="487902" y="3856037"/>
            <a:ext cx="9047417" cy="707886"/>
          </a:xfrm>
          <a:prstGeom prst="rect">
            <a:avLst/>
          </a:prstGeom>
          <a:noFill/>
        </p:spPr>
        <p:txBody>
          <a:bodyPr wrap="square" rtlCol="0">
            <a:spAutoFit/>
          </a:bodyPr>
          <a:lstStyle/>
          <a:p>
            <a:r>
              <a:rPr lang="en-US" sz="2000" dirty="0" smtClean="0">
                <a:latin typeface="Calibri" panose="020F0502020204030204" pitchFamily="34" charset="0"/>
              </a:rPr>
              <a:t>b) Both the entries of cluster 16 and 19 point to 17.  Thus table indicates that cluster 17 is part of both FILE1 and FILE2 (this serious error is called cross-linked files).</a:t>
            </a:r>
            <a:endParaRPr lang="en-GB" sz="2000" dirty="0">
              <a:latin typeface="Calibri" panose="020F0502020204030204" pitchFamily="34" charset="0"/>
            </a:endParaRPr>
          </a:p>
        </p:txBody>
      </p:sp>
      <p:sp>
        <p:nvSpPr>
          <p:cNvPr id="6" name="TextBox 5"/>
          <p:cNvSpPr txBox="1"/>
          <p:nvPr/>
        </p:nvSpPr>
        <p:spPr>
          <a:xfrm>
            <a:off x="487901" y="4775596"/>
            <a:ext cx="8895017" cy="707886"/>
          </a:xfrm>
          <a:prstGeom prst="rect">
            <a:avLst/>
          </a:prstGeom>
          <a:noFill/>
        </p:spPr>
        <p:txBody>
          <a:bodyPr wrap="square" rtlCol="0">
            <a:spAutoFit/>
          </a:bodyPr>
          <a:lstStyle/>
          <a:p>
            <a:pPr algn="just"/>
            <a:r>
              <a:rPr lang="en-US" sz="2000" dirty="0" smtClean="0">
                <a:latin typeface="Calibri" panose="020F0502020204030204" pitchFamily="34" charset="0"/>
              </a:rPr>
              <a:t>Such errors occur when system make changes in FAT while in memory but fails to update FAT on disk, e.g. after a power failure or disk not “safely” removed.</a:t>
            </a:r>
            <a:endParaRPr lang="en-GB" sz="2000" dirty="0">
              <a:latin typeface="Calibri" panose="020F0502020204030204" pitchFamily="34" charset="0"/>
            </a:endParaRPr>
          </a:p>
        </p:txBody>
      </p:sp>
    </p:spTree>
    <p:extLst>
      <p:ext uri="{BB962C8B-B14F-4D97-AF65-F5344CB8AC3E}">
        <p14:creationId xmlns:p14="http://schemas.microsoft.com/office/powerpoint/2010/main" val="2143433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09535" y="7067164"/>
            <a:ext cx="9435887" cy="396814"/>
            <a:chOff x="292620" y="6222297"/>
            <a:chExt cx="8561414" cy="360040"/>
          </a:xfrm>
        </p:grpSpPr>
        <p:sp>
          <p:nvSpPr>
            <p:cNvPr id="17" name="Rectangle 16"/>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7225580" y="6222297"/>
              <a:ext cx="1563353"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10</a:t>
              </a:r>
              <a:endParaRPr lang="en-GB" sz="1600" i="1" dirty="0">
                <a:solidFill>
                  <a:schemeClr val="bg1"/>
                </a:solidFill>
                <a:latin typeface="Calibri" panose="020F0502020204030204" pitchFamily="34" charset="0"/>
              </a:endParaRPr>
            </a:p>
          </p:txBody>
        </p:sp>
        <p:sp>
          <p:nvSpPr>
            <p:cNvPr id="19"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20" name="Rectangle 19"/>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Box 8"/>
          <p:cNvSpPr txBox="1">
            <a:spLocks noChangeArrowheads="1"/>
          </p:cNvSpPr>
          <p:nvPr/>
        </p:nvSpPr>
        <p:spPr bwMode="auto">
          <a:xfrm>
            <a:off x="566145" y="478076"/>
            <a:ext cx="3862602" cy="580086"/>
          </a:xfrm>
          <a:prstGeom prst="rect">
            <a:avLst/>
          </a:prstGeom>
          <a:noFill/>
          <a:ln w="9525">
            <a:noFill/>
            <a:miter lim="800000"/>
            <a:headEnd/>
            <a:tailEnd/>
          </a:ln>
        </p:spPr>
        <p:txBody>
          <a:bodyPr wrap="none" lIns="86872" tIns="43436" rIns="86872" bIns="43436">
            <a:spAutoFit/>
          </a:bodyPr>
          <a:lstStyle/>
          <a:p>
            <a:r>
              <a:rPr lang="en-US" altLang="en-US" sz="3199" dirty="0">
                <a:solidFill>
                  <a:schemeClr val="bg1"/>
                </a:solidFill>
                <a:latin typeface="Calibri" panose="020F0502020204030204" pitchFamily="34" charset="0"/>
                <a:ea typeface="Times New Roman (Arabic)" panose="02020603050405020304" pitchFamily="18" charset="0"/>
                <a:cs typeface="Calibri" panose="020F0502020204030204" pitchFamily="34" charset="0"/>
              </a:rPr>
              <a:t>File Allocation in UNIX</a:t>
            </a:r>
            <a:endParaRPr lang="en-US" sz="3199" dirty="0">
              <a:solidFill>
                <a:schemeClr val="bg1"/>
              </a:solidFill>
              <a:latin typeface="Calibri" panose="020F0502020204030204" pitchFamily="34" charset="0"/>
            </a:endParaRPr>
          </a:p>
        </p:txBody>
      </p:sp>
      <p:pic>
        <p:nvPicPr>
          <p:cNvPr id="2" name="9-2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12154" y="48529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5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87"/>
          <p:cNvSpPr>
            <a:spLocks noChangeArrowheads="1"/>
          </p:cNvSpPr>
          <p:nvPr/>
        </p:nvSpPr>
        <p:spPr bwMode="auto">
          <a:xfrm>
            <a:off x="486183" y="1613250"/>
            <a:ext cx="9023516" cy="80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07000"/>
              </a:lnSpc>
              <a:spcAft>
                <a:spcPts val="800"/>
              </a:spcAft>
            </a:pPr>
            <a:r>
              <a:rPr lang="en-US" altLang="en-US" sz="2500" dirty="0">
                <a:latin typeface="Calibri" panose="020F0502020204030204" pitchFamily="34" charset="0"/>
              </a:rPr>
              <a:t>Information about each file in the system is stored in a structure called an </a:t>
            </a:r>
            <a:r>
              <a:rPr lang="en-US" sz="2500" dirty="0" err="1" smtClean="0">
                <a:solidFill>
                  <a:srgbClr val="000000"/>
                </a:solidFill>
                <a:highlight>
                  <a:srgbClr val="FFFF00"/>
                </a:highlight>
                <a:latin typeface="Calibri" panose="020F0502020204030204" pitchFamily="34" charset="0"/>
              </a:rPr>
              <a:t>i</a:t>
            </a:r>
            <a:r>
              <a:rPr lang="en-US" sz="2500" dirty="0" smtClean="0">
                <a:solidFill>
                  <a:srgbClr val="000000"/>
                </a:solidFill>
                <a:highlight>
                  <a:srgbClr val="FFFF00"/>
                </a:highlight>
                <a:latin typeface="Calibri" panose="020F0502020204030204" pitchFamily="34" charset="0"/>
              </a:rPr>
              <a:t>-node</a:t>
            </a:r>
            <a:r>
              <a:rPr lang="en-US" altLang="en-US" sz="2500" dirty="0" smtClean="0">
                <a:latin typeface="Calibri" panose="020F0502020204030204" pitchFamily="34" charset="0"/>
              </a:rPr>
              <a:t>.</a:t>
            </a:r>
            <a:endParaRPr lang="en-US" altLang="en-US" sz="2500" dirty="0">
              <a:latin typeface="Calibri" panose="020F0502020204030204" pitchFamily="34" charset="0"/>
            </a:endParaRPr>
          </a:p>
        </p:txBody>
      </p:sp>
      <p:grpSp>
        <p:nvGrpSpPr>
          <p:cNvPr id="12" name="Group 11"/>
          <p:cNvGrpSpPr/>
          <p:nvPr/>
        </p:nvGrpSpPr>
        <p:grpSpPr>
          <a:xfrm>
            <a:off x="309535" y="7067164"/>
            <a:ext cx="9435887" cy="396814"/>
            <a:chOff x="292620" y="6222297"/>
            <a:chExt cx="8561414" cy="360040"/>
          </a:xfrm>
        </p:grpSpPr>
        <p:sp>
          <p:nvSpPr>
            <p:cNvPr id="17" name="Rectangle 16"/>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7225580" y="6222297"/>
              <a:ext cx="1599714"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–Page 10</a:t>
              </a:r>
              <a:endParaRPr lang="en-GB" sz="1600" i="1" dirty="0">
                <a:solidFill>
                  <a:schemeClr val="bg1"/>
                </a:solidFill>
                <a:latin typeface="Calibri" panose="020F0502020204030204" pitchFamily="34" charset="0"/>
              </a:endParaRPr>
            </a:p>
          </p:txBody>
        </p:sp>
        <p:sp>
          <p:nvSpPr>
            <p:cNvPr id="19"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20" name="Rectangle 19"/>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Box 8"/>
          <p:cNvSpPr txBox="1">
            <a:spLocks noChangeArrowheads="1"/>
          </p:cNvSpPr>
          <p:nvPr/>
        </p:nvSpPr>
        <p:spPr bwMode="auto">
          <a:xfrm>
            <a:off x="566145" y="478076"/>
            <a:ext cx="3862602" cy="580086"/>
          </a:xfrm>
          <a:prstGeom prst="rect">
            <a:avLst/>
          </a:prstGeom>
          <a:noFill/>
          <a:ln w="9525">
            <a:noFill/>
            <a:miter lim="800000"/>
            <a:headEnd/>
            <a:tailEnd/>
          </a:ln>
        </p:spPr>
        <p:txBody>
          <a:bodyPr wrap="none" lIns="86872" tIns="43436" rIns="86872" bIns="43436">
            <a:spAutoFit/>
          </a:bodyPr>
          <a:lstStyle/>
          <a:p>
            <a:r>
              <a:rPr lang="en-US" altLang="en-US" sz="3199" dirty="0">
                <a:solidFill>
                  <a:schemeClr val="bg1"/>
                </a:solidFill>
                <a:latin typeface="Calibri" panose="020F0502020204030204" pitchFamily="34" charset="0"/>
                <a:ea typeface="Times New Roman (Arabic)" panose="02020603050405020304" pitchFamily="18" charset="0"/>
                <a:cs typeface="Calibri" panose="020F0502020204030204" pitchFamily="34" charset="0"/>
              </a:rPr>
              <a:t>File Allocation in UNIX</a:t>
            </a:r>
            <a:endParaRPr lang="en-US" sz="3199" dirty="0">
              <a:solidFill>
                <a:schemeClr val="bg1"/>
              </a:solidFill>
              <a:latin typeface="Calibri" panose="020F0502020204030204" pitchFamily="34" charset="0"/>
            </a:endParaRPr>
          </a:p>
        </p:txBody>
      </p:sp>
      <p:pic>
        <p:nvPicPr>
          <p:cNvPr id="2" name="9-2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64410" y="513771"/>
            <a:ext cx="609600" cy="609600"/>
          </a:xfrm>
          <a:prstGeom prst="rect">
            <a:avLst/>
          </a:prstGeom>
        </p:spPr>
      </p:pic>
    </p:spTree>
    <p:extLst>
      <p:ext uri="{BB962C8B-B14F-4D97-AF65-F5344CB8AC3E}">
        <p14:creationId xmlns:p14="http://schemas.microsoft.com/office/powerpoint/2010/main" val="22598740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8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474208" y="497438"/>
            <a:ext cx="4880952" cy="507751"/>
          </a:xfrm>
          <a:prstGeom prst="rect">
            <a:avLst/>
          </a:prstGeom>
        </p:spPr>
        <p:txBody>
          <a:bodyPr wrap="none">
            <a:spAutoFit/>
          </a:bodyPr>
          <a:lstStyle/>
          <a:p>
            <a:r>
              <a:rPr lang="en-US" sz="2699" dirty="0">
                <a:solidFill>
                  <a:schemeClr val="bg1"/>
                </a:solidFill>
                <a:latin typeface="Calibri" pitchFamily="34" charset="0"/>
                <a:cs typeface="Calibri" pitchFamily="34" charset="0"/>
              </a:rPr>
              <a:t>Allocation of Frames to Processes</a:t>
            </a:r>
          </a:p>
        </p:txBody>
      </p:sp>
      <p:grpSp>
        <p:nvGrpSpPr>
          <p:cNvPr id="41" name="Group 40"/>
          <p:cNvGrpSpPr/>
          <p:nvPr/>
        </p:nvGrpSpPr>
        <p:grpSpPr>
          <a:xfrm>
            <a:off x="323038" y="7053987"/>
            <a:ext cx="9435887" cy="396814"/>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178318" y="6222297"/>
              <a:ext cx="1468815"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1</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2" name="PPTLabsHighlightTextFragmentsShape73cbf47f-5c62-4308-8903-0284188af65e"/>
          <p:cNvSpPr/>
          <p:nvPr>
            <p:custDataLst>
              <p:tags r:id="rId1"/>
            </p:custDataLst>
          </p:nvPr>
        </p:nvSpPr>
        <p:spPr bwMode="auto">
          <a:xfrm>
            <a:off x="3131245" y="1626885"/>
            <a:ext cx="3666617" cy="365760"/>
          </a:xfrm>
          <a:prstGeom prst="roundRect">
            <a:avLst>
              <a:gd name="adj" fmla="val 25000"/>
            </a:avLst>
          </a:prstGeom>
          <a:solidFill>
            <a:srgbClr val="FFFF00">
              <a:alpha val="50000"/>
            </a:srgb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12" name="Text Box 139"/>
          <p:cNvSpPr txBox="1">
            <a:spLocks noChangeArrowheads="1"/>
          </p:cNvSpPr>
          <p:nvPr/>
        </p:nvSpPr>
        <p:spPr bwMode="auto">
          <a:xfrm>
            <a:off x="420239" y="1581165"/>
            <a:ext cx="9214575" cy="830866"/>
          </a:xfrm>
          <a:prstGeom prst="rect">
            <a:avLst/>
          </a:prstGeom>
          <a:noFill/>
          <a:ln w="9525" algn="ctr">
            <a:noFill/>
            <a:miter lim="800000"/>
            <a:headEnd/>
            <a:tailEnd/>
          </a:ln>
        </p:spPr>
        <p:txBody>
          <a:bodyPr wrap="square">
            <a:spAutoFit/>
          </a:bodyPr>
          <a:lstStyle/>
          <a:p>
            <a:pPr algn="just"/>
            <a:r>
              <a:rPr lang="en-US" sz="2400" dirty="0">
                <a:latin typeface="Calibri" pitchFamily="34" charset="0"/>
                <a:cs typeface="Calibri" pitchFamily="34" charset="0"/>
              </a:rPr>
              <a:t>Each process will be </a:t>
            </a:r>
            <a:r>
              <a:rPr lang="en-US" sz="2400" dirty="0" smtClean="0">
                <a:latin typeface="Calibri" pitchFamily="34" charset="0"/>
                <a:cs typeface="Calibri" pitchFamily="34" charset="0"/>
              </a:rPr>
              <a:t>assigned a number of frames </a:t>
            </a:r>
            <a:r>
              <a:rPr lang="en-US" sz="2400" dirty="0">
                <a:latin typeface="Calibri" pitchFamily="34" charset="0"/>
                <a:cs typeface="Calibri" pitchFamily="34" charset="0"/>
              </a:rPr>
              <a:t>depending on its size and/or priority.</a:t>
            </a:r>
          </a:p>
        </p:txBody>
      </p:sp>
      <p:pic>
        <p:nvPicPr>
          <p:cNvPr id="3" name="9-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920108" y="497729"/>
            <a:ext cx="609600" cy="609600"/>
          </a:xfrm>
          <a:prstGeom prst="rect">
            <a:avLst/>
          </a:prstGeom>
        </p:spPr>
      </p:pic>
    </p:spTree>
    <p:extLst>
      <p:ext uri="{BB962C8B-B14F-4D97-AF65-F5344CB8AC3E}">
        <p14:creationId xmlns:p14="http://schemas.microsoft.com/office/powerpoint/2010/main" val="10485180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8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87"/>
          <p:cNvSpPr>
            <a:spLocks noChangeArrowheads="1"/>
          </p:cNvSpPr>
          <p:nvPr/>
        </p:nvSpPr>
        <p:spPr bwMode="auto">
          <a:xfrm>
            <a:off x="486183" y="1613250"/>
            <a:ext cx="90235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500" dirty="0">
                <a:latin typeface="Calibri" panose="020F0502020204030204" pitchFamily="34" charset="0"/>
              </a:rPr>
              <a:t>Information about each file in the system is stored in a structure called an </a:t>
            </a:r>
            <a:r>
              <a:rPr lang="en-US" altLang="en-US" sz="2500" dirty="0" err="1">
                <a:latin typeface="Calibri" panose="020F0502020204030204" pitchFamily="34" charset="0"/>
              </a:rPr>
              <a:t>i</a:t>
            </a:r>
            <a:r>
              <a:rPr lang="en-US" altLang="en-US" sz="2500" dirty="0">
                <a:latin typeface="Calibri" panose="020F0502020204030204" pitchFamily="34" charset="0"/>
              </a:rPr>
              <a:t>-node.</a:t>
            </a:r>
          </a:p>
        </p:txBody>
      </p:sp>
      <p:sp>
        <p:nvSpPr>
          <p:cNvPr id="11270" name="Rectangle 91"/>
          <p:cNvSpPr>
            <a:spLocks noChangeArrowheads="1"/>
          </p:cNvSpPr>
          <p:nvPr/>
        </p:nvSpPr>
        <p:spPr bwMode="auto">
          <a:xfrm>
            <a:off x="486183" y="2711066"/>
            <a:ext cx="90235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500" dirty="0">
                <a:latin typeface="Calibri" panose="020F0502020204030204" pitchFamily="34" charset="0"/>
              </a:rPr>
              <a:t>I-node of a file stores its attributes and control information, as well as addresses of the first blocks assigned to the file.</a:t>
            </a:r>
          </a:p>
        </p:txBody>
      </p:sp>
      <p:sp>
        <p:nvSpPr>
          <p:cNvPr id="11271" name="Rectangle 93"/>
          <p:cNvSpPr>
            <a:spLocks noChangeArrowheads="1"/>
          </p:cNvSpPr>
          <p:nvPr/>
        </p:nvSpPr>
        <p:spPr bwMode="auto">
          <a:xfrm>
            <a:off x="486183" y="3813252"/>
            <a:ext cx="90235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500" dirty="0">
                <a:latin typeface="Calibri" panose="020F0502020204030204" pitchFamily="34" charset="0"/>
              </a:rPr>
              <a:t>Directory entry of a file points to the place of its </a:t>
            </a:r>
            <a:r>
              <a:rPr lang="en-US" altLang="en-US" sz="2500" dirty="0" err="1">
                <a:latin typeface="Calibri" panose="020F0502020204030204" pitchFamily="34" charset="0"/>
              </a:rPr>
              <a:t>i</a:t>
            </a:r>
            <a:r>
              <a:rPr lang="en-US" altLang="en-US" sz="2500" dirty="0">
                <a:latin typeface="Calibri" panose="020F0502020204030204" pitchFamily="34" charset="0"/>
              </a:rPr>
              <a:t>-node on the disk.  This is brought to memory when the file is opened.</a:t>
            </a:r>
          </a:p>
        </p:txBody>
      </p:sp>
      <p:sp>
        <p:nvSpPr>
          <p:cNvPr id="11272" name="Rectangle 94"/>
          <p:cNvSpPr>
            <a:spLocks noChangeArrowheads="1"/>
          </p:cNvSpPr>
          <p:nvPr/>
        </p:nvSpPr>
        <p:spPr bwMode="auto">
          <a:xfrm>
            <a:off x="8569209" y="3733807"/>
            <a:ext cx="7213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500">
                <a:latin typeface="Calibri" panose="020F0502020204030204" pitchFamily="34" charset="0"/>
              </a:rPr>
              <a:t> </a:t>
            </a:r>
          </a:p>
        </p:txBody>
      </p:sp>
      <p:grpSp>
        <p:nvGrpSpPr>
          <p:cNvPr id="12" name="Group 11"/>
          <p:cNvGrpSpPr/>
          <p:nvPr/>
        </p:nvGrpSpPr>
        <p:grpSpPr>
          <a:xfrm>
            <a:off x="309535" y="7067164"/>
            <a:ext cx="9435887" cy="396814"/>
            <a:chOff x="292620" y="6222297"/>
            <a:chExt cx="8561414" cy="360040"/>
          </a:xfrm>
        </p:grpSpPr>
        <p:sp>
          <p:nvSpPr>
            <p:cNvPr id="17" name="Rectangle 16"/>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7225580" y="6222297"/>
              <a:ext cx="1563353"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10</a:t>
              </a:r>
              <a:endParaRPr lang="en-GB" sz="1600" i="1" dirty="0">
                <a:solidFill>
                  <a:schemeClr val="bg1"/>
                </a:solidFill>
                <a:latin typeface="Calibri" panose="020F0502020204030204" pitchFamily="34" charset="0"/>
              </a:endParaRPr>
            </a:p>
          </p:txBody>
        </p:sp>
        <p:sp>
          <p:nvSpPr>
            <p:cNvPr id="19"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20" name="Rectangle 19"/>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Box 8"/>
          <p:cNvSpPr txBox="1">
            <a:spLocks noChangeArrowheads="1"/>
          </p:cNvSpPr>
          <p:nvPr/>
        </p:nvSpPr>
        <p:spPr bwMode="auto">
          <a:xfrm>
            <a:off x="566145" y="478076"/>
            <a:ext cx="3862602" cy="580086"/>
          </a:xfrm>
          <a:prstGeom prst="rect">
            <a:avLst/>
          </a:prstGeom>
          <a:noFill/>
          <a:ln w="9525">
            <a:noFill/>
            <a:miter lim="800000"/>
            <a:headEnd/>
            <a:tailEnd/>
          </a:ln>
        </p:spPr>
        <p:txBody>
          <a:bodyPr wrap="none" lIns="86872" tIns="43436" rIns="86872" bIns="43436">
            <a:spAutoFit/>
          </a:bodyPr>
          <a:lstStyle/>
          <a:p>
            <a:r>
              <a:rPr lang="en-US" altLang="en-US" sz="3199" dirty="0">
                <a:solidFill>
                  <a:schemeClr val="bg1"/>
                </a:solidFill>
                <a:latin typeface="Calibri" panose="020F0502020204030204" pitchFamily="34" charset="0"/>
                <a:ea typeface="Times New Roman (Arabic)" panose="02020603050405020304" pitchFamily="18" charset="0"/>
                <a:cs typeface="Calibri" panose="020F0502020204030204" pitchFamily="34" charset="0"/>
              </a:rPr>
              <a:t>File Allocation in UNIX</a:t>
            </a:r>
            <a:endParaRPr lang="en-US" sz="3199" dirty="0">
              <a:solidFill>
                <a:schemeClr val="bg1"/>
              </a:solidFill>
              <a:latin typeface="Calibri" panose="020F0502020204030204" pitchFamily="34" charset="0"/>
            </a:endParaRPr>
          </a:p>
        </p:txBody>
      </p:sp>
      <p:pic>
        <p:nvPicPr>
          <p:cNvPr id="2" name="9-3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00099" y="532613"/>
            <a:ext cx="609600" cy="609600"/>
          </a:xfrm>
          <a:prstGeom prst="rect">
            <a:avLst/>
          </a:prstGeom>
        </p:spPr>
      </p:pic>
    </p:spTree>
    <p:extLst>
      <p:ext uri="{BB962C8B-B14F-4D97-AF65-F5344CB8AC3E}">
        <p14:creationId xmlns:p14="http://schemas.microsoft.com/office/powerpoint/2010/main" val="33001853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6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87"/>
          <p:cNvSpPr>
            <a:spLocks noChangeArrowheads="1"/>
          </p:cNvSpPr>
          <p:nvPr/>
        </p:nvSpPr>
        <p:spPr bwMode="auto">
          <a:xfrm>
            <a:off x="486183" y="1613250"/>
            <a:ext cx="90235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500" dirty="0">
                <a:latin typeface="Calibri" panose="020F0502020204030204" pitchFamily="34" charset="0"/>
              </a:rPr>
              <a:t>Information about each file in the system is stored in a structure called an </a:t>
            </a:r>
            <a:r>
              <a:rPr lang="en-US" altLang="en-US" sz="2500" i="1" dirty="0" err="1">
                <a:latin typeface="Calibri" panose="020F0502020204030204" pitchFamily="34" charset="0"/>
              </a:rPr>
              <a:t>i</a:t>
            </a:r>
            <a:r>
              <a:rPr lang="en-US" altLang="en-US" sz="2500" i="1" dirty="0">
                <a:latin typeface="Calibri" panose="020F0502020204030204" pitchFamily="34" charset="0"/>
              </a:rPr>
              <a:t>-node</a:t>
            </a:r>
            <a:r>
              <a:rPr lang="en-US" altLang="en-US" sz="2500" dirty="0">
                <a:latin typeface="Calibri" panose="020F0502020204030204" pitchFamily="34" charset="0"/>
              </a:rPr>
              <a:t>.</a:t>
            </a:r>
          </a:p>
        </p:txBody>
      </p:sp>
      <p:sp>
        <p:nvSpPr>
          <p:cNvPr id="11270" name="Rectangle 91"/>
          <p:cNvSpPr>
            <a:spLocks noChangeArrowheads="1"/>
          </p:cNvSpPr>
          <p:nvPr/>
        </p:nvSpPr>
        <p:spPr bwMode="auto">
          <a:xfrm>
            <a:off x="486183" y="2711066"/>
            <a:ext cx="90235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500" dirty="0">
                <a:latin typeface="Calibri" panose="020F0502020204030204" pitchFamily="34" charset="0"/>
              </a:rPr>
              <a:t>I-node of a file stores its attributes and control information, as well as addresses of the first blocks assigned to the file.</a:t>
            </a:r>
          </a:p>
        </p:txBody>
      </p:sp>
      <p:sp>
        <p:nvSpPr>
          <p:cNvPr id="11271" name="Rectangle 93"/>
          <p:cNvSpPr>
            <a:spLocks noChangeArrowheads="1"/>
          </p:cNvSpPr>
          <p:nvPr/>
        </p:nvSpPr>
        <p:spPr bwMode="auto">
          <a:xfrm>
            <a:off x="486183" y="3813252"/>
            <a:ext cx="90235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500" dirty="0">
                <a:latin typeface="Calibri" panose="020F0502020204030204" pitchFamily="34" charset="0"/>
              </a:rPr>
              <a:t>Directory entry of a file points to the place of its </a:t>
            </a:r>
            <a:r>
              <a:rPr lang="en-US" altLang="en-US" sz="2500" dirty="0" err="1">
                <a:latin typeface="Calibri" panose="020F0502020204030204" pitchFamily="34" charset="0"/>
              </a:rPr>
              <a:t>i</a:t>
            </a:r>
            <a:r>
              <a:rPr lang="en-US" altLang="en-US" sz="2500" dirty="0">
                <a:latin typeface="Calibri" panose="020F0502020204030204" pitchFamily="34" charset="0"/>
              </a:rPr>
              <a:t>-node on the disk.  This is brought to memory when the file is opened.</a:t>
            </a:r>
          </a:p>
        </p:txBody>
      </p:sp>
      <p:sp>
        <p:nvSpPr>
          <p:cNvPr id="11272" name="Rectangle 94"/>
          <p:cNvSpPr>
            <a:spLocks noChangeArrowheads="1"/>
          </p:cNvSpPr>
          <p:nvPr/>
        </p:nvSpPr>
        <p:spPr bwMode="auto">
          <a:xfrm>
            <a:off x="8569209" y="3733807"/>
            <a:ext cx="7213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500">
                <a:latin typeface="Calibri" panose="020F0502020204030204" pitchFamily="34" charset="0"/>
              </a:rPr>
              <a:t> </a:t>
            </a:r>
          </a:p>
        </p:txBody>
      </p:sp>
      <p:sp>
        <p:nvSpPr>
          <p:cNvPr id="11273" name="Rectangle 95"/>
          <p:cNvSpPr>
            <a:spLocks noChangeArrowheads="1"/>
          </p:cNvSpPr>
          <p:nvPr/>
        </p:nvSpPr>
        <p:spPr bwMode="auto">
          <a:xfrm>
            <a:off x="550280" y="5015273"/>
            <a:ext cx="895941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500" dirty="0">
                <a:latin typeface="Calibri" panose="020F0502020204030204" pitchFamily="34" charset="0"/>
              </a:rPr>
              <a:t>All </a:t>
            </a:r>
            <a:r>
              <a:rPr lang="en-US" altLang="en-US" sz="2500" dirty="0" err="1">
                <a:latin typeface="Calibri" panose="020F0502020204030204" pitchFamily="34" charset="0"/>
              </a:rPr>
              <a:t>i</a:t>
            </a:r>
            <a:r>
              <a:rPr lang="en-US" altLang="en-US" sz="2500" dirty="0">
                <a:latin typeface="Calibri" panose="020F0502020204030204" pitchFamily="34" charset="0"/>
              </a:rPr>
              <a:t>-nodes have a fixed size. To account for larger files, </a:t>
            </a:r>
            <a:r>
              <a:rPr lang="en-US" altLang="en-US" sz="2500" i="1" dirty="0">
                <a:latin typeface="Calibri" panose="020F0502020204030204" pitchFamily="34" charset="0"/>
              </a:rPr>
              <a:t>indirect addressing</a:t>
            </a:r>
            <a:r>
              <a:rPr lang="en-US" altLang="en-US" sz="2500" dirty="0">
                <a:latin typeface="Calibri" panose="020F0502020204030204" pitchFamily="34" charset="0"/>
              </a:rPr>
              <a:t> (single, double, …)  is used.</a:t>
            </a:r>
          </a:p>
        </p:txBody>
      </p:sp>
      <p:sp>
        <p:nvSpPr>
          <p:cNvPr id="11274" name="Rectangle 97"/>
          <p:cNvSpPr>
            <a:spLocks noChangeArrowheads="1"/>
          </p:cNvSpPr>
          <p:nvPr/>
        </p:nvSpPr>
        <p:spPr bwMode="auto">
          <a:xfrm>
            <a:off x="7378772" y="4814725"/>
            <a:ext cx="7213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500">
                <a:latin typeface="Calibri" panose="020F0502020204030204" pitchFamily="34" charset="0"/>
              </a:rPr>
              <a:t> </a:t>
            </a:r>
          </a:p>
        </p:txBody>
      </p:sp>
      <p:grpSp>
        <p:nvGrpSpPr>
          <p:cNvPr id="12" name="Group 11"/>
          <p:cNvGrpSpPr/>
          <p:nvPr/>
        </p:nvGrpSpPr>
        <p:grpSpPr>
          <a:xfrm>
            <a:off x="309535" y="7067164"/>
            <a:ext cx="9435887" cy="396814"/>
            <a:chOff x="292620" y="6222297"/>
            <a:chExt cx="8561414" cy="360040"/>
          </a:xfrm>
        </p:grpSpPr>
        <p:sp>
          <p:nvSpPr>
            <p:cNvPr id="17" name="Rectangle 16"/>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7225580" y="6222297"/>
              <a:ext cx="1563353"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10</a:t>
              </a:r>
              <a:endParaRPr lang="en-GB" sz="1600" i="1" dirty="0">
                <a:solidFill>
                  <a:schemeClr val="bg1"/>
                </a:solidFill>
                <a:latin typeface="Calibri" panose="020F0502020204030204" pitchFamily="34" charset="0"/>
              </a:endParaRPr>
            </a:p>
          </p:txBody>
        </p:sp>
        <p:sp>
          <p:nvSpPr>
            <p:cNvPr id="19"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20" name="Rectangle 19"/>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Box 8"/>
          <p:cNvSpPr txBox="1">
            <a:spLocks noChangeArrowheads="1"/>
          </p:cNvSpPr>
          <p:nvPr/>
        </p:nvSpPr>
        <p:spPr bwMode="auto">
          <a:xfrm>
            <a:off x="566145" y="478076"/>
            <a:ext cx="3862602" cy="580086"/>
          </a:xfrm>
          <a:prstGeom prst="rect">
            <a:avLst/>
          </a:prstGeom>
          <a:noFill/>
          <a:ln w="9525">
            <a:noFill/>
            <a:miter lim="800000"/>
            <a:headEnd/>
            <a:tailEnd/>
          </a:ln>
        </p:spPr>
        <p:txBody>
          <a:bodyPr wrap="none" lIns="86872" tIns="43436" rIns="86872" bIns="43436">
            <a:spAutoFit/>
          </a:bodyPr>
          <a:lstStyle/>
          <a:p>
            <a:r>
              <a:rPr lang="en-US" altLang="en-US" sz="3199" dirty="0">
                <a:solidFill>
                  <a:schemeClr val="bg1"/>
                </a:solidFill>
                <a:latin typeface="Calibri" panose="020F0502020204030204" pitchFamily="34" charset="0"/>
                <a:ea typeface="Times New Roman (Arabic)" panose="02020603050405020304" pitchFamily="18" charset="0"/>
                <a:cs typeface="Calibri" panose="020F0502020204030204" pitchFamily="34" charset="0"/>
              </a:rPr>
              <a:t>File Allocation in UNIX</a:t>
            </a:r>
            <a:endParaRPr lang="en-US" sz="3199" dirty="0">
              <a:solidFill>
                <a:schemeClr val="bg1"/>
              </a:solidFill>
              <a:latin typeface="Calibri" panose="020F0502020204030204" pitchFamily="34" charset="0"/>
            </a:endParaRPr>
          </a:p>
        </p:txBody>
      </p:sp>
      <p:pic>
        <p:nvPicPr>
          <p:cNvPr id="2" name="9-3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91727" y="513771"/>
            <a:ext cx="609600" cy="609600"/>
          </a:xfrm>
          <a:prstGeom prst="rect">
            <a:avLst/>
          </a:prstGeom>
        </p:spPr>
      </p:pic>
    </p:spTree>
    <p:extLst>
      <p:ext uri="{BB962C8B-B14F-4D97-AF65-F5344CB8AC3E}">
        <p14:creationId xmlns:p14="http://schemas.microsoft.com/office/powerpoint/2010/main" val="40002762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6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19621" y="6990983"/>
            <a:ext cx="9435887" cy="396814"/>
            <a:chOff x="297268" y="6203763"/>
            <a:chExt cx="8561414" cy="360040"/>
          </a:xfrm>
        </p:grpSpPr>
        <p:sp>
          <p:nvSpPr>
            <p:cNvPr id="18" name="Rectangle 17"/>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alibri" panose="020F0502020204030204" pitchFamily="34" charset="0"/>
              </a:endParaRPr>
            </a:p>
          </p:txBody>
        </p:sp>
        <p:sp>
          <p:nvSpPr>
            <p:cNvPr id="19" name="TextBox 18"/>
            <p:cNvSpPr txBox="1"/>
            <p:nvPr/>
          </p:nvSpPr>
          <p:spPr>
            <a:xfrm>
              <a:off x="7265262" y="6229894"/>
              <a:ext cx="1506630"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11</a:t>
              </a:r>
              <a:endParaRPr lang="en-GB" sz="1600" i="1" dirty="0">
                <a:solidFill>
                  <a:schemeClr val="bg1"/>
                </a:solidFill>
                <a:latin typeface="Calibri" panose="020F0502020204030204" pitchFamily="34" charset="0"/>
              </a:endParaRPr>
            </a:p>
          </p:txBody>
        </p:sp>
        <p:sp>
          <p:nvSpPr>
            <p:cNvPr id="20" name="Text Box 7"/>
            <p:cNvSpPr txBox="1">
              <a:spLocks noChangeArrowheads="1"/>
            </p:cNvSpPr>
            <p:nvPr/>
          </p:nvSpPr>
          <p:spPr bwMode="auto">
            <a:xfrm>
              <a:off x="473457" y="6258092"/>
              <a:ext cx="1621590" cy="223403"/>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pic>
        <p:nvPicPr>
          <p:cNvPr id="2" name="Picture 1"/>
          <p:cNvPicPr>
            <a:picLocks noChangeAspect="1"/>
          </p:cNvPicPr>
          <p:nvPr/>
        </p:nvPicPr>
        <p:blipFill>
          <a:blip r:embed="rId5"/>
          <a:stretch>
            <a:fillRect/>
          </a:stretch>
        </p:blipFill>
        <p:spPr>
          <a:xfrm>
            <a:off x="1814433" y="2349087"/>
            <a:ext cx="7054586" cy="4235350"/>
          </a:xfrm>
          <a:prstGeom prst="rect">
            <a:avLst/>
          </a:prstGeom>
        </p:spPr>
      </p:pic>
      <p:sp>
        <p:nvSpPr>
          <p:cNvPr id="8" name="Rectangle 11"/>
          <p:cNvSpPr>
            <a:spLocks noChangeArrowheads="1"/>
          </p:cNvSpPr>
          <p:nvPr/>
        </p:nvSpPr>
        <p:spPr bwMode="auto">
          <a:xfrm>
            <a:off x="1381874" y="1784022"/>
            <a:ext cx="985238" cy="308421"/>
          </a:xfrm>
          <a:prstGeom prst="rect">
            <a:avLst/>
          </a:prstGeom>
          <a:solidFill>
            <a:schemeClr val="accent1">
              <a:lumMod val="20000"/>
              <a:lumOff val="80000"/>
            </a:schemeClr>
          </a:solidFill>
          <a:ln w="6350">
            <a:solidFill>
              <a:srgbClr val="000000"/>
            </a:solidFill>
            <a:miter lim="800000"/>
            <a:headEnd/>
            <a:tailEnd/>
          </a:ln>
        </p:spPr>
        <p:txBody>
          <a:bodyPr lIns="86881" tIns="43441" rIns="86881" bIns="4344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p>
        </p:txBody>
      </p:sp>
      <p:sp>
        <p:nvSpPr>
          <p:cNvPr id="9" name="Rectangle 10"/>
          <p:cNvSpPr>
            <a:spLocks noChangeArrowheads="1"/>
          </p:cNvSpPr>
          <p:nvPr/>
        </p:nvSpPr>
        <p:spPr bwMode="auto">
          <a:xfrm>
            <a:off x="2362193" y="1784475"/>
            <a:ext cx="336058" cy="315678"/>
          </a:xfrm>
          <a:prstGeom prst="rect">
            <a:avLst/>
          </a:prstGeom>
          <a:solidFill>
            <a:srgbClr val="CCFFFF"/>
          </a:solidFill>
          <a:ln w="6350">
            <a:solidFill>
              <a:srgbClr val="000000"/>
            </a:solidFill>
            <a:miter lim="800000"/>
            <a:headEnd/>
            <a:tailEnd/>
          </a:ln>
        </p:spPr>
        <p:txBody>
          <a:bodyPr lIns="86881" tIns="43441" rIns="86881" bIns="4344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p>
        </p:txBody>
      </p:sp>
      <p:sp>
        <p:nvSpPr>
          <p:cNvPr id="10" name="Rectangle 19"/>
          <p:cNvSpPr>
            <a:spLocks noChangeArrowheads="1"/>
          </p:cNvSpPr>
          <p:nvPr/>
        </p:nvSpPr>
        <p:spPr bwMode="auto">
          <a:xfrm>
            <a:off x="1031810" y="1494349"/>
            <a:ext cx="13353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z="1600" dirty="0"/>
              <a:t>Directory entry</a:t>
            </a:r>
          </a:p>
        </p:txBody>
      </p:sp>
      <p:sp>
        <p:nvSpPr>
          <p:cNvPr id="11" name="Rectangle 20"/>
          <p:cNvSpPr>
            <a:spLocks noChangeArrowheads="1"/>
          </p:cNvSpPr>
          <p:nvPr/>
        </p:nvSpPr>
        <p:spPr bwMode="auto">
          <a:xfrm>
            <a:off x="1420843" y="1764387"/>
            <a:ext cx="907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z="1600" dirty="0"/>
              <a:t>file name</a:t>
            </a:r>
            <a:r>
              <a:rPr lang="en-US" altLang="en-US" sz="2100" dirty="0"/>
              <a:t> </a:t>
            </a:r>
          </a:p>
        </p:txBody>
      </p:sp>
      <p:sp>
        <p:nvSpPr>
          <p:cNvPr id="12" name="Line 21"/>
          <p:cNvSpPr>
            <a:spLocks noChangeShapeType="1"/>
          </p:cNvSpPr>
          <p:nvPr/>
        </p:nvSpPr>
        <p:spPr bwMode="auto">
          <a:xfrm>
            <a:off x="2543662" y="1942541"/>
            <a:ext cx="533400" cy="533400"/>
          </a:xfrm>
          <a:prstGeom prst="line">
            <a:avLst/>
          </a:prstGeom>
          <a:noFill/>
          <a:ln w="6350">
            <a:solidFill>
              <a:srgbClr val="000000"/>
            </a:solidFill>
            <a:round/>
            <a:headEnd type="none" w="med" len="med"/>
            <a:tailEnd type="triangle" w="med" len="med"/>
          </a:ln>
          <a:extLst>
            <a:ext uri="{909E8E84-426E-40DD-AFC4-6F175D3DCCD1}">
              <a14:hiddenFill xmlns:a14="http://schemas.microsoft.com/office/drawing/2010/main">
                <a:noFill/>
              </a14:hiddenFill>
            </a:ext>
          </a:extLst>
        </p:spPr>
        <p:txBody>
          <a:bodyPr lIns="86881" tIns="43441" rIns="86881" bIns="43441"/>
          <a:lstStyle/>
          <a:p>
            <a:endParaRPr lang="en-GB"/>
          </a:p>
        </p:txBody>
      </p:sp>
      <p:sp>
        <p:nvSpPr>
          <p:cNvPr id="16" name="Rectangle 13"/>
          <p:cNvSpPr>
            <a:spLocks noChangeArrowheads="1"/>
          </p:cNvSpPr>
          <p:nvPr/>
        </p:nvSpPr>
        <p:spPr bwMode="auto">
          <a:xfrm>
            <a:off x="3481220" y="2057582"/>
            <a:ext cx="6412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dirty="0" err="1"/>
              <a:t>i</a:t>
            </a:r>
            <a:r>
              <a:rPr lang="en-US" altLang="en-US" dirty="0"/>
              <a:t>-node</a:t>
            </a:r>
          </a:p>
        </p:txBody>
      </p:sp>
      <p:sp>
        <p:nvSpPr>
          <p:cNvPr id="21" name="Rectangle 20"/>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Box 8"/>
          <p:cNvSpPr txBox="1">
            <a:spLocks noChangeArrowheads="1"/>
          </p:cNvSpPr>
          <p:nvPr/>
        </p:nvSpPr>
        <p:spPr bwMode="auto">
          <a:xfrm>
            <a:off x="566145" y="478076"/>
            <a:ext cx="3862602" cy="580086"/>
          </a:xfrm>
          <a:prstGeom prst="rect">
            <a:avLst/>
          </a:prstGeom>
          <a:noFill/>
          <a:ln w="9525">
            <a:noFill/>
            <a:miter lim="800000"/>
            <a:headEnd/>
            <a:tailEnd/>
          </a:ln>
        </p:spPr>
        <p:txBody>
          <a:bodyPr wrap="none" lIns="86872" tIns="43436" rIns="86872" bIns="43436">
            <a:spAutoFit/>
          </a:bodyPr>
          <a:lstStyle/>
          <a:p>
            <a:r>
              <a:rPr lang="en-US" altLang="en-US" sz="3199" dirty="0">
                <a:solidFill>
                  <a:schemeClr val="bg1"/>
                </a:solidFill>
                <a:latin typeface="Calibri" panose="020F0502020204030204" pitchFamily="34" charset="0"/>
                <a:ea typeface="Times New Roman (Arabic)" panose="02020603050405020304" pitchFamily="18" charset="0"/>
                <a:cs typeface="Calibri" panose="020F0502020204030204" pitchFamily="34" charset="0"/>
              </a:rPr>
              <a:t>File Allocation in UNIX</a:t>
            </a:r>
            <a:endParaRPr lang="en-US" sz="3199" dirty="0">
              <a:solidFill>
                <a:schemeClr val="bg1"/>
              </a:solidFill>
              <a:latin typeface="Calibri" panose="020F0502020204030204" pitchFamily="34" charset="0"/>
            </a:endParaRPr>
          </a:p>
        </p:txBody>
      </p:sp>
      <p:pic>
        <p:nvPicPr>
          <p:cNvPr id="3" name="9-3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69019" y="504677"/>
            <a:ext cx="609600" cy="609600"/>
          </a:xfrm>
          <a:prstGeom prst="rect">
            <a:avLst/>
          </a:prstGeom>
        </p:spPr>
      </p:pic>
    </p:spTree>
    <p:extLst>
      <p:ext uri="{BB962C8B-B14F-4D97-AF65-F5344CB8AC3E}">
        <p14:creationId xmlns:p14="http://schemas.microsoft.com/office/powerpoint/2010/main" val="24756775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9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19621" y="6990983"/>
            <a:ext cx="9435887" cy="396814"/>
            <a:chOff x="297268" y="6203763"/>
            <a:chExt cx="8561414" cy="360040"/>
          </a:xfrm>
        </p:grpSpPr>
        <p:sp>
          <p:nvSpPr>
            <p:cNvPr id="18" name="Rectangle 17"/>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Calibri" panose="020F0502020204030204" pitchFamily="34" charset="0"/>
              </a:endParaRPr>
            </a:p>
          </p:txBody>
        </p:sp>
        <p:sp>
          <p:nvSpPr>
            <p:cNvPr id="19" name="TextBox 18"/>
            <p:cNvSpPr txBox="1"/>
            <p:nvPr/>
          </p:nvSpPr>
          <p:spPr>
            <a:xfrm>
              <a:off x="7265262" y="6229894"/>
              <a:ext cx="1506630"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11</a:t>
              </a:r>
              <a:endParaRPr lang="en-GB" sz="1600" i="1" dirty="0">
                <a:solidFill>
                  <a:schemeClr val="bg1"/>
                </a:solidFill>
                <a:latin typeface="Calibri" panose="020F0502020204030204" pitchFamily="34" charset="0"/>
              </a:endParaRPr>
            </a:p>
          </p:txBody>
        </p:sp>
        <p:sp>
          <p:nvSpPr>
            <p:cNvPr id="20" name="Text Box 7"/>
            <p:cNvSpPr txBox="1">
              <a:spLocks noChangeArrowheads="1"/>
            </p:cNvSpPr>
            <p:nvPr/>
          </p:nvSpPr>
          <p:spPr bwMode="auto">
            <a:xfrm>
              <a:off x="473457" y="6258092"/>
              <a:ext cx="1621590" cy="223403"/>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pic>
        <p:nvPicPr>
          <p:cNvPr id="2" name="Picture 1"/>
          <p:cNvPicPr>
            <a:picLocks noChangeAspect="1"/>
          </p:cNvPicPr>
          <p:nvPr/>
        </p:nvPicPr>
        <p:blipFill>
          <a:blip r:embed="rId5"/>
          <a:stretch>
            <a:fillRect/>
          </a:stretch>
        </p:blipFill>
        <p:spPr>
          <a:xfrm>
            <a:off x="1814433" y="2349087"/>
            <a:ext cx="7054586" cy="4235350"/>
          </a:xfrm>
          <a:prstGeom prst="rect">
            <a:avLst/>
          </a:prstGeom>
        </p:spPr>
      </p:pic>
      <p:sp>
        <p:nvSpPr>
          <p:cNvPr id="8" name="Rectangle 11"/>
          <p:cNvSpPr>
            <a:spLocks noChangeArrowheads="1"/>
          </p:cNvSpPr>
          <p:nvPr/>
        </p:nvSpPr>
        <p:spPr bwMode="auto">
          <a:xfrm>
            <a:off x="1381874" y="1784022"/>
            <a:ext cx="985238" cy="308421"/>
          </a:xfrm>
          <a:prstGeom prst="rect">
            <a:avLst/>
          </a:prstGeom>
          <a:solidFill>
            <a:schemeClr val="accent1">
              <a:lumMod val="20000"/>
              <a:lumOff val="80000"/>
            </a:schemeClr>
          </a:solidFill>
          <a:ln w="6350">
            <a:solidFill>
              <a:srgbClr val="000000"/>
            </a:solidFill>
            <a:miter lim="800000"/>
            <a:headEnd/>
            <a:tailEnd/>
          </a:ln>
        </p:spPr>
        <p:txBody>
          <a:bodyPr lIns="86881" tIns="43441" rIns="86881" bIns="4344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p>
        </p:txBody>
      </p:sp>
      <p:sp>
        <p:nvSpPr>
          <p:cNvPr id="9" name="Rectangle 10"/>
          <p:cNvSpPr>
            <a:spLocks noChangeArrowheads="1"/>
          </p:cNvSpPr>
          <p:nvPr/>
        </p:nvSpPr>
        <p:spPr bwMode="auto">
          <a:xfrm>
            <a:off x="2362193" y="1784475"/>
            <a:ext cx="336058" cy="315678"/>
          </a:xfrm>
          <a:prstGeom prst="rect">
            <a:avLst/>
          </a:prstGeom>
          <a:solidFill>
            <a:srgbClr val="CCFFFF"/>
          </a:solidFill>
          <a:ln w="6350">
            <a:solidFill>
              <a:srgbClr val="000000"/>
            </a:solidFill>
            <a:miter lim="800000"/>
            <a:headEnd/>
            <a:tailEnd/>
          </a:ln>
        </p:spPr>
        <p:txBody>
          <a:bodyPr lIns="86881" tIns="43441" rIns="86881" bIns="4344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p>
        </p:txBody>
      </p:sp>
      <p:sp>
        <p:nvSpPr>
          <p:cNvPr id="10" name="Rectangle 19"/>
          <p:cNvSpPr>
            <a:spLocks noChangeArrowheads="1"/>
          </p:cNvSpPr>
          <p:nvPr/>
        </p:nvSpPr>
        <p:spPr bwMode="auto">
          <a:xfrm>
            <a:off x="1031810" y="1494349"/>
            <a:ext cx="13353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z="1600" dirty="0"/>
              <a:t>Directory entry</a:t>
            </a:r>
          </a:p>
        </p:txBody>
      </p:sp>
      <p:sp>
        <p:nvSpPr>
          <p:cNvPr id="11" name="Rectangle 20"/>
          <p:cNvSpPr>
            <a:spLocks noChangeArrowheads="1"/>
          </p:cNvSpPr>
          <p:nvPr/>
        </p:nvSpPr>
        <p:spPr bwMode="auto">
          <a:xfrm>
            <a:off x="1420843" y="1764387"/>
            <a:ext cx="907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z="1600" dirty="0"/>
              <a:t>file name</a:t>
            </a:r>
            <a:r>
              <a:rPr lang="en-US" altLang="en-US" sz="2100" dirty="0"/>
              <a:t> </a:t>
            </a:r>
          </a:p>
        </p:txBody>
      </p:sp>
      <p:sp>
        <p:nvSpPr>
          <p:cNvPr id="12" name="Line 21"/>
          <p:cNvSpPr>
            <a:spLocks noChangeShapeType="1"/>
          </p:cNvSpPr>
          <p:nvPr/>
        </p:nvSpPr>
        <p:spPr bwMode="auto">
          <a:xfrm>
            <a:off x="2543662" y="1942541"/>
            <a:ext cx="533400" cy="533400"/>
          </a:xfrm>
          <a:prstGeom prst="line">
            <a:avLst/>
          </a:prstGeom>
          <a:noFill/>
          <a:ln w="6350">
            <a:solidFill>
              <a:srgbClr val="000000"/>
            </a:solidFill>
            <a:round/>
            <a:headEnd type="none" w="med" len="med"/>
            <a:tailEnd type="triangle" w="med" len="med"/>
          </a:ln>
          <a:extLst>
            <a:ext uri="{909E8E84-426E-40DD-AFC4-6F175D3DCCD1}">
              <a14:hiddenFill xmlns:a14="http://schemas.microsoft.com/office/drawing/2010/main">
                <a:noFill/>
              </a14:hiddenFill>
            </a:ext>
          </a:extLst>
        </p:spPr>
        <p:txBody>
          <a:bodyPr lIns="86881" tIns="43441" rIns="86881" bIns="43441"/>
          <a:lstStyle/>
          <a:p>
            <a:endParaRPr lang="en-GB"/>
          </a:p>
        </p:txBody>
      </p:sp>
      <p:sp>
        <p:nvSpPr>
          <p:cNvPr id="16" name="Rectangle 13"/>
          <p:cNvSpPr>
            <a:spLocks noChangeArrowheads="1"/>
          </p:cNvSpPr>
          <p:nvPr/>
        </p:nvSpPr>
        <p:spPr bwMode="auto">
          <a:xfrm>
            <a:off x="3481220" y="2057582"/>
            <a:ext cx="6412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dirty="0" err="1"/>
              <a:t>i</a:t>
            </a:r>
            <a:r>
              <a:rPr lang="en-US" altLang="en-US" dirty="0"/>
              <a:t>-node</a:t>
            </a:r>
          </a:p>
        </p:txBody>
      </p:sp>
      <p:sp>
        <p:nvSpPr>
          <p:cNvPr id="21" name="Rectangle 20"/>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Box 8"/>
          <p:cNvSpPr txBox="1">
            <a:spLocks noChangeArrowheads="1"/>
          </p:cNvSpPr>
          <p:nvPr/>
        </p:nvSpPr>
        <p:spPr bwMode="auto">
          <a:xfrm>
            <a:off x="566145" y="478076"/>
            <a:ext cx="3862602" cy="580086"/>
          </a:xfrm>
          <a:prstGeom prst="rect">
            <a:avLst/>
          </a:prstGeom>
          <a:noFill/>
          <a:ln w="9525">
            <a:noFill/>
            <a:miter lim="800000"/>
            <a:headEnd/>
            <a:tailEnd/>
          </a:ln>
        </p:spPr>
        <p:txBody>
          <a:bodyPr wrap="none" lIns="86872" tIns="43436" rIns="86872" bIns="43436">
            <a:spAutoFit/>
          </a:bodyPr>
          <a:lstStyle/>
          <a:p>
            <a:r>
              <a:rPr lang="en-US" altLang="en-US" sz="3199" dirty="0">
                <a:solidFill>
                  <a:schemeClr val="bg1"/>
                </a:solidFill>
                <a:latin typeface="Calibri" panose="020F0502020204030204" pitchFamily="34" charset="0"/>
                <a:ea typeface="Times New Roman (Arabic)" panose="02020603050405020304" pitchFamily="18" charset="0"/>
                <a:cs typeface="Calibri" panose="020F0502020204030204" pitchFamily="34" charset="0"/>
              </a:rPr>
              <a:t>File Allocation in UNIX</a:t>
            </a:r>
            <a:endParaRPr lang="en-US" sz="3199" dirty="0">
              <a:solidFill>
                <a:schemeClr val="bg1"/>
              </a:solidFill>
              <a:latin typeface="Calibri" panose="020F0502020204030204" pitchFamily="34" charset="0"/>
            </a:endParaRPr>
          </a:p>
        </p:txBody>
      </p:sp>
      <p:sp>
        <p:nvSpPr>
          <p:cNvPr id="15" name="Rectangle 36"/>
          <p:cNvSpPr>
            <a:spLocks noChangeArrowheads="1"/>
          </p:cNvSpPr>
          <p:nvPr/>
        </p:nvSpPr>
        <p:spPr bwMode="auto">
          <a:xfrm>
            <a:off x="513806" y="6367998"/>
            <a:ext cx="8380680" cy="46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a:latin typeface="Calibri" panose="020F0502020204030204" pitchFamily="34" charset="0"/>
              </a:rPr>
              <a:t>The maximum file size is determined by the above arrangement.</a:t>
            </a:r>
          </a:p>
        </p:txBody>
      </p:sp>
      <p:pic>
        <p:nvPicPr>
          <p:cNvPr id="3" name="9-3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94486" y="502547"/>
            <a:ext cx="609600" cy="609600"/>
          </a:xfrm>
          <a:prstGeom prst="rect">
            <a:avLst/>
          </a:prstGeom>
        </p:spPr>
      </p:pic>
    </p:spTree>
    <p:extLst>
      <p:ext uri="{BB962C8B-B14F-4D97-AF65-F5344CB8AC3E}">
        <p14:creationId xmlns:p14="http://schemas.microsoft.com/office/powerpoint/2010/main" val="28766351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7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7820" y="1413112"/>
            <a:ext cx="1241682" cy="461592"/>
          </a:xfrm>
          <a:prstGeom prst="rect">
            <a:avLst/>
          </a:prstGeom>
          <a:noFill/>
        </p:spPr>
        <p:txBody>
          <a:bodyPr wrap="none" rtlCol="0">
            <a:spAutoFit/>
          </a:bodyPr>
          <a:lstStyle/>
          <a:p>
            <a:r>
              <a:rPr lang="en-US" sz="2400" u="sng" dirty="0">
                <a:solidFill>
                  <a:srgbClr val="002060"/>
                </a:solidFill>
                <a:latin typeface="Calibri" panose="020F0502020204030204" pitchFamily="34" charset="0"/>
              </a:rPr>
              <a:t>Example</a:t>
            </a:r>
            <a:endParaRPr lang="en-GB" sz="2400" u="sng" dirty="0">
              <a:solidFill>
                <a:srgbClr val="002060"/>
              </a:solidFill>
              <a:latin typeface="Calibri" panose="020F0502020204030204" pitchFamily="34" charset="0"/>
            </a:endParaRPr>
          </a:p>
        </p:txBody>
      </p:sp>
      <p:sp>
        <p:nvSpPr>
          <p:cNvPr id="7" name="TextBox 6"/>
          <p:cNvSpPr txBox="1"/>
          <p:nvPr/>
        </p:nvSpPr>
        <p:spPr>
          <a:xfrm>
            <a:off x="555719" y="2060110"/>
            <a:ext cx="8953980" cy="2092881"/>
          </a:xfrm>
          <a:prstGeom prst="rect">
            <a:avLst/>
          </a:prstGeom>
          <a:noFill/>
        </p:spPr>
        <p:txBody>
          <a:bodyPr wrap="square" rtlCol="0">
            <a:spAutoFit/>
          </a:bodyPr>
          <a:lstStyle/>
          <a:p>
            <a:pPr algn="just"/>
            <a:r>
              <a:rPr lang="en-US" sz="2400" dirty="0">
                <a:latin typeface="Calibri" panose="020F0502020204030204" pitchFamily="34" charset="0"/>
              </a:rPr>
              <a:t>A UNIX system has a hard disk with a block size of 2 Kbytes. This system keeps track of disk space assignment using </a:t>
            </a:r>
            <a:r>
              <a:rPr lang="en-US" sz="2400" dirty="0" err="1">
                <a:latin typeface="Calibri" panose="020F0502020204030204" pitchFamily="34" charset="0"/>
              </a:rPr>
              <a:t>i</a:t>
            </a:r>
            <a:r>
              <a:rPr lang="en-US" sz="2400" dirty="0">
                <a:latin typeface="Calibri" panose="020F0502020204030204" pitchFamily="34" charset="0"/>
              </a:rPr>
              <a:t>-nodes containing 10 direct pointers as well as pointers for single and double indirect addressing.  Assume that block addresses are 4-bytes long.</a:t>
            </a:r>
            <a:endParaRPr lang="en-GB" sz="2400" dirty="0">
              <a:latin typeface="Calibri" panose="020F0502020204030204" pitchFamily="34" charset="0"/>
            </a:endParaRPr>
          </a:p>
          <a:p>
            <a:pPr algn="just"/>
            <a:r>
              <a:rPr lang="en-US" sz="1000" dirty="0">
                <a:latin typeface="Calibri" panose="020F0502020204030204" pitchFamily="34" charset="0"/>
              </a:rPr>
              <a:t> </a:t>
            </a:r>
            <a:endParaRPr lang="en-GB" sz="1000" dirty="0">
              <a:latin typeface="Calibri" panose="020F0502020204030204" pitchFamily="34" charset="0"/>
            </a:endParaRPr>
          </a:p>
          <a:p>
            <a:pPr algn="just"/>
            <a:r>
              <a:rPr lang="en-US" sz="2400" b="1" dirty="0">
                <a:latin typeface="Calibri" panose="020F0502020204030204" pitchFamily="34" charset="0"/>
              </a:rPr>
              <a:t>a)</a:t>
            </a:r>
            <a:r>
              <a:rPr lang="en-US" sz="2400" dirty="0">
                <a:latin typeface="Calibri" panose="020F0502020204030204" pitchFamily="34" charset="0"/>
              </a:rPr>
              <a:t> Find the maximum file size in the above disk</a:t>
            </a:r>
            <a:r>
              <a:rPr lang="en-US" sz="2400" dirty="0" smtClean="0">
                <a:latin typeface="Calibri" panose="020F0502020204030204" pitchFamily="34" charset="0"/>
              </a:rPr>
              <a:t>.</a:t>
            </a:r>
            <a:endParaRPr lang="en-GB" sz="2400" dirty="0">
              <a:latin typeface="Calibri" panose="020F0502020204030204" pitchFamily="34" charset="0"/>
            </a:endParaRPr>
          </a:p>
        </p:txBody>
      </p:sp>
      <p:grpSp>
        <p:nvGrpSpPr>
          <p:cNvPr id="8" name="Group 7"/>
          <p:cNvGrpSpPr/>
          <p:nvPr/>
        </p:nvGrpSpPr>
        <p:grpSpPr>
          <a:xfrm>
            <a:off x="309535" y="7067164"/>
            <a:ext cx="9435887" cy="396814"/>
            <a:chOff x="292620" y="6222297"/>
            <a:chExt cx="8561414" cy="360040"/>
          </a:xfrm>
        </p:grpSpPr>
        <p:sp>
          <p:nvSpPr>
            <p:cNvPr id="9" name="Rectangle 8"/>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225580" y="6222297"/>
              <a:ext cx="1563353"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13</a:t>
              </a:r>
              <a:endParaRPr lang="en-GB" sz="1600" i="1" dirty="0">
                <a:solidFill>
                  <a:schemeClr val="bg1"/>
                </a:solidFill>
                <a:latin typeface="Calibri" panose="020F0502020204030204" pitchFamily="34" charset="0"/>
              </a:endParaRPr>
            </a:p>
          </p:txBody>
        </p:sp>
        <p:sp>
          <p:nvSpPr>
            <p:cNvPr id="13"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4" name="Rectangle 13"/>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Box 8"/>
          <p:cNvSpPr txBox="1">
            <a:spLocks noChangeArrowheads="1"/>
          </p:cNvSpPr>
          <p:nvPr/>
        </p:nvSpPr>
        <p:spPr bwMode="auto">
          <a:xfrm>
            <a:off x="566145" y="478076"/>
            <a:ext cx="3862602" cy="580086"/>
          </a:xfrm>
          <a:prstGeom prst="rect">
            <a:avLst/>
          </a:prstGeom>
          <a:noFill/>
          <a:ln w="9525">
            <a:noFill/>
            <a:miter lim="800000"/>
            <a:headEnd/>
            <a:tailEnd/>
          </a:ln>
        </p:spPr>
        <p:txBody>
          <a:bodyPr wrap="none" lIns="86872" tIns="43436" rIns="86872" bIns="43436">
            <a:spAutoFit/>
          </a:bodyPr>
          <a:lstStyle/>
          <a:p>
            <a:r>
              <a:rPr lang="en-US" altLang="en-US" sz="3199" dirty="0">
                <a:solidFill>
                  <a:schemeClr val="bg1"/>
                </a:solidFill>
                <a:latin typeface="Calibri" panose="020F0502020204030204" pitchFamily="34" charset="0"/>
                <a:ea typeface="Times New Roman (Arabic)" panose="02020603050405020304" pitchFamily="18" charset="0"/>
                <a:cs typeface="Calibri" panose="020F0502020204030204" pitchFamily="34" charset="0"/>
              </a:rPr>
              <a:t>File Allocation in UNIX</a:t>
            </a:r>
            <a:endParaRPr lang="en-US" sz="3199" dirty="0">
              <a:solidFill>
                <a:schemeClr val="bg1"/>
              </a:solidFill>
              <a:latin typeface="Calibri" panose="020F0502020204030204" pitchFamily="34" charset="0"/>
            </a:endParaRPr>
          </a:p>
        </p:txBody>
      </p:sp>
    </p:spTree>
    <p:extLst>
      <p:ext uri="{BB962C8B-B14F-4D97-AF65-F5344CB8AC3E}">
        <p14:creationId xmlns:p14="http://schemas.microsoft.com/office/powerpoint/2010/main" val="18333010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7820" y="1413112"/>
            <a:ext cx="1241682" cy="461592"/>
          </a:xfrm>
          <a:prstGeom prst="rect">
            <a:avLst/>
          </a:prstGeom>
          <a:noFill/>
        </p:spPr>
        <p:txBody>
          <a:bodyPr wrap="none" rtlCol="0">
            <a:spAutoFit/>
          </a:bodyPr>
          <a:lstStyle/>
          <a:p>
            <a:r>
              <a:rPr lang="en-US" sz="2400" u="sng" dirty="0">
                <a:solidFill>
                  <a:srgbClr val="002060"/>
                </a:solidFill>
                <a:latin typeface="Calibri" panose="020F0502020204030204" pitchFamily="34" charset="0"/>
              </a:rPr>
              <a:t>Example</a:t>
            </a:r>
            <a:endParaRPr lang="en-GB" sz="2400" u="sng" dirty="0">
              <a:solidFill>
                <a:srgbClr val="002060"/>
              </a:solidFill>
              <a:latin typeface="Calibri" panose="020F0502020204030204" pitchFamily="34" charset="0"/>
            </a:endParaRPr>
          </a:p>
        </p:txBody>
      </p:sp>
      <p:sp>
        <p:nvSpPr>
          <p:cNvPr id="7" name="TextBox 6"/>
          <p:cNvSpPr txBox="1"/>
          <p:nvPr/>
        </p:nvSpPr>
        <p:spPr>
          <a:xfrm>
            <a:off x="555719" y="2060110"/>
            <a:ext cx="8953980" cy="2092881"/>
          </a:xfrm>
          <a:prstGeom prst="rect">
            <a:avLst/>
          </a:prstGeom>
          <a:noFill/>
        </p:spPr>
        <p:txBody>
          <a:bodyPr wrap="square" rtlCol="0">
            <a:spAutoFit/>
          </a:bodyPr>
          <a:lstStyle/>
          <a:p>
            <a:pPr algn="just"/>
            <a:r>
              <a:rPr lang="en-US" sz="2400" dirty="0">
                <a:latin typeface="Calibri" panose="020F0502020204030204" pitchFamily="34" charset="0"/>
              </a:rPr>
              <a:t>A UNIX system has a hard disk with a block size of 2 Kbytes. This system keeps track of disk space assignment using </a:t>
            </a:r>
            <a:r>
              <a:rPr lang="en-US" sz="2400" dirty="0" err="1">
                <a:latin typeface="Calibri" panose="020F0502020204030204" pitchFamily="34" charset="0"/>
              </a:rPr>
              <a:t>i</a:t>
            </a:r>
            <a:r>
              <a:rPr lang="en-US" sz="2400" dirty="0">
                <a:latin typeface="Calibri" panose="020F0502020204030204" pitchFamily="34" charset="0"/>
              </a:rPr>
              <a:t>-nodes containing 10 direct pointers as well as pointers for single and double indirect addressing.  Assume that block addresses are 4-bytes long.</a:t>
            </a:r>
            <a:endParaRPr lang="en-GB" sz="2400" dirty="0">
              <a:latin typeface="Calibri" panose="020F0502020204030204" pitchFamily="34" charset="0"/>
            </a:endParaRPr>
          </a:p>
          <a:p>
            <a:pPr algn="just"/>
            <a:r>
              <a:rPr lang="en-US" sz="1000" dirty="0">
                <a:latin typeface="Calibri" panose="020F0502020204030204" pitchFamily="34" charset="0"/>
              </a:rPr>
              <a:t> </a:t>
            </a:r>
            <a:endParaRPr lang="en-GB" sz="1000" dirty="0">
              <a:latin typeface="Calibri" panose="020F0502020204030204" pitchFamily="34" charset="0"/>
            </a:endParaRPr>
          </a:p>
          <a:p>
            <a:pPr algn="just"/>
            <a:r>
              <a:rPr lang="en-US" sz="2400" b="1" dirty="0">
                <a:latin typeface="Calibri" panose="020F0502020204030204" pitchFamily="34" charset="0"/>
              </a:rPr>
              <a:t>a)</a:t>
            </a:r>
            <a:r>
              <a:rPr lang="en-US" sz="2400" dirty="0">
                <a:latin typeface="Calibri" panose="020F0502020204030204" pitchFamily="34" charset="0"/>
              </a:rPr>
              <a:t> Find the maximum file size in the above disk</a:t>
            </a:r>
            <a:r>
              <a:rPr lang="en-US" sz="2400" dirty="0" smtClean="0">
                <a:latin typeface="Calibri" panose="020F0502020204030204" pitchFamily="34" charset="0"/>
              </a:rPr>
              <a:t>.</a:t>
            </a:r>
            <a:endParaRPr lang="en-GB" sz="2400" dirty="0">
              <a:latin typeface="Calibri" panose="020F0502020204030204" pitchFamily="34" charset="0"/>
            </a:endParaRPr>
          </a:p>
        </p:txBody>
      </p:sp>
      <p:grpSp>
        <p:nvGrpSpPr>
          <p:cNvPr id="8" name="Group 7"/>
          <p:cNvGrpSpPr/>
          <p:nvPr/>
        </p:nvGrpSpPr>
        <p:grpSpPr>
          <a:xfrm>
            <a:off x="309535" y="7067164"/>
            <a:ext cx="9435887" cy="396814"/>
            <a:chOff x="292620" y="6222297"/>
            <a:chExt cx="8561414" cy="360040"/>
          </a:xfrm>
        </p:grpSpPr>
        <p:sp>
          <p:nvSpPr>
            <p:cNvPr id="9" name="Rectangle 8"/>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225580" y="6222297"/>
              <a:ext cx="1563353"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13</a:t>
              </a:r>
              <a:endParaRPr lang="en-GB" sz="1600" i="1" dirty="0">
                <a:solidFill>
                  <a:schemeClr val="bg1"/>
                </a:solidFill>
                <a:latin typeface="Calibri" panose="020F0502020204030204" pitchFamily="34" charset="0"/>
              </a:endParaRPr>
            </a:p>
          </p:txBody>
        </p:sp>
        <p:sp>
          <p:nvSpPr>
            <p:cNvPr id="13"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4" name="Rectangle 13"/>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Box 8"/>
          <p:cNvSpPr txBox="1">
            <a:spLocks noChangeArrowheads="1"/>
          </p:cNvSpPr>
          <p:nvPr/>
        </p:nvSpPr>
        <p:spPr bwMode="auto">
          <a:xfrm>
            <a:off x="566145" y="478076"/>
            <a:ext cx="3862602" cy="580086"/>
          </a:xfrm>
          <a:prstGeom prst="rect">
            <a:avLst/>
          </a:prstGeom>
          <a:noFill/>
          <a:ln w="9525">
            <a:noFill/>
            <a:miter lim="800000"/>
            <a:headEnd/>
            <a:tailEnd/>
          </a:ln>
        </p:spPr>
        <p:txBody>
          <a:bodyPr wrap="none" lIns="86872" tIns="43436" rIns="86872" bIns="43436">
            <a:spAutoFit/>
          </a:bodyPr>
          <a:lstStyle/>
          <a:p>
            <a:r>
              <a:rPr lang="en-US" altLang="en-US" sz="3199" dirty="0">
                <a:solidFill>
                  <a:schemeClr val="bg1"/>
                </a:solidFill>
                <a:latin typeface="Calibri" panose="020F0502020204030204" pitchFamily="34" charset="0"/>
                <a:ea typeface="Times New Roman (Arabic)" panose="02020603050405020304" pitchFamily="18" charset="0"/>
                <a:cs typeface="Calibri" panose="020F0502020204030204" pitchFamily="34" charset="0"/>
              </a:rPr>
              <a:t>File Allocation in UNIX</a:t>
            </a:r>
            <a:endParaRPr lang="en-US" sz="3199" dirty="0">
              <a:solidFill>
                <a:schemeClr val="bg1"/>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772318" y="5144298"/>
                <a:ext cx="8991729" cy="430887"/>
              </a:xfrm>
              <a:prstGeom prst="rect">
                <a:avLst/>
              </a:prstGeom>
              <a:noFill/>
            </p:spPr>
            <p:txBody>
              <a:bodyPr wrap="square" rtlCol="0">
                <a:spAutoFit/>
              </a:bodyPr>
              <a:lstStyle/>
              <a:p>
                <a:r>
                  <a:rPr lang="en-US" sz="2200" dirty="0" smtClean="0">
                    <a:solidFill>
                      <a:schemeClr val="accent2"/>
                    </a:solidFill>
                    <a:latin typeface="Calibri" panose="020F0502020204030204" pitchFamily="34" charset="0"/>
                  </a:rPr>
                  <a:t>Maximum file size= </a:t>
                </a:r>
                <a14:m>
                  <m:oMath xmlns:m="http://schemas.openxmlformats.org/officeDocument/2006/math">
                    <m:d>
                      <m:dPr>
                        <m:begChr m:val="["/>
                        <m:endChr m:val="]"/>
                        <m:ctrlPr>
                          <a:rPr lang="en-US" sz="2200" i="1" dirty="0" smtClean="0">
                            <a:solidFill>
                              <a:schemeClr val="accent2"/>
                            </a:solidFill>
                            <a:latin typeface="Cambria Math" panose="02040503050406030204" pitchFamily="18" charset="0"/>
                          </a:rPr>
                        </m:ctrlPr>
                      </m:dPr>
                      <m:e>
                        <m:r>
                          <a:rPr lang="en-US" sz="2200" i="1" dirty="0">
                            <a:solidFill>
                              <a:schemeClr val="accent2"/>
                            </a:solidFill>
                            <a:latin typeface="Cambria Math" panose="02040503050406030204" pitchFamily="18" charset="0"/>
                          </a:rPr>
                          <m:t>10</m:t>
                        </m:r>
                        <m:r>
                          <a:rPr lang="en-US" sz="2200" i="1" dirty="0">
                            <a:solidFill>
                              <a:schemeClr val="accent2"/>
                            </a:solidFill>
                            <a:latin typeface="Cambria Math" panose="02040503050406030204" pitchFamily="18" charset="0"/>
                          </a:rPr>
                          <m:t>+</m:t>
                        </m:r>
                        <m:r>
                          <a:rPr lang="en-US" sz="2200" i="1" dirty="0">
                            <a:solidFill>
                              <a:schemeClr val="accent2"/>
                            </a:solidFill>
                            <a:latin typeface="Cambria Math" panose="02040503050406030204" pitchFamily="18" charset="0"/>
                          </a:rPr>
                          <m:t>512</m:t>
                        </m:r>
                        <m:r>
                          <a:rPr lang="en-US" sz="2200" i="1" dirty="0">
                            <a:solidFill>
                              <a:schemeClr val="accent2"/>
                            </a:solidFill>
                            <a:latin typeface="Cambria Math" panose="02040503050406030204" pitchFamily="18" charset="0"/>
                          </a:rPr>
                          <m:t>+</m:t>
                        </m:r>
                        <m:sSup>
                          <m:sSupPr>
                            <m:ctrlPr>
                              <a:rPr lang="en-US" sz="2200" i="1" dirty="0">
                                <a:solidFill>
                                  <a:schemeClr val="accent2"/>
                                </a:solidFill>
                                <a:latin typeface="Cambria Math" panose="02040503050406030204" pitchFamily="18" charset="0"/>
                              </a:rPr>
                            </m:ctrlPr>
                          </m:sSupPr>
                          <m:e>
                            <m:d>
                              <m:dPr>
                                <m:ctrlPr>
                                  <a:rPr lang="en-US" sz="2200" i="1" dirty="0">
                                    <a:solidFill>
                                      <a:schemeClr val="accent2"/>
                                    </a:solidFill>
                                    <a:latin typeface="Cambria Math" panose="02040503050406030204" pitchFamily="18" charset="0"/>
                                  </a:rPr>
                                </m:ctrlPr>
                              </m:dPr>
                              <m:e>
                                <m:r>
                                  <a:rPr lang="en-US" sz="2200" i="1" dirty="0">
                                    <a:solidFill>
                                      <a:schemeClr val="accent2"/>
                                    </a:solidFill>
                                    <a:latin typeface="Cambria Math" panose="02040503050406030204" pitchFamily="18" charset="0"/>
                                  </a:rPr>
                                  <m:t>512</m:t>
                                </m:r>
                              </m:e>
                            </m:d>
                          </m:e>
                          <m:sup>
                            <m:r>
                              <a:rPr lang="en-US" sz="2200" i="1" dirty="0">
                                <a:solidFill>
                                  <a:schemeClr val="accent2"/>
                                </a:solidFill>
                                <a:latin typeface="Cambria Math" panose="02040503050406030204" pitchFamily="18" charset="0"/>
                              </a:rPr>
                              <m:t>2</m:t>
                            </m:r>
                          </m:sup>
                        </m:sSup>
                        <m:r>
                          <m:rPr>
                            <m:nor/>
                          </m:rPr>
                          <a:rPr lang="en-GB" sz="2200" dirty="0">
                            <a:solidFill>
                              <a:schemeClr val="accent2"/>
                            </a:solidFill>
                            <a:latin typeface="Calibri" panose="020F0502020204030204" pitchFamily="34" charset="0"/>
                          </a:rPr>
                          <m:t> </m:t>
                        </m:r>
                      </m:e>
                    </m:d>
                    <m:r>
                      <a:rPr lang="en-US" sz="2200" i="1" dirty="0" smtClean="0">
                        <a:solidFill>
                          <a:schemeClr val="accent2"/>
                        </a:solidFill>
                        <a:latin typeface="Cambria Math" panose="02040503050406030204" pitchFamily="18" charset="0"/>
                        <a:ea typeface="Cambria Math" panose="02040503050406030204" pitchFamily="18" charset="0"/>
                      </a:rPr>
                      <m:t>×</m:t>
                    </m:r>
                    <m:r>
                      <a:rPr lang="en-US" sz="2200" i="1" dirty="0">
                        <a:solidFill>
                          <a:schemeClr val="accent2"/>
                        </a:solidFill>
                        <a:latin typeface="Cambria Math" panose="02040503050406030204" pitchFamily="18" charset="0"/>
                        <a:ea typeface="Cambria Math" panose="02040503050406030204" pitchFamily="18" charset="0"/>
                      </a:rPr>
                      <m:t>2</m:t>
                    </m:r>
                    <m:r>
                      <a:rPr lang="en-US" sz="2200" i="1" dirty="0">
                        <a:solidFill>
                          <a:schemeClr val="accent2"/>
                        </a:solidFill>
                        <a:latin typeface="Cambria Math" panose="02040503050406030204" pitchFamily="18" charset="0"/>
                        <a:ea typeface="Cambria Math" panose="02040503050406030204" pitchFamily="18" charset="0"/>
                      </a:rPr>
                      <m:t>×</m:t>
                    </m:r>
                    <m:r>
                      <a:rPr lang="en-US" sz="2200" i="1" dirty="0">
                        <a:solidFill>
                          <a:schemeClr val="accent2"/>
                        </a:solidFill>
                        <a:latin typeface="Cambria Math" panose="02040503050406030204" pitchFamily="18" charset="0"/>
                        <a:ea typeface="Cambria Math" panose="02040503050406030204" pitchFamily="18" charset="0"/>
                      </a:rPr>
                      <m:t>1024</m:t>
                    </m:r>
                    <m:r>
                      <a:rPr lang="en-US" sz="2200" i="1" dirty="0">
                        <a:solidFill>
                          <a:schemeClr val="accent2"/>
                        </a:solidFill>
                        <a:latin typeface="Cambria Math" panose="02040503050406030204" pitchFamily="18" charset="0"/>
                        <a:ea typeface="Cambria Math" panose="02040503050406030204" pitchFamily="18" charset="0"/>
                      </a:rPr>
                      <m:t>=</m:t>
                    </m:r>
                    <m:r>
                      <a:rPr lang="en-US" sz="2200" i="1" dirty="0">
                        <a:solidFill>
                          <a:schemeClr val="accent2"/>
                        </a:solidFill>
                        <a:latin typeface="Cambria Math" panose="02040503050406030204" pitchFamily="18" charset="0"/>
                        <a:ea typeface="Cambria Math" panose="02040503050406030204" pitchFamily="18" charset="0"/>
                      </a:rPr>
                      <m:t>513</m:t>
                    </m:r>
                    <m:r>
                      <a:rPr lang="en-US" sz="2200" i="1" dirty="0">
                        <a:solidFill>
                          <a:schemeClr val="accent2"/>
                        </a:solidFill>
                        <a:latin typeface="Cambria Math" panose="02040503050406030204" pitchFamily="18" charset="0"/>
                        <a:ea typeface="Cambria Math" panose="02040503050406030204" pitchFamily="18" charset="0"/>
                      </a:rPr>
                      <m:t>.</m:t>
                    </m:r>
                    <m:r>
                      <a:rPr lang="en-US" sz="2200" i="1" dirty="0">
                        <a:solidFill>
                          <a:schemeClr val="accent2"/>
                        </a:solidFill>
                        <a:latin typeface="Cambria Math" panose="02040503050406030204" pitchFamily="18" charset="0"/>
                        <a:ea typeface="Cambria Math" panose="02040503050406030204" pitchFamily="18" charset="0"/>
                      </a:rPr>
                      <m:t>02</m:t>
                    </m:r>
                    <m:r>
                      <a:rPr lang="en-US" sz="2200" b="0" i="1" dirty="0" smtClean="0">
                        <a:solidFill>
                          <a:schemeClr val="accent2"/>
                        </a:solidFill>
                        <a:latin typeface="Cambria Math" panose="02040503050406030204" pitchFamily="18" charset="0"/>
                        <a:ea typeface="Cambria Math" panose="02040503050406030204" pitchFamily="18" charset="0"/>
                      </a:rPr>
                      <m:t> </m:t>
                    </m:r>
                    <m:r>
                      <a:rPr lang="en-US" sz="2200" b="0" i="1" dirty="0" smtClean="0">
                        <a:solidFill>
                          <a:schemeClr val="accent2"/>
                        </a:solidFill>
                        <a:latin typeface="Cambria Math" panose="02040503050406030204" pitchFamily="18" charset="0"/>
                        <a:ea typeface="Cambria Math" panose="02040503050406030204" pitchFamily="18" charset="0"/>
                      </a:rPr>
                      <m:t>𝑀</m:t>
                    </m:r>
                  </m:oMath>
                </a14:m>
                <a:endParaRPr lang="en-GB" sz="2200" dirty="0">
                  <a:solidFill>
                    <a:schemeClr val="accent2"/>
                  </a:solidFill>
                  <a:latin typeface="Calibri" panose="020F05020202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772318" y="5144298"/>
                <a:ext cx="8991729" cy="430887"/>
              </a:xfrm>
              <a:prstGeom prst="rect">
                <a:avLst/>
              </a:prstGeom>
              <a:blipFill rotWithShape="0">
                <a:blip r:embed="rId2"/>
                <a:stretch>
                  <a:fillRect l="-881" t="-9859" b="-267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72319" y="4400169"/>
                <a:ext cx="5978881" cy="430887"/>
              </a:xfrm>
              <a:prstGeom prst="rect">
                <a:avLst/>
              </a:prstGeom>
              <a:noFill/>
            </p:spPr>
            <p:txBody>
              <a:bodyPr wrap="none" rtlCol="0">
                <a:spAutoFit/>
              </a:bodyPr>
              <a:lstStyle/>
              <a:p>
                <a:r>
                  <a:rPr lang="en-US" sz="2200" dirty="0" smtClean="0">
                    <a:solidFill>
                      <a:schemeClr val="accent2"/>
                    </a:solidFill>
                    <a:latin typeface="Calibri" panose="020F0502020204030204" pitchFamily="34" charset="0"/>
                  </a:rPr>
                  <a:t>Each block can hold </a:t>
                </a:r>
                <a14:m>
                  <m:oMath xmlns:m="http://schemas.openxmlformats.org/officeDocument/2006/math">
                    <m:d>
                      <m:dPr>
                        <m:ctrlPr>
                          <a:rPr lang="en-US" sz="2200" b="0" i="1" smtClean="0">
                            <a:solidFill>
                              <a:schemeClr val="accent2"/>
                            </a:solidFill>
                            <a:latin typeface="Cambria Math" panose="02040503050406030204" pitchFamily="18" charset="0"/>
                          </a:rPr>
                        </m:ctrlPr>
                      </m:dPr>
                      <m:e>
                        <m:r>
                          <a:rPr lang="en-US" sz="2200" i="1">
                            <a:solidFill>
                              <a:schemeClr val="accent2"/>
                            </a:solidFill>
                            <a:latin typeface="Cambria Math" panose="02040503050406030204" pitchFamily="18" charset="0"/>
                          </a:rPr>
                          <m:t>2</m:t>
                        </m:r>
                        <m:r>
                          <a:rPr lang="en-US" sz="2200" i="1">
                            <a:solidFill>
                              <a:schemeClr val="accent2"/>
                            </a:solidFill>
                            <a:latin typeface="Cambria Math" panose="02040503050406030204" pitchFamily="18" charset="0"/>
                            <a:ea typeface="Cambria Math" panose="02040503050406030204" pitchFamily="18" charset="0"/>
                          </a:rPr>
                          <m:t>×</m:t>
                        </m:r>
                        <m:r>
                          <a:rPr lang="en-US" sz="2200" i="1">
                            <a:solidFill>
                              <a:schemeClr val="accent2"/>
                            </a:solidFill>
                            <a:latin typeface="Cambria Math" panose="02040503050406030204" pitchFamily="18" charset="0"/>
                            <a:ea typeface="Cambria Math" panose="02040503050406030204" pitchFamily="18" charset="0"/>
                          </a:rPr>
                          <m:t>1024</m:t>
                        </m:r>
                        <m:r>
                          <m:rPr>
                            <m:nor/>
                          </m:rPr>
                          <a:rPr lang="en-GB" sz="2200" dirty="0">
                            <a:solidFill>
                              <a:schemeClr val="accent2"/>
                            </a:solidFill>
                            <a:latin typeface="Calibri" panose="020F0502020204030204" pitchFamily="34" charset="0"/>
                          </a:rPr>
                          <m:t> </m:t>
                        </m:r>
                      </m:e>
                    </m:d>
                  </m:oMath>
                </a14:m>
                <a:r>
                  <a:rPr lang="en-GB" sz="2200" dirty="0" smtClean="0">
                    <a:solidFill>
                      <a:schemeClr val="accent2"/>
                    </a:solidFill>
                    <a:latin typeface="Calibri" panose="020F0502020204030204" pitchFamily="34" charset="0"/>
                  </a:rPr>
                  <a:t>/4= 512 addresses</a:t>
                </a:r>
                <a:endParaRPr lang="en-GB" sz="2200" dirty="0">
                  <a:solidFill>
                    <a:schemeClr val="accent2"/>
                  </a:solidFill>
                  <a:latin typeface="Calibri" panose="020F050202020403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72319" y="4400169"/>
                <a:ext cx="5978881" cy="430887"/>
              </a:xfrm>
              <a:prstGeom prst="rect">
                <a:avLst/>
              </a:prstGeom>
              <a:blipFill rotWithShape="0">
                <a:blip r:embed="rId3"/>
                <a:stretch>
                  <a:fillRect l="-1327" t="-10000" r="-510" b="-28571"/>
                </a:stretch>
              </a:blipFill>
            </p:spPr>
            <p:txBody>
              <a:bodyPr/>
              <a:lstStyle/>
              <a:p>
                <a:r>
                  <a:rPr lang="en-GB">
                    <a:noFill/>
                  </a:rPr>
                  <a:t> </a:t>
                </a:r>
              </a:p>
            </p:txBody>
          </p:sp>
        </mc:Fallback>
      </mc:AlternateContent>
    </p:spTree>
    <p:extLst>
      <p:ext uri="{BB962C8B-B14F-4D97-AF65-F5344CB8AC3E}">
        <p14:creationId xmlns:p14="http://schemas.microsoft.com/office/powerpoint/2010/main" val="9302499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9535" y="7067164"/>
            <a:ext cx="9435887" cy="396814"/>
            <a:chOff x="292620" y="6222297"/>
            <a:chExt cx="8561414" cy="360040"/>
          </a:xfrm>
        </p:grpSpPr>
        <p:sp>
          <p:nvSpPr>
            <p:cNvPr id="9" name="Rectangle 8"/>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225580" y="6222297"/>
              <a:ext cx="1563353"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13</a:t>
              </a:r>
              <a:endParaRPr lang="en-GB" sz="1600" i="1" dirty="0">
                <a:solidFill>
                  <a:schemeClr val="bg1"/>
                </a:solidFill>
                <a:latin typeface="Calibri" panose="020F0502020204030204" pitchFamily="34" charset="0"/>
              </a:endParaRPr>
            </a:p>
          </p:txBody>
        </p:sp>
        <p:sp>
          <p:nvSpPr>
            <p:cNvPr id="13"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4" name="Rectangle 13"/>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Box 8"/>
          <p:cNvSpPr txBox="1">
            <a:spLocks noChangeArrowheads="1"/>
          </p:cNvSpPr>
          <p:nvPr/>
        </p:nvSpPr>
        <p:spPr bwMode="auto">
          <a:xfrm>
            <a:off x="566145" y="478076"/>
            <a:ext cx="3862602" cy="580086"/>
          </a:xfrm>
          <a:prstGeom prst="rect">
            <a:avLst/>
          </a:prstGeom>
          <a:noFill/>
          <a:ln w="9525">
            <a:noFill/>
            <a:miter lim="800000"/>
            <a:headEnd/>
            <a:tailEnd/>
          </a:ln>
        </p:spPr>
        <p:txBody>
          <a:bodyPr wrap="none" lIns="86872" tIns="43436" rIns="86872" bIns="43436">
            <a:spAutoFit/>
          </a:bodyPr>
          <a:lstStyle/>
          <a:p>
            <a:r>
              <a:rPr lang="en-US" altLang="en-US" sz="3199" dirty="0">
                <a:solidFill>
                  <a:schemeClr val="bg1"/>
                </a:solidFill>
                <a:latin typeface="Calibri" panose="020F0502020204030204" pitchFamily="34" charset="0"/>
                <a:ea typeface="Times New Roman (Arabic)" panose="02020603050405020304" pitchFamily="18" charset="0"/>
                <a:cs typeface="Calibri" panose="020F0502020204030204" pitchFamily="34" charset="0"/>
              </a:rPr>
              <a:t>File Allocation in UNIX</a:t>
            </a:r>
            <a:endParaRPr lang="en-US" sz="3199" dirty="0">
              <a:solidFill>
                <a:schemeClr val="bg1"/>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473442" y="3218296"/>
                <a:ext cx="8991729" cy="461665"/>
              </a:xfrm>
              <a:prstGeom prst="rect">
                <a:avLst/>
              </a:prstGeom>
              <a:noFill/>
            </p:spPr>
            <p:txBody>
              <a:bodyPr wrap="square" rtlCol="0">
                <a:spAutoFit/>
              </a:bodyPr>
              <a:lstStyle/>
              <a:p>
                <a:r>
                  <a:rPr lang="en-US" sz="2400" dirty="0" smtClean="0">
                    <a:latin typeface="Calibri" panose="020F0502020204030204" pitchFamily="34" charset="0"/>
                  </a:rPr>
                  <a:t>Maximum file size= </a:t>
                </a:r>
                <a14:m>
                  <m:oMath xmlns:m="http://schemas.openxmlformats.org/officeDocument/2006/math">
                    <m:d>
                      <m:dPr>
                        <m:begChr m:val="["/>
                        <m:endChr m:val="]"/>
                        <m:ctrlPr>
                          <a:rPr lang="en-US" sz="2400" i="1" dirty="0" smtClean="0">
                            <a:latin typeface="Cambria Math" panose="02040503050406030204" pitchFamily="18" charset="0"/>
                          </a:rPr>
                        </m:ctrlPr>
                      </m:dPr>
                      <m:e>
                        <m:r>
                          <a:rPr lang="en-US" sz="2400" i="1" dirty="0">
                            <a:latin typeface="Cambria Math" panose="02040503050406030204" pitchFamily="18" charset="0"/>
                          </a:rPr>
                          <m:t>10</m:t>
                        </m:r>
                        <m:r>
                          <a:rPr lang="en-US" sz="2400" i="1" dirty="0">
                            <a:latin typeface="Cambria Math" panose="02040503050406030204" pitchFamily="18" charset="0"/>
                          </a:rPr>
                          <m:t>+</m:t>
                        </m:r>
                        <m:r>
                          <a:rPr lang="en-US" sz="2400" i="1" dirty="0">
                            <a:latin typeface="Cambria Math" panose="02040503050406030204" pitchFamily="18" charset="0"/>
                          </a:rPr>
                          <m:t>512</m:t>
                        </m:r>
                        <m:r>
                          <a:rPr lang="en-US" sz="2400" i="1" dirty="0">
                            <a:latin typeface="Cambria Math" panose="02040503050406030204" pitchFamily="18" charset="0"/>
                          </a:rPr>
                          <m:t>+</m:t>
                        </m:r>
                        <m:sSup>
                          <m:sSupPr>
                            <m:ctrlPr>
                              <a:rPr lang="en-US" sz="2400" i="1" dirty="0">
                                <a:latin typeface="Cambria Math" panose="02040503050406030204" pitchFamily="18" charset="0"/>
                              </a:rPr>
                            </m:ctrlPr>
                          </m:sSupPr>
                          <m:e>
                            <m:d>
                              <m:dPr>
                                <m:ctrlPr>
                                  <a:rPr lang="en-US" sz="2400" i="1" dirty="0">
                                    <a:latin typeface="Cambria Math" panose="02040503050406030204" pitchFamily="18" charset="0"/>
                                  </a:rPr>
                                </m:ctrlPr>
                              </m:dPr>
                              <m:e>
                                <m:r>
                                  <a:rPr lang="en-US" sz="2400" i="1" dirty="0">
                                    <a:latin typeface="Cambria Math" panose="02040503050406030204" pitchFamily="18" charset="0"/>
                                  </a:rPr>
                                  <m:t>512</m:t>
                                </m:r>
                              </m:e>
                            </m:d>
                          </m:e>
                          <m:sup>
                            <m:r>
                              <a:rPr lang="en-US" sz="2400" i="1" dirty="0">
                                <a:latin typeface="Cambria Math" panose="02040503050406030204" pitchFamily="18" charset="0"/>
                              </a:rPr>
                              <m:t>2</m:t>
                            </m:r>
                          </m:sup>
                        </m:sSup>
                        <m:r>
                          <m:rPr>
                            <m:nor/>
                          </m:rPr>
                          <a:rPr lang="en-GB" sz="2400" dirty="0">
                            <a:latin typeface="Calibri" panose="020F0502020204030204" pitchFamily="34" charset="0"/>
                          </a:rPr>
                          <m:t> </m:t>
                        </m:r>
                      </m:e>
                    </m:d>
                    <m:r>
                      <a:rPr lang="en-US" sz="2400" i="1" dirty="0" smtClean="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2</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1024</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513</m:t>
                    </m:r>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02</m:t>
                    </m:r>
                    <m:r>
                      <a:rPr lang="en-US" sz="2400" b="0" i="1" dirty="0" smtClean="0">
                        <a:latin typeface="Cambria Math" panose="02040503050406030204" pitchFamily="18" charset="0"/>
                        <a:ea typeface="Cambria Math" panose="02040503050406030204" pitchFamily="18" charset="0"/>
                      </a:rPr>
                      <m:t> </m:t>
                    </m:r>
                    <m:r>
                      <a:rPr lang="en-US" sz="2400" b="0" i="1" dirty="0" smtClean="0">
                        <a:latin typeface="Cambria Math" panose="02040503050406030204" pitchFamily="18" charset="0"/>
                        <a:ea typeface="Cambria Math" panose="02040503050406030204" pitchFamily="18" charset="0"/>
                      </a:rPr>
                      <m:t>𝑀</m:t>
                    </m:r>
                  </m:oMath>
                </a14:m>
                <a:endParaRPr lang="en-GB" sz="2400" dirty="0">
                  <a:latin typeface="Calibri" panose="020F05020202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73442" y="3218296"/>
                <a:ext cx="8991729" cy="461665"/>
              </a:xfrm>
              <a:prstGeom prst="rect">
                <a:avLst/>
              </a:prstGeom>
              <a:blipFill rotWithShape="0">
                <a:blip r:embed="rId2"/>
                <a:stretch>
                  <a:fillRect l="-1085" t="-10526" b="-28947"/>
                </a:stretch>
              </a:blipFill>
            </p:spPr>
            <p:txBody>
              <a:bodyPr/>
              <a:lstStyle/>
              <a:p>
                <a:r>
                  <a:rPr lang="en-GB">
                    <a:noFill/>
                  </a:rPr>
                  <a:t> </a:t>
                </a:r>
              </a:p>
            </p:txBody>
          </p:sp>
        </mc:Fallback>
      </mc:AlternateContent>
      <p:cxnSp>
        <p:nvCxnSpPr>
          <p:cNvPr id="6" name="Straight Arrow Connector 5"/>
          <p:cNvCxnSpPr/>
          <p:nvPr/>
        </p:nvCxnSpPr>
        <p:spPr bwMode="auto">
          <a:xfrm flipV="1">
            <a:off x="3058319" y="3855001"/>
            <a:ext cx="152400" cy="42704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8" name="TextBox 17"/>
          <p:cNvSpPr txBox="1"/>
          <p:nvPr/>
        </p:nvSpPr>
        <p:spPr>
          <a:xfrm>
            <a:off x="2497446" y="4242213"/>
            <a:ext cx="811248" cy="400110"/>
          </a:xfrm>
          <a:prstGeom prst="rect">
            <a:avLst/>
          </a:prstGeom>
          <a:noFill/>
        </p:spPr>
        <p:txBody>
          <a:bodyPr wrap="none" rtlCol="0">
            <a:spAutoFit/>
          </a:bodyPr>
          <a:lstStyle/>
          <a:p>
            <a:r>
              <a:rPr lang="en-US" sz="2000" dirty="0" smtClean="0">
                <a:latin typeface="Calibri" panose="020F0502020204030204" pitchFamily="34" charset="0"/>
              </a:rPr>
              <a:t>Direct</a:t>
            </a:r>
            <a:endParaRPr lang="en-GB" sz="2000" dirty="0">
              <a:latin typeface="Calibri" panose="020F0502020204030204" pitchFamily="34" charset="0"/>
            </a:endParaRPr>
          </a:p>
        </p:txBody>
      </p:sp>
      <p:cxnSp>
        <p:nvCxnSpPr>
          <p:cNvPr id="19" name="Straight Arrow Connector 18"/>
          <p:cNvCxnSpPr/>
          <p:nvPr/>
        </p:nvCxnSpPr>
        <p:spPr bwMode="auto">
          <a:xfrm flipV="1">
            <a:off x="4125119" y="3791143"/>
            <a:ext cx="0" cy="4510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1" name="TextBox 20"/>
          <p:cNvSpPr txBox="1"/>
          <p:nvPr/>
        </p:nvSpPr>
        <p:spPr>
          <a:xfrm>
            <a:off x="3633734" y="4338574"/>
            <a:ext cx="982770" cy="707886"/>
          </a:xfrm>
          <a:prstGeom prst="rect">
            <a:avLst/>
          </a:prstGeom>
          <a:noFill/>
        </p:spPr>
        <p:txBody>
          <a:bodyPr wrap="none" rtlCol="0">
            <a:spAutoFit/>
          </a:bodyPr>
          <a:lstStyle/>
          <a:p>
            <a:r>
              <a:rPr lang="en-US" sz="2000" dirty="0" smtClean="0">
                <a:latin typeface="Calibri" panose="020F0502020204030204" pitchFamily="34" charset="0"/>
              </a:rPr>
              <a:t>Single</a:t>
            </a:r>
          </a:p>
          <a:p>
            <a:r>
              <a:rPr lang="en-US" sz="2000" dirty="0" smtClean="0">
                <a:latin typeface="Calibri" panose="020F0502020204030204" pitchFamily="34" charset="0"/>
              </a:rPr>
              <a:t>indirect</a:t>
            </a:r>
            <a:endParaRPr lang="en-GB" sz="2000" dirty="0">
              <a:latin typeface="Calibri" panose="020F0502020204030204" pitchFamily="34" charset="0"/>
            </a:endParaRPr>
          </a:p>
        </p:txBody>
      </p:sp>
      <p:cxnSp>
        <p:nvCxnSpPr>
          <p:cNvPr id="22" name="Straight Arrow Connector 21"/>
          <p:cNvCxnSpPr/>
          <p:nvPr/>
        </p:nvCxnSpPr>
        <p:spPr bwMode="auto">
          <a:xfrm flipH="1" flipV="1">
            <a:off x="5027478" y="3791143"/>
            <a:ext cx="240641" cy="49090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4" name="TextBox 23"/>
          <p:cNvSpPr txBox="1"/>
          <p:nvPr/>
        </p:nvSpPr>
        <p:spPr>
          <a:xfrm>
            <a:off x="4776734" y="4378410"/>
            <a:ext cx="982770" cy="707886"/>
          </a:xfrm>
          <a:prstGeom prst="rect">
            <a:avLst/>
          </a:prstGeom>
          <a:noFill/>
        </p:spPr>
        <p:txBody>
          <a:bodyPr wrap="none" rtlCol="0">
            <a:spAutoFit/>
          </a:bodyPr>
          <a:lstStyle/>
          <a:p>
            <a:r>
              <a:rPr lang="en-US" sz="2000" dirty="0" smtClean="0">
                <a:latin typeface="Calibri" panose="020F0502020204030204" pitchFamily="34" charset="0"/>
              </a:rPr>
              <a:t>Double</a:t>
            </a:r>
          </a:p>
          <a:p>
            <a:r>
              <a:rPr lang="en-US" sz="2000" dirty="0" smtClean="0">
                <a:latin typeface="Calibri" panose="020F0502020204030204" pitchFamily="34" charset="0"/>
              </a:rPr>
              <a:t>indirect</a:t>
            </a:r>
            <a:endParaRPr lang="en-GB" sz="2000" dirty="0">
              <a:latin typeface="Calibri" panose="020F0502020204030204" pitchFamily="34" charset="0"/>
            </a:endParaRPr>
          </a:p>
        </p:txBody>
      </p:sp>
      <p:sp>
        <p:nvSpPr>
          <p:cNvPr id="25" name="Left Brace 24"/>
          <p:cNvSpPr/>
          <p:nvPr/>
        </p:nvSpPr>
        <p:spPr bwMode="auto">
          <a:xfrm rot="5400000">
            <a:off x="4091347" y="1641104"/>
            <a:ext cx="431224" cy="2500799"/>
          </a:xfrm>
          <a:prstGeom prst="leftBrace">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26" name="TextBox 25"/>
          <p:cNvSpPr txBox="1"/>
          <p:nvPr/>
        </p:nvSpPr>
        <p:spPr>
          <a:xfrm>
            <a:off x="2497446" y="1808187"/>
            <a:ext cx="3529871" cy="707886"/>
          </a:xfrm>
          <a:prstGeom prst="rect">
            <a:avLst/>
          </a:prstGeom>
          <a:noFill/>
        </p:spPr>
        <p:txBody>
          <a:bodyPr wrap="square" rtlCol="0">
            <a:spAutoFit/>
          </a:bodyPr>
          <a:lstStyle/>
          <a:p>
            <a:pPr algn="just"/>
            <a:r>
              <a:rPr lang="en-US" sz="2000" dirty="0" smtClean="0">
                <a:latin typeface="Calibri" panose="020F0502020204030204" pitchFamily="34" charset="0"/>
              </a:rPr>
              <a:t>Maximum number of addresses that system can store for a file</a:t>
            </a:r>
            <a:endParaRPr lang="en-GB" sz="2000" dirty="0">
              <a:latin typeface="Calibri" panose="020F0502020204030204" pitchFamily="34" charset="0"/>
            </a:endParaRPr>
          </a:p>
        </p:txBody>
      </p:sp>
    </p:spTree>
    <p:extLst>
      <p:ext uri="{BB962C8B-B14F-4D97-AF65-F5344CB8AC3E}">
        <p14:creationId xmlns:p14="http://schemas.microsoft.com/office/powerpoint/2010/main" val="25899903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5"/>
          <a:stretch>
            <a:fillRect/>
          </a:stretch>
        </p:blipFill>
        <p:spPr>
          <a:xfrm>
            <a:off x="1381919" y="731837"/>
            <a:ext cx="7315200" cy="6122727"/>
          </a:xfrm>
          <a:prstGeom prst="rect">
            <a:avLst/>
          </a:prstGeom>
        </p:spPr>
      </p:pic>
      <p:pic>
        <p:nvPicPr>
          <p:cNvPr id="2" name="9-3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30519" y="274637"/>
            <a:ext cx="609600" cy="609600"/>
          </a:xfrm>
          <a:prstGeom prst="rect">
            <a:avLst/>
          </a:prstGeom>
        </p:spPr>
      </p:pic>
    </p:spTree>
    <p:extLst>
      <p:ext uri="{BB962C8B-B14F-4D97-AF65-F5344CB8AC3E}">
        <p14:creationId xmlns:p14="http://schemas.microsoft.com/office/powerpoint/2010/main" val="15819090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9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PTLabsHighlightTextFragmentsShape2ab15e5b-3182-43dc-995a-e16dd28b9a0b"/>
          <p:cNvSpPr/>
          <p:nvPr>
            <p:custDataLst>
              <p:tags r:id="rId1"/>
            </p:custDataLst>
          </p:nvPr>
        </p:nvSpPr>
        <p:spPr bwMode="auto">
          <a:xfrm>
            <a:off x="4813215" y="1722688"/>
            <a:ext cx="2301621" cy="381000"/>
          </a:xfrm>
          <a:prstGeom prst="roundRect">
            <a:avLst>
              <a:gd name="adj" fmla="val 25000"/>
            </a:avLst>
          </a:prstGeom>
          <a:solidFill>
            <a:srgbClr val="FFFF00">
              <a:alpha val="50000"/>
            </a:srgb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4" name="Rectangle 8"/>
          <p:cNvSpPr>
            <a:spLocks noChangeArrowheads="1"/>
          </p:cNvSpPr>
          <p:nvPr/>
        </p:nvSpPr>
        <p:spPr bwMode="auto">
          <a:xfrm>
            <a:off x="544427" y="1722688"/>
            <a:ext cx="8965271" cy="769441"/>
          </a:xfrm>
          <a:prstGeom prst="rect">
            <a:avLst/>
          </a:prstGeom>
          <a:noFill/>
          <a:ln w="9525">
            <a:noFill/>
            <a:miter lim="800000"/>
            <a:headEnd/>
            <a:tailEnd/>
          </a:ln>
        </p:spPr>
        <p:txBody>
          <a:bodyPr wrap="square" lIns="0" tIns="0" rIns="0" bIns="0">
            <a:spAutoFit/>
          </a:bodyPr>
          <a:lstStyle/>
          <a:p>
            <a:pPr algn="just" eaLnBrk="1" hangingPunct="1">
              <a:defRPr/>
            </a:pPr>
            <a:r>
              <a:rPr lang="en-US" sz="2500" dirty="0">
                <a:latin typeface="Calibri" pitchFamily="34" charset="0"/>
                <a:cs typeface="Calibri" pitchFamily="34" charset="0"/>
              </a:rPr>
              <a:t>In addition, system maintains a </a:t>
            </a:r>
            <a:r>
              <a:rPr lang="en-US" sz="2500" dirty="0" smtClean="0">
                <a:latin typeface="Calibri" pitchFamily="34" charset="0"/>
                <a:cs typeface="Calibri" pitchFamily="34" charset="0"/>
              </a:rPr>
              <a:t>list of free blocks</a:t>
            </a:r>
            <a:r>
              <a:rPr lang="en-US" sz="2500" dirty="0" smtClean="0">
                <a:solidFill>
                  <a:srgbClr val="000000"/>
                </a:solidFill>
                <a:highlight>
                  <a:srgbClr val="FFFF00"/>
                </a:highlight>
                <a:latin typeface="Calibri" panose="020F0502020204030204" pitchFamily="34" charset="0"/>
                <a:cs typeface="Calibri" panose="020F0502020204030204" pitchFamily="34" charset="0"/>
              </a:rPr>
              <a:t> </a:t>
            </a:r>
            <a:r>
              <a:rPr lang="en-US" sz="2500" dirty="0" smtClean="0">
                <a:latin typeface="Calibri" pitchFamily="34" charset="0"/>
                <a:cs typeface="Calibri" pitchFamily="34" charset="0"/>
              </a:rPr>
              <a:t>on </a:t>
            </a:r>
            <a:r>
              <a:rPr lang="en-US" sz="2500" dirty="0">
                <a:latin typeface="Calibri" pitchFamily="34" charset="0"/>
                <a:cs typeface="Calibri" pitchFamily="34" charset="0"/>
              </a:rPr>
              <a:t>the disk.  The size of this list shrinks as more data is stored on disk. </a:t>
            </a:r>
          </a:p>
        </p:txBody>
      </p:sp>
      <p:grpSp>
        <p:nvGrpSpPr>
          <p:cNvPr id="11" name="Group 10"/>
          <p:cNvGrpSpPr/>
          <p:nvPr/>
        </p:nvGrpSpPr>
        <p:grpSpPr>
          <a:xfrm>
            <a:off x="309535" y="7067164"/>
            <a:ext cx="9435887" cy="396814"/>
            <a:chOff x="292620" y="6222297"/>
            <a:chExt cx="8561414" cy="360040"/>
          </a:xfrm>
        </p:grpSpPr>
        <p:sp>
          <p:nvSpPr>
            <p:cNvPr id="16" name="Rectangle 15"/>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225580" y="6222297"/>
              <a:ext cx="1563353"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12</a:t>
              </a:r>
              <a:endParaRPr lang="en-GB" sz="1600" i="1" dirty="0">
                <a:solidFill>
                  <a:schemeClr val="bg1"/>
                </a:solidFill>
                <a:latin typeface="Calibri" panose="020F0502020204030204" pitchFamily="34" charset="0"/>
              </a:endParaRPr>
            </a:p>
          </p:txBody>
        </p:sp>
        <p:sp>
          <p:nvSpPr>
            <p:cNvPr id="18"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9" name="Rectangle 18"/>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Box 8"/>
          <p:cNvSpPr txBox="1">
            <a:spLocks noChangeArrowheads="1"/>
          </p:cNvSpPr>
          <p:nvPr/>
        </p:nvSpPr>
        <p:spPr bwMode="auto">
          <a:xfrm>
            <a:off x="566145" y="478076"/>
            <a:ext cx="3862602" cy="580086"/>
          </a:xfrm>
          <a:prstGeom prst="rect">
            <a:avLst/>
          </a:prstGeom>
          <a:noFill/>
          <a:ln w="9525">
            <a:noFill/>
            <a:miter lim="800000"/>
            <a:headEnd/>
            <a:tailEnd/>
          </a:ln>
        </p:spPr>
        <p:txBody>
          <a:bodyPr wrap="none" lIns="86872" tIns="43436" rIns="86872" bIns="43436">
            <a:spAutoFit/>
          </a:bodyPr>
          <a:lstStyle/>
          <a:p>
            <a:r>
              <a:rPr lang="en-US" altLang="en-US" sz="3199" dirty="0">
                <a:solidFill>
                  <a:schemeClr val="bg1"/>
                </a:solidFill>
                <a:latin typeface="Calibri" panose="020F0502020204030204" pitchFamily="34" charset="0"/>
                <a:ea typeface="Times New Roman (Arabic)" panose="02020603050405020304" pitchFamily="18" charset="0"/>
                <a:cs typeface="Calibri" panose="020F0502020204030204" pitchFamily="34" charset="0"/>
              </a:rPr>
              <a:t>File Allocation in UNIX</a:t>
            </a:r>
            <a:endParaRPr lang="en-US" sz="3199" dirty="0">
              <a:solidFill>
                <a:schemeClr val="bg1"/>
              </a:solidFill>
              <a:latin typeface="Calibri" panose="020F0502020204030204" pitchFamily="34" charset="0"/>
            </a:endParaRPr>
          </a:p>
        </p:txBody>
      </p:sp>
      <p:pic>
        <p:nvPicPr>
          <p:cNvPr id="3" name="9-3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900098" y="478076"/>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3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544427" y="1722688"/>
            <a:ext cx="8965271" cy="769441"/>
          </a:xfrm>
          <a:prstGeom prst="rect">
            <a:avLst/>
          </a:prstGeom>
          <a:noFill/>
          <a:ln w="9525">
            <a:noFill/>
            <a:miter lim="800000"/>
            <a:headEnd/>
            <a:tailEnd/>
          </a:ln>
        </p:spPr>
        <p:txBody>
          <a:bodyPr wrap="square" lIns="0" tIns="0" rIns="0" bIns="0">
            <a:spAutoFit/>
          </a:bodyPr>
          <a:lstStyle/>
          <a:p>
            <a:pPr algn="just" eaLnBrk="1" hangingPunct="1">
              <a:defRPr/>
            </a:pPr>
            <a:r>
              <a:rPr lang="en-US" sz="2500" dirty="0">
                <a:latin typeface="Calibri" pitchFamily="34" charset="0"/>
                <a:cs typeface="Calibri" pitchFamily="34" charset="0"/>
              </a:rPr>
              <a:t>In addition, system maintains a list of free blocks on the disk.  The size of this list shrinks as more data is stored on disk. </a:t>
            </a:r>
          </a:p>
        </p:txBody>
      </p:sp>
      <p:sp>
        <p:nvSpPr>
          <p:cNvPr id="7" name="Rectangle 13"/>
          <p:cNvSpPr>
            <a:spLocks noChangeArrowheads="1"/>
          </p:cNvSpPr>
          <p:nvPr/>
        </p:nvSpPr>
        <p:spPr bwMode="auto">
          <a:xfrm>
            <a:off x="560698" y="2788446"/>
            <a:ext cx="8965271" cy="769441"/>
          </a:xfrm>
          <a:prstGeom prst="rect">
            <a:avLst/>
          </a:prstGeom>
          <a:noFill/>
          <a:ln w="9525">
            <a:noFill/>
            <a:miter lim="800000"/>
            <a:headEnd/>
            <a:tailEnd/>
          </a:ln>
        </p:spPr>
        <p:txBody>
          <a:bodyPr wrap="square" lIns="0" tIns="0" rIns="0" bIns="0">
            <a:spAutoFit/>
          </a:bodyPr>
          <a:lstStyle/>
          <a:p>
            <a:pPr algn="just" eaLnBrk="1" hangingPunct="1">
              <a:defRPr/>
            </a:pPr>
            <a:r>
              <a:rPr lang="en-US" sz="2500" dirty="0">
                <a:latin typeface="Calibri" pitchFamily="34" charset="0"/>
                <a:cs typeface="Calibri" pitchFamily="34" charset="0"/>
              </a:rPr>
              <a:t>Errors may result in inconsistencies in the </a:t>
            </a:r>
            <a:r>
              <a:rPr lang="en-US" sz="2500" dirty="0" err="1">
                <a:latin typeface="Calibri" pitchFamily="34" charset="0"/>
                <a:cs typeface="Calibri" pitchFamily="34" charset="0"/>
              </a:rPr>
              <a:t>i</a:t>
            </a:r>
            <a:r>
              <a:rPr lang="en-US" sz="2500" dirty="0">
                <a:latin typeface="Calibri" pitchFamily="34" charset="0"/>
                <a:cs typeface="Calibri" pitchFamily="34" charset="0"/>
              </a:rPr>
              <a:t>-nodes and free list information.</a:t>
            </a:r>
          </a:p>
        </p:txBody>
      </p:sp>
      <p:sp>
        <p:nvSpPr>
          <p:cNvPr id="8" name="Rectangle 14"/>
          <p:cNvSpPr>
            <a:spLocks noChangeArrowheads="1"/>
          </p:cNvSpPr>
          <p:nvPr/>
        </p:nvSpPr>
        <p:spPr bwMode="auto">
          <a:xfrm>
            <a:off x="2357506" y="3744919"/>
            <a:ext cx="72136" cy="384721"/>
          </a:xfrm>
          <a:prstGeom prst="rect">
            <a:avLst/>
          </a:prstGeom>
          <a:noFill/>
          <a:ln w="9525">
            <a:noFill/>
            <a:miter lim="800000"/>
            <a:headEnd/>
            <a:tailEnd/>
          </a:ln>
        </p:spPr>
        <p:txBody>
          <a:bodyPr wrap="none" lIns="0" tIns="0" rIns="0" bIns="0">
            <a:spAutoFit/>
          </a:bodyPr>
          <a:lstStyle/>
          <a:p>
            <a:pPr algn="just" eaLnBrk="1" hangingPunct="1">
              <a:defRPr/>
            </a:pPr>
            <a:r>
              <a:rPr lang="en-US" sz="2500">
                <a:latin typeface="Calibri" pitchFamily="34" charset="0"/>
                <a:cs typeface="Calibri" pitchFamily="34" charset="0"/>
              </a:rPr>
              <a:t> </a:t>
            </a:r>
          </a:p>
        </p:txBody>
      </p:sp>
      <p:grpSp>
        <p:nvGrpSpPr>
          <p:cNvPr id="11" name="Group 10"/>
          <p:cNvGrpSpPr/>
          <p:nvPr/>
        </p:nvGrpSpPr>
        <p:grpSpPr>
          <a:xfrm>
            <a:off x="309535" y="7067164"/>
            <a:ext cx="9435887" cy="396814"/>
            <a:chOff x="292620" y="6222297"/>
            <a:chExt cx="8561414" cy="360040"/>
          </a:xfrm>
        </p:grpSpPr>
        <p:sp>
          <p:nvSpPr>
            <p:cNvPr id="16" name="Rectangle 15"/>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225580" y="6222297"/>
              <a:ext cx="1563353"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12</a:t>
              </a:r>
              <a:endParaRPr lang="en-GB" sz="1600" i="1" dirty="0">
                <a:solidFill>
                  <a:schemeClr val="bg1"/>
                </a:solidFill>
                <a:latin typeface="Calibri" panose="020F0502020204030204" pitchFamily="34" charset="0"/>
              </a:endParaRPr>
            </a:p>
          </p:txBody>
        </p:sp>
        <p:sp>
          <p:nvSpPr>
            <p:cNvPr id="18"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9" name="Rectangle 18"/>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Box 8"/>
          <p:cNvSpPr txBox="1">
            <a:spLocks noChangeArrowheads="1"/>
          </p:cNvSpPr>
          <p:nvPr/>
        </p:nvSpPr>
        <p:spPr bwMode="auto">
          <a:xfrm>
            <a:off x="566145" y="478076"/>
            <a:ext cx="3862602" cy="580086"/>
          </a:xfrm>
          <a:prstGeom prst="rect">
            <a:avLst/>
          </a:prstGeom>
          <a:noFill/>
          <a:ln w="9525">
            <a:noFill/>
            <a:miter lim="800000"/>
            <a:headEnd/>
            <a:tailEnd/>
          </a:ln>
        </p:spPr>
        <p:txBody>
          <a:bodyPr wrap="none" lIns="86872" tIns="43436" rIns="86872" bIns="43436">
            <a:spAutoFit/>
          </a:bodyPr>
          <a:lstStyle/>
          <a:p>
            <a:r>
              <a:rPr lang="en-US" altLang="en-US" sz="3199" dirty="0">
                <a:solidFill>
                  <a:schemeClr val="bg1"/>
                </a:solidFill>
                <a:latin typeface="Calibri" panose="020F0502020204030204" pitchFamily="34" charset="0"/>
                <a:ea typeface="Times New Roman (Arabic)" panose="02020603050405020304" pitchFamily="18" charset="0"/>
                <a:cs typeface="Calibri" panose="020F0502020204030204" pitchFamily="34" charset="0"/>
              </a:rPr>
              <a:t>File Allocation in UNIX</a:t>
            </a:r>
            <a:endParaRPr lang="en-US" sz="3199" dirty="0">
              <a:solidFill>
                <a:schemeClr val="bg1"/>
              </a:solidFill>
              <a:latin typeface="Calibri" panose="020F0502020204030204" pitchFamily="34" charset="0"/>
            </a:endParaRPr>
          </a:p>
        </p:txBody>
      </p:sp>
      <p:pic>
        <p:nvPicPr>
          <p:cNvPr id="2" name="9-3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00098" y="497908"/>
            <a:ext cx="609600" cy="609600"/>
          </a:xfrm>
          <a:prstGeom prst="rect">
            <a:avLst/>
          </a:prstGeom>
        </p:spPr>
      </p:pic>
    </p:spTree>
    <p:extLst>
      <p:ext uri="{BB962C8B-B14F-4D97-AF65-F5344CB8AC3E}">
        <p14:creationId xmlns:p14="http://schemas.microsoft.com/office/powerpoint/2010/main" val="2579137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3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474208" y="497438"/>
            <a:ext cx="4880952" cy="507751"/>
          </a:xfrm>
          <a:prstGeom prst="rect">
            <a:avLst/>
          </a:prstGeom>
        </p:spPr>
        <p:txBody>
          <a:bodyPr wrap="none">
            <a:spAutoFit/>
          </a:bodyPr>
          <a:lstStyle/>
          <a:p>
            <a:r>
              <a:rPr lang="en-US" sz="2699" dirty="0">
                <a:solidFill>
                  <a:schemeClr val="bg1"/>
                </a:solidFill>
                <a:latin typeface="Calibri" pitchFamily="34" charset="0"/>
                <a:cs typeface="Calibri" pitchFamily="34" charset="0"/>
              </a:rPr>
              <a:t>Allocation of Frames to Processes</a:t>
            </a:r>
          </a:p>
        </p:txBody>
      </p:sp>
      <p:grpSp>
        <p:nvGrpSpPr>
          <p:cNvPr id="41" name="Group 40"/>
          <p:cNvGrpSpPr/>
          <p:nvPr/>
        </p:nvGrpSpPr>
        <p:grpSpPr>
          <a:xfrm>
            <a:off x="323038" y="7053987"/>
            <a:ext cx="9435887" cy="396814"/>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178318" y="6222297"/>
              <a:ext cx="1468815"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1</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1" name="Text Box 138"/>
          <p:cNvSpPr txBox="1">
            <a:spLocks noChangeArrowheads="1"/>
          </p:cNvSpPr>
          <p:nvPr/>
        </p:nvSpPr>
        <p:spPr bwMode="auto">
          <a:xfrm>
            <a:off x="431816" y="2658016"/>
            <a:ext cx="9202997" cy="1200140"/>
          </a:xfrm>
          <a:prstGeom prst="rect">
            <a:avLst/>
          </a:prstGeom>
          <a:noFill/>
          <a:ln w="9525" algn="ctr">
            <a:noFill/>
            <a:miter lim="800000"/>
            <a:headEnd/>
            <a:tailEnd/>
          </a:ln>
        </p:spPr>
        <p:txBody>
          <a:bodyPr wrap="square">
            <a:spAutoFit/>
          </a:bodyPr>
          <a:lstStyle/>
          <a:p>
            <a:pPr algn="just"/>
            <a:r>
              <a:rPr lang="en-US" sz="2400" dirty="0">
                <a:latin typeface="Calibri" pitchFamily="34" charset="0"/>
                <a:cs typeface="Calibri" pitchFamily="34" charset="0"/>
              </a:rPr>
              <a:t>Page replacement may be </a:t>
            </a:r>
            <a:r>
              <a:rPr lang="en-US" sz="2400" dirty="0">
                <a:solidFill>
                  <a:srgbClr val="000000"/>
                </a:solidFill>
                <a:highlight>
                  <a:srgbClr val="FFFF00"/>
                </a:highlight>
                <a:latin typeface="Calibri" panose="020F0502020204030204" pitchFamily="34" charset="0"/>
                <a:cs typeface="Calibri" panose="020F0502020204030204" pitchFamily="34" charset="0"/>
              </a:rPr>
              <a:t>global</a:t>
            </a:r>
            <a:r>
              <a:rPr lang="en-US" sz="2400" dirty="0">
                <a:latin typeface="Calibri" pitchFamily="34" charset="0"/>
                <a:cs typeface="Calibri" pitchFamily="34" charset="0"/>
              </a:rPr>
              <a:t> (process page can replace a page of another process) or </a:t>
            </a:r>
            <a:r>
              <a:rPr lang="en-US" sz="2400" dirty="0">
                <a:solidFill>
                  <a:srgbClr val="000000"/>
                </a:solidFill>
                <a:highlight>
                  <a:srgbClr val="FFFF00"/>
                </a:highlight>
                <a:latin typeface="Calibri" panose="020F0502020204030204" pitchFamily="34" charset="0"/>
                <a:cs typeface="Calibri" panose="020F0502020204030204" pitchFamily="34" charset="0"/>
              </a:rPr>
              <a:t>local</a:t>
            </a:r>
            <a:r>
              <a:rPr lang="en-US" sz="2400" dirty="0">
                <a:latin typeface="Calibri" pitchFamily="34" charset="0"/>
                <a:cs typeface="Calibri" pitchFamily="34" charset="0"/>
              </a:rPr>
              <a:t> (page is brought only into a frame used by the same process).</a:t>
            </a:r>
          </a:p>
        </p:txBody>
      </p:sp>
      <p:sp>
        <p:nvSpPr>
          <p:cNvPr id="12" name="Text Box 139"/>
          <p:cNvSpPr txBox="1">
            <a:spLocks noChangeArrowheads="1"/>
          </p:cNvSpPr>
          <p:nvPr/>
        </p:nvSpPr>
        <p:spPr bwMode="auto">
          <a:xfrm>
            <a:off x="420239" y="1581165"/>
            <a:ext cx="9214575" cy="830866"/>
          </a:xfrm>
          <a:prstGeom prst="rect">
            <a:avLst/>
          </a:prstGeom>
          <a:noFill/>
          <a:ln w="9525" algn="ctr">
            <a:noFill/>
            <a:miter lim="800000"/>
            <a:headEnd/>
            <a:tailEnd/>
          </a:ln>
        </p:spPr>
        <p:txBody>
          <a:bodyPr wrap="square">
            <a:spAutoFit/>
          </a:bodyPr>
          <a:lstStyle/>
          <a:p>
            <a:pPr algn="just"/>
            <a:r>
              <a:rPr lang="en-US" sz="2400" dirty="0">
                <a:solidFill>
                  <a:schemeClr val="bg1">
                    <a:lumMod val="75000"/>
                  </a:schemeClr>
                </a:solidFill>
                <a:latin typeface="Calibri" pitchFamily="34" charset="0"/>
                <a:cs typeface="Calibri" pitchFamily="34" charset="0"/>
              </a:rPr>
              <a:t>Each process will be assigned a number of frames depending on its size and/or priority.</a:t>
            </a:r>
          </a:p>
        </p:txBody>
      </p:sp>
      <p:pic>
        <p:nvPicPr>
          <p:cNvPr id="2" name="9-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37361" y="497438"/>
            <a:ext cx="609600" cy="609600"/>
          </a:xfrm>
          <a:prstGeom prst="rect">
            <a:avLst/>
          </a:prstGeom>
        </p:spPr>
      </p:pic>
    </p:spTree>
    <p:extLst>
      <p:ext uri="{BB962C8B-B14F-4D97-AF65-F5344CB8AC3E}">
        <p14:creationId xmlns:p14="http://schemas.microsoft.com/office/powerpoint/2010/main" val="26573987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96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544427" y="1722688"/>
            <a:ext cx="8965271" cy="769441"/>
          </a:xfrm>
          <a:prstGeom prst="rect">
            <a:avLst/>
          </a:prstGeom>
          <a:noFill/>
          <a:ln w="9525">
            <a:noFill/>
            <a:miter lim="800000"/>
            <a:headEnd/>
            <a:tailEnd/>
          </a:ln>
        </p:spPr>
        <p:txBody>
          <a:bodyPr wrap="square" lIns="0" tIns="0" rIns="0" bIns="0">
            <a:spAutoFit/>
          </a:bodyPr>
          <a:lstStyle/>
          <a:p>
            <a:pPr algn="just" eaLnBrk="1" hangingPunct="1">
              <a:defRPr/>
            </a:pPr>
            <a:r>
              <a:rPr lang="en-US" sz="2500" dirty="0">
                <a:latin typeface="Calibri" pitchFamily="34" charset="0"/>
                <a:cs typeface="Calibri" pitchFamily="34" charset="0"/>
              </a:rPr>
              <a:t>In addition, system maintains a list of free blocks on the disk.  The size of this list shrinks as more data is stored on disk. </a:t>
            </a:r>
          </a:p>
        </p:txBody>
      </p:sp>
      <p:sp>
        <p:nvSpPr>
          <p:cNvPr id="7" name="Rectangle 13"/>
          <p:cNvSpPr>
            <a:spLocks noChangeArrowheads="1"/>
          </p:cNvSpPr>
          <p:nvPr/>
        </p:nvSpPr>
        <p:spPr bwMode="auto">
          <a:xfrm>
            <a:off x="560698" y="2788446"/>
            <a:ext cx="8965271" cy="769441"/>
          </a:xfrm>
          <a:prstGeom prst="rect">
            <a:avLst/>
          </a:prstGeom>
          <a:noFill/>
          <a:ln w="9525">
            <a:noFill/>
            <a:miter lim="800000"/>
            <a:headEnd/>
            <a:tailEnd/>
          </a:ln>
        </p:spPr>
        <p:txBody>
          <a:bodyPr wrap="square" lIns="0" tIns="0" rIns="0" bIns="0">
            <a:spAutoFit/>
          </a:bodyPr>
          <a:lstStyle/>
          <a:p>
            <a:pPr algn="just" eaLnBrk="1" hangingPunct="1">
              <a:defRPr/>
            </a:pPr>
            <a:r>
              <a:rPr lang="en-US" sz="2500" dirty="0">
                <a:latin typeface="Calibri" pitchFamily="34" charset="0"/>
                <a:cs typeface="Calibri" pitchFamily="34" charset="0"/>
              </a:rPr>
              <a:t>Errors may result in inconsistencies in the </a:t>
            </a:r>
            <a:r>
              <a:rPr lang="en-US" sz="2500" dirty="0" err="1">
                <a:latin typeface="Calibri" pitchFamily="34" charset="0"/>
                <a:cs typeface="Calibri" pitchFamily="34" charset="0"/>
              </a:rPr>
              <a:t>i</a:t>
            </a:r>
            <a:r>
              <a:rPr lang="en-US" sz="2500" dirty="0">
                <a:latin typeface="Calibri" pitchFamily="34" charset="0"/>
                <a:cs typeface="Calibri" pitchFamily="34" charset="0"/>
              </a:rPr>
              <a:t>-nodes and free list information.</a:t>
            </a:r>
          </a:p>
        </p:txBody>
      </p:sp>
      <p:sp>
        <p:nvSpPr>
          <p:cNvPr id="8" name="Rectangle 14"/>
          <p:cNvSpPr>
            <a:spLocks noChangeArrowheads="1"/>
          </p:cNvSpPr>
          <p:nvPr/>
        </p:nvSpPr>
        <p:spPr bwMode="auto">
          <a:xfrm>
            <a:off x="2357506" y="3744919"/>
            <a:ext cx="72136" cy="384721"/>
          </a:xfrm>
          <a:prstGeom prst="rect">
            <a:avLst/>
          </a:prstGeom>
          <a:noFill/>
          <a:ln w="9525">
            <a:noFill/>
            <a:miter lim="800000"/>
            <a:headEnd/>
            <a:tailEnd/>
          </a:ln>
        </p:spPr>
        <p:txBody>
          <a:bodyPr wrap="none" lIns="0" tIns="0" rIns="0" bIns="0">
            <a:spAutoFit/>
          </a:bodyPr>
          <a:lstStyle/>
          <a:p>
            <a:pPr algn="just" eaLnBrk="1" hangingPunct="1">
              <a:defRPr/>
            </a:pPr>
            <a:r>
              <a:rPr lang="en-US" sz="2500">
                <a:latin typeface="Calibri" pitchFamily="34" charset="0"/>
                <a:cs typeface="Calibri" pitchFamily="34" charset="0"/>
              </a:rPr>
              <a:t> </a:t>
            </a:r>
          </a:p>
        </p:txBody>
      </p:sp>
      <p:sp>
        <p:nvSpPr>
          <p:cNvPr id="9" name="Rectangle 15"/>
          <p:cNvSpPr>
            <a:spLocks noChangeArrowheads="1"/>
          </p:cNvSpPr>
          <p:nvPr/>
        </p:nvSpPr>
        <p:spPr bwMode="auto">
          <a:xfrm>
            <a:off x="568389" y="3915651"/>
            <a:ext cx="8988090" cy="769441"/>
          </a:xfrm>
          <a:prstGeom prst="rect">
            <a:avLst/>
          </a:prstGeom>
          <a:noFill/>
          <a:ln w="9525">
            <a:noFill/>
            <a:miter lim="800000"/>
            <a:headEnd/>
            <a:tailEnd/>
          </a:ln>
        </p:spPr>
        <p:txBody>
          <a:bodyPr wrap="square" lIns="0" tIns="0" rIns="0" bIns="0">
            <a:spAutoFit/>
          </a:bodyPr>
          <a:lstStyle/>
          <a:p>
            <a:pPr algn="just" eaLnBrk="1" hangingPunct="1">
              <a:defRPr/>
            </a:pPr>
            <a:r>
              <a:rPr lang="en-US" sz="2500" dirty="0">
                <a:latin typeface="Calibri" pitchFamily="34" charset="0"/>
                <a:cs typeface="Calibri" pitchFamily="34" charset="0"/>
              </a:rPr>
              <a:t>Compared to FAT, the method used by UNIX is best suited to large disks with small files (Why?)</a:t>
            </a:r>
          </a:p>
        </p:txBody>
      </p:sp>
      <p:grpSp>
        <p:nvGrpSpPr>
          <p:cNvPr id="11" name="Group 10"/>
          <p:cNvGrpSpPr/>
          <p:nvPr/>
        </p:nvGrpSpPr>
        <p:grpSpPr>
          <a:xfrm>
            <a:off x="309535" y="7067164"/>
            <a:ext cx="9435887" cy="396814"/>
            <a:chOff x="292620" y="6222297"/>
            <a:chExt cx="8561414" cy="360040"/>
          </a:xfrm>
        </p:grpSpPr>
        <p:sp>
          <p:nvSpPr>
            <p:cNvPr id="16" name="Rectangle 15"/>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225580" y="6222297"/>
              <a:ext cx="1563353"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12</a:t>
              </a:r>
              <a:endParaRPr lang="en-GB" sz="1600" i="1" dirty="0">
                <a:solidFill>
                  <a:schemeClr val="bg1"/>
                </a:solidFill>
                <a:latin typeface="Calibri" panose="020F0502020204030204" pitchFamily="34" charset="0"/>
              </a:endParaRPr>
            </a:p>
          </p:txBody>
        </p:sp>
        <p:sp>
          <p:nvSpPr>
            <p:cNvPr id="18"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9" name="Rectangle 18"/>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Box 8"/>
          <p:cNvSpPr txBox="1">
            <a:spLocks noChangeArrowheads="1"/>
          </p:cNvSpPr>
          <p:nvPr/>
        </p:nvSpPr>
        <p:spPr bwMode="auto">
          <a:xfrm>
            <a:off x="566145" y="478076"/>
            <a:ext cx="3862602" cy="580086"/>
          </a:xfrm>
          <a:prstGeom prst="rect">
            <a:avLst/>
          </a:prstGeom>
          <a:noFill/>
          <a:ln w="9525">
            <a:noFill/>
            <a:miter lim="800000"/>
            <a:headEnd/>
            <a:tailEnd/>
          </a:ln>
        </p:spPr>
        <p:txBody>
          <a:bodyPr wrap="none" lIns="86872" tIns="43436" rIns="86872" bIns="43436">
            <a:spAutoFit/>
          </a:bodyPr>
          <a:lstStyle/>
          <a:p>
            <a:r>
              <a:rPr lang="en-US" altLang="en-US" sz="3199" dirty="0">
                <a:solidFill>
                  <a:schemeClr val="bg1"/>
                </a:solidFill>
                <a:latin typeface="Calibri" panose="020F0502020204030204" pitchFamily="34" charset="0"/>
                <a:ea typeface="Times New Roman (Arabic)" panose="02020603050405020304" pitchFamily="18" charset="0"/>
                <a:cs typeface="Calibri" panose="020F0502020204030204" pitchFamily="34" charset="0"/>
              </a:rPr>
              <a:t>File Allocation in UNIX</a:t>
            </a:r>
            <a:endParaRPr lang="en-US" sz="3199" dirty="0">
              <a:solidFill>
                <a:schemeClr val="bg1"/>
              </a:solidFill>
              <a:latin typeface="Calibri" panose="020F0502020204030204" pitchFamily="34" charset="0"/>
            </a:endParaRPr>
          </a:p>
        </p:txBody>
      </p:sp>
      <p:pic>
        <p:nvPicPr>
          <p:cNvPr id="2" name="9-4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52885" y="507574"/>
            <a:ext cx="609600" cy="609600"/>
          </a:xfrm>
          <a:prstGeom prst="rect">
            <a:avLst/>
          </a:prstGeom>
        </p:spPr>
      </p:pic>
    </p:spTree>
    <p:extLst>
      <p:ext uri="{BB962C8B-B14F-4D97-AF65-F5344CB8AC3E}">
        <p14:creationId xmlns:p14="http://schemas.microsoft.com/office/powerpoint/2010/main" val="34420375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7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544427" y="1722688"/>
            <a:ext cx="8965271" cy="769441"/>
          </a:xfrm>
          <a:prstGeom prst="rect">
            <a:avLst/>
          </a:prstGeom>
          <a:noFill/>
          <a:ln w="9525">
            <a:noFill/>
            <a:miter lim="800000"/>
            <a:headEnd/>
            <a:tailEnd/>
          </a:ln>
        </p:spPr>
        <p:txBody>
          <a:bodyPr wrap="square" lIns="0" tIns="0" rIns="0" bIns="0">
            <a:spAutoFit/>
          </a:bodyPr>
          <a:lstStyle/>
          <a:p>
            <a:pPr algn="just" eaLnBrk="1" hangingPunct="1">
              <a:defRPr/>
            </a:pPr>
            <a:r>
              <a:rPr lang="en-US" sz="2500" dirty="0">
                <a:solidFill>
                  <a:schemeClr val="bg1">
                    <a:lumMod val="75000"/>
                  </a:schemeClr>
                </a:solidFill>
                <a:latin typeface="Calibri" pitchFamily="34" charset="0"/>
                <a:cs typeface="Calibri" pitchFamily="34" charset="0"/>
              </a:rPr>
              <a:t>In addition, system maintains a </a:t>
            </a:r>
            <a:r>
              <a:rPr lang="en-US" sz="2500" i="1" dirty="0">
                <a:solidFill>
                  <a:schemeClr val="bg1">
                    <a:lumMod val="75000"/>
                  </a:schemeClr>
                </a:solidFill>
                <a:latin typeface="Calibri" pitchFamily="34" charset="0"/>
                <a:cs typeface="Calibri" pitchFamily="34" charset="0"/>
              </a:rPr>
              <a:t>list of free blocks </a:t>
            </a:r>
            <a:r>
              <a:rPr lang="en-US" sz="2500" dirty="0">
                <a:solidFill>
                  <a:schemeClr val="bg1">
                    <a:lumMod val="75000"/>
                  </a:schemeClr>
                </a:solidFill>
                <a:latin typeface="Calibri" pitchFamily="34" charset="0"/>
                <a:cs typeface="Calibri" pitchFamily="34" charset="0"/>
              </a:rPr>
              <a:t>on the disk.  The size of this list shrinks as more data is stored on disk. </a:t>
            </a:r>
          </a:p>
        </p:txBody>
      </p:sp>
      <p:sp>
        <p:nvSpPr>
          <p:cNvPr id="7" name="Rectangle 13"/>
          <p:cNvSpPr>
            <a:spLocks noChangeArrowheads="1"/>
          </p:cNvSpPr>
          <p:nvPr/>
        </p:nvSpPr>
        <p:spPr bwMode="auto">
          <a:xfrm>
            <a:off x="560698" y="2788446"/>
            <a:ext cx="8965271" cy="769441"/>
          </a:xfrm>
          <a:prstGeom prst="rect">
            <a:avLst/>
          </a:prstGeom>
          <a:noFill/>
          <a:ln w="9525">
            <a:noFill/>
            <a:miter lim="800000"/>
            <a:headEnd/>
            <a:tailEnd/>
          </a:ln>
        </p:spPr>
        <p:txBody>
          <a:bodyPr wrap="square" lIns="0" tIns="0" rIns="0" bIns="0">
            <a:spAutoFit/>
          </a:bodyPr>
          <a:lstStyle/>
          <a:p>
            <a:pPr algn="just" eaLnBrk="1" hangingPunct="1">
              <a:defRPr/>
            </a:pPr>
            <a:r>
              <a:rPr lang="en-US" sz="2500" dirty="0">
                <a:solidFill>
                  <a:schemeClr val="bg1">
                    <a:lumMod val="75000"/>
                  </a:schemeClr>
                </a:solidFill>
                <a:latin typeface="Calibri" pitchFamily="34" charset="0"/>
                <a:cs typeface="Calibri" pitchFamily="34" charset="0"/>
              </a:rPr>
              <a:t>Errors may result in inconsistencies in the </a:t>
            </a:r>
            <a:r>
              <a:rPr lang="en-US" sz="2500" dirty="0" err="1">
                <a:solidFill>
                  <a:schemeClr val="bg1">
                    <a:lumMod val="75000"/>
                  </a:schemeClr>
                </a:solidFill>
                <a:latin typeface="Calibri" pitchFamily="34" charset="0"/>
                <a:cs typeface="Calibri" pitchFamily="34" charset="0"/>
              </a:rPr>
              <a:t>i</a:t>
            </a:r>
            <a:r>
              <a:rPr lang="en-US" sz="2500" dirty="0">
                <a:solidFill>
                  <a:schemeClr val="bg1">
                    <a:lumMod val="75000"/>
                  </a:schemeClr>
                </a:solidFill>
                <a:latin typeface="Calibri" pitchFamily="34" charset="0"/>
                <a:cs typeface="Calibri" pitchFamily="34" charset="0"/>
              </a:rPr>
              <a:t>-nodes and free list information.</a:t>
            </a:r>
          </a:p>
        </p:txBody>
      </p:sp>
      <p:sp>
        <p:nvSpPr>
          <p:cNvPr id="8" name="Rectangle 14"/>
          <p:cNvSpPr>
            <a:spLocks noChangeArrowheads="1"/>
          </p:cNvSpPr>
          <p:nvPr/>
        </p:nvSpPr>
        <p:spPr bwMode="auto">
          <a:xfrm>
            <a:off x="2357506" y="3744919"/>
            <a:ext cx="72136" cy="384721"/>
          </a:xfrm>
          <a:prstGeom prst="rect">
            <a:avLst/>
          </a:prstGeom>
          <a:noFill/>
          <a:ln w="9525">
            <a:noFill/>
            <a:miter lim="800000"/>
            <a:headEnd/>
            <a:tailEnd/>
          </a:ln>
        </p:spPr>
        <p:txBody>
          <a:bodyPr wrap="none" lIns="0" tIns="0" rIns="0" bIns="0">
            <a:spAutoFit/>
          </a:bodyPr>
          <a:lstStyle/>
          <a:p>
            <a:pPr algn="just" eaLnBrk="1" hangingPunct="1">
              <a:defRPr/>
            </a:pPr>
            <a:r>
              <a:rPr lang="en-US" sz="2500">
                <a:solidFill>
                  <a:schemeClr val="bg1">
                    <a:lumMod val="75000"/>
                  </a:schemeClr>
                </a:solidFill>
                <a:latin typeface="Calibri" pitchFamily="34" charset="0"/>
                <a:cs typeface="Calibri" pitchFamily="34" charset="0"/>
              </a:rPr>
              <a:t> </a:t>
            </a:r>
          </a:p>
        </p:txBody>
      </p:sp>
      <p:sp>
        <p:nvSpPr>
          <p:cNvPr id="9" name="Rectangle 15"/>
          <p:cNvSpPr>
            <a:spLocks noChangeArrowheads="1"/>
          </p:cNvSpPr>
          <p:nvPr/>
        </p:nvSpPr>
        <p:spPr bwMode="auto">
          <a:xfrm>
            <a:off x="568389" y="3915651"/>
            <a:ext cx="8988090" cy="769441"/>
          </a:xfrm>
          <a:prstGeom prst="rect">
            <a:avLst/>
          </a:prstGeom>
          <a:noFill/>
          <a:ln w="9525">
            <a:noFill/>
            <a:miter lim="800000"/>
            <a:headEnd/>
            <a:tailEnd/>
          </a:ln>
        </p:spPr>
        <p:txBody>
          <a:bodyPr wrap="square" lIns="0" tIns="0" rIns="0" bIns="0">
            <a:spAutoFit/>
          </a:bodyPr>
          <a:lstStyle/>
          <a:p>
            <a:pPr algn="just" eaLnBrk="1" hangingPunct="1">
              <a:defRPr/>
            </a:pPr>
            <a:r>
              <a:rPr lang="en-US" sz="2500" dirty="0">
                <a:solidFill>
                  <a:schemeClr val="bg1">
                    <a:lumMod val="75000"/>
                  </a:schemeClr>
                </a:solidFill>
                <a:latin typeface="Calibri" pitchFamily="34" charset="0"/>
                <a:cs typeface="Calibri" pitchFamily="34" charset="0"/>
              </a:rPr>
              <a:t>Compared to FAT, the method used by UNIX is best suited to large disks with small files (Why?)</a:t>
            </a:r>
          </a:p>
        </p:txBody>
      </p:sp>
      <p:sp>
        <p:nvSpPr>
          <p:cNvPr id="23560" name="Rectangle 17"/>
          <p:cNvSpPr>
            <a:spLocks noChangeArrowheads="1"/>
          </p:cNvSpPr>
          <p:nvPr/>
        </p:nvSpPr>
        <p:spPr bwMode="auto">
          <a:xfrm>
            <a:off x="560697" y="5042856"/>
            <a:ext cx="8965271"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07000"/>
              </a:lnSpc>
              <a:spcAft>
                <a:spcPts val="800"/>
              </a:spcAft>
            </a:pPr>
            <a:r>
              <a:rPr lang="en-US" altLang="en-US" sz="2500" dirty="0" smtClean="0">
                <a:latin typeface="Calibri" panose="020F0502020204030204" pitchFamily="34" charset="0"/>
              </a:rPr>
              <a:t>Directories and subdirectories in </a:t>
            </a:r>
            <a:r>
              <a:rPr lang="en-US" altLang="en-US" sz="2500" dirty="0">
                <a:latin typeface="Calibri" panose="020F0502020204030204" pitchFamily="34" charset="0"/>
              </a:rPr>
              <a:t>UNIX (and most of the other systems) are treated as special files.</a:t>
            </a:r>
          </a:p>
        </p:txBody>
      </p:sp>
      <p:grpSp>
        <p:nvGrpSpPr>
          <p:cNvPr id="11" name="Group 10"/>
          <p:cNvGrpSpPr/>
          <p:nvPr/>
        </p:nvGrpSpPr>
        <p:grpSpPr>
          <a:xfrm>
            <a:off x="309535" y="7067164"/>
            <a:ext cx="9435887" cy="396814"/>
            <a:chOff x="292620" y="6222297"/>
            <a:chExt cx="8561414" cy="360040"/>
          </a:xfrm>
        </p:grpSpPr>
        <p:sp>
          <p:nvSpPr>
            <p:cNvPr id="16" name="Rectangle 15"/>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225580" y="6222297"/>
              <a:ext cx="1563353"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12</a:t>
              </a:r>
              <a:endParaRPr lang="en-GB" sz="1600" i="1" dirty="0">
                <a:solidFill>
                  <a:schemeClr val="bg1"/>
                </a:solidFill>
                <a:latin typeface="Calibri" panose="020F0502020204030204" pitchFamily="34" charset="0"/>
              </a:endParaRPr>
            </a:p>
          </p:txBody>
        </p:sp>
        <p:sp>
          <p:nvSpPr>
            <p:cNvPr id="18"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9" name="Rectangle 18"/>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Box 8"/>
          <p:cNvSpPr txBox="1">
            <a:spLocks noChangeArrowheads="1"/>
          </p:cNvSpPr>
          <p:nvPr/>
        </p:nvSpPr>
        <p:spPr bwMode="auto">
          <a:xfrm>
            <a:off x="566145" y="478076"/>
            <a:ext cx="3862602" cy="580086"/>
          </a:xfrm>
          <a:prstGeom prst="rect">
            <a:avLst/>
          </a:prstGeom>
          <a:noFill/>
          <a:ln w="9525">
            <a:noFill/>
            <a:miter lim="800000"/>
            <a:headEnd/>
            <a:tailEnd/>
          </a:ln>
        </p:spPr>
        <p:txBody>
          <a:bodyPr wrap="none" lIns="86872" tIns="43436" rIns="86872" bIns="43436">
            <a:spAutoFit/>
          </a:bodyPr>
          <a:lstStyle/>
          <a:p>
            <a:r>
              <a:rPr lang="en-US" altLang="en-US" sz="3199" dirty="0">
                <a:solidFill>
                  <a:schemeClr val="bg1"/>
                </a:solidFill>
                <a:latin typeface="Calibri" panose="020F0502020204030204" pitchFamily="34" charset="0"/>
                <a:ea typeface="Times New Roman (Arabic)" panose="02020603050405020304" pitchFamily="18" charset="0"/>
                <a:cs typeface="Calibri" panose="020F0502020204030204" pitchFamily="34" charset="0"/>
              </a:rPr>
              <a:t>File Allocation in UNIX</a:t>
            </a:r>
            <a:endParaRPr lang="en-US" sz="3199" dirty="0">
              <a:solidFill>
                <a:schemeClr val="bg1"/>
              </a:solidFill>
              <a:latin typeface="Calibri" panose="020F0502020204030204" pitchFamily="34" charset="0"/>
            </a:endParaRPr>
          </a:p>
        </p:txBody>
      </p:sp>
      <p:sp>
        <p:nvSpPr>
          <p:cNvPr id="2" name="PPTLabsHighlightTextFragmentsShapede6e719d-a778-4282-b879-881c943c03a5"/>
          <p:cNvSpPr/>
          <p:nvPr>
            <p:custDataLst>
              <p:tags r:id="rId1"/>
            </p:custDataLst>
          </p:nvPr>
        </p:nvSpPr>
        <p:spPr bwMode="auto">
          <a:xfrm>
            <a:off x="577749" y="5068765"/>
            <a:ext cx="4156969" cy="387472"/>
          </a:xfrm>
          <a:prstGeom prst="roundRect">
            <a:avLst>
              <a:gd name="adj" fmla="val 25000"/>
            </a:avLst>
          </a:prstGeom>
          <a:solidFill>
            <a:srgbClr val="FFFF00">
              <a:alpha val="50000"/>
            </a:srgb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2230712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534319" y="1570037"/>
            <a:ext cx="5867400" cy="3962402"/>
            <a:chOff x="467519" y="1112835"/>
            <a:chExt cx="5867400" cy="3962402"/>
          </a:xfrm>
        </p:grpSpPr>
        <p:sp>
          <p:nvSpPr>
            <p:cNvPr id="3" name="Rectangle 2"/>
            <p:cNvSpPr/>
            <p:nvPr/>
          </p:nvSpPr>
          <p:spPr bwMode="auto">
            <a:xfrm>
              <a:off x="467519" y="1417637"/>
              <a:ext cx="1143000" cy="3048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4" name="Rectangle 3"/>
            <p:cNvSpPr/>
            <p:nvPr/>
          </p:nvSpPr>
          <p:spPr bwMode="auto">
            <a:xfrm>
              <a:off x="467519" y="1722438"/>
              <a:ext cx="1143000" cy="36515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467519" y="1112836"/>
              <a:ext cx="1143000" cy="3048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6" name="TextBox 5"/>
            <p:cNvSpPr txBox="1"/>
            <p:nvPr/>
          </p:nvSpPr>
          <p:spPr>
            <a:xfrm>
              <a:off x="696617" y="1112835"/>
              <a:ext cx="684803" cy="338554"/>
            </a:xfrm>
            <a:prstGeom prst="rect">
              <a:avLst/>
            </a:prstGeom>
            <a:noFill/>
          </p:spPr>
          <p:txBody>
            <a:bodyPr wrap="none" rtlCol="0">
              <a:spAutoFit/>
            </a:bodyPr>
            <a:lstStyle/>
            <a:p>
              <a:r>
                <a:rPr lang="en-US" sz="1600" dirty="0"/>
                <a:t>File 1</a:t>
              </a:r>
              <a:endParaRPr lang="en-GB" sz="1600" dirty="0"/>
            </a:p>
          </p:txBody>
        </p:sp>
        <p:sp>
          <p:nvSpPr>
            <p:cNvPr id="7" name="TextBox 6"/>
            <p:cNvSpPr txBox="1"/>
            <p:nvPr/>
          </p:nvSpPr>
          <p:spPr>
            <a:xfrm>
              <a:off x="681057" y="1417636"/>
              <a:ext cx="684803" cy="338554"/>
            </a:xfrm>
            <a:prstGeom prst="rect">
              <a:avLst/>
            </a:prstGeom>
            <a:noFill/>
          </p:spPr>
          <p:txBody>
            <a:bodyPr wrap="none" rtlCol="0">
              <a:spAutoFit/>
            </a:bodyPr>
            <a:lstStyle/>
            <a:p>
              <a:r>
                <a:rPr lang="en-US" sz="1600" dirty="0"/>
                <a:t>File </a:t>
              </a:r>
              <a:r>
                <a:rPr lang="en-US" sz="1600" dirty="0" smtClean="0"/>
                <a:t>2</a:t>
              </a:r>
              <a:endParaRPr lang="en-GB" sz="1600" dirty="0"/>
            </a:p>
          </p:txBody>
        </p:sp>
        <p:sp>
          <p:nvSpPr>
            <p:cNvPr id="8" name="TextBox 7"/>
            <p:cNvSpPr txBox="1"/>
            <p:nvPr/>
          </p:nvSpPr>
          <p:spPr>
            <a:xfrm>
              <a:off x="605245" y="1780698"/>
              <a:ext cx="776175" cy="338554"/>
            </a:xfrm>
            <a:prstGeom prst="rect">
              <a:avLst/>
            </a:prstGeom>
            <a:noFill/>
          </p:spPr>
          <p:txBody>
            <a:bodyPr wrap="none" rtlCol="0">
              <a:spAutoFit/>
            </a:bodyPr>
            <a:lstStyle/>
            <a:p>
              <a:r>
                <a:rPr lang="en-US" sz="1600" dirty="0" smtClean="0"/>
                <a:t>Subdir</a:t>
              </a:r>
              <a:endParaRPr lang="en-GB" sz="1600" dirty="0"/>
            </a:p>
          </p:txBody>
        </p:sp>
        <p:sp>
          <p:nvSpPr>
            <p:cNvPr id="9" name="Rectangle 8"/>
            <p:cNvSpPr/>
            <p:nvPr/>
          </p:nvSpPr>
          <p:spPr bwMode="auto">
            <a:xfrm>
              <a:off x="2982119" y="3094037"/>
              <a:ext cx="914400" cy="1584385"/>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10" name="TextBox 9"/>
            <p:cNvSpPr txBox="1"/>
            <p:nvPr/>
          </p:nvSpPr>
          <p:spPr>
            <a:xfrm>
              <a:off x="3051231" y="2636837"/>
              <a:ext cx="753732" cy="338554"/>
            </a:xfrm>
            <a:prstGeom prst="rect">
              <a:avLst/>
            </a:prstGeom>
            <a:noFill/>
          </p:spPr>
          <p:txBody>
            <a:bodyPr wrap="none" rtlCol="0">
              <a:spAutoFit/>
            </a:bodyPr>
            <a:lstStyle/>
            <a:p>
              <a:r>
                <a:rPr lang="en-US" sz="1600" dirty="0" err="1" smtClean="0"/>
                <a:t>i</a:t>
              </a:r>
              <a:r>
                <a:rPr lang="en-US" sz="1600" dirty="0" smtClean="0"/>
                <a:t>-node</a:t>
              </a:r>
              <a:endParaRPr lang="en-GB" sz="1600" dirty="0"/>
            </a:p>
          </p:txBody>
        </p:sp>
        <p:cxnSp>
          <p:nvCxnSpPr>
            <p:cNvPr id="12" name="Straight Arrow Connector 11"/>
            <p:cNvCxnSpPr>
              <a:stCxn id="4" idx="3"/>
            </p:cNvCxnSpPr>
            <p:nvPr/>
          </p:nvCxnSpPr>
          <p:spPr bwMode="auto">
            <a:xfrm>
              <a:off x="1610519" y="1905015"/>
              <a:ext cx="1371600" cy="149382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3804963" y="3627437"/>
              <a:ext cx="115835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5" name="Rectangle 14"/>
            <p:cNvSpPr/>
            <p:nvPr/>
          </p:nvSpPr>
          <p:spPr bwMode="auto">
            <a:xfrm>
              <a:off x="4963319" y="3398837"/>
              <a:ext cx="1219200" cy="1676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16" name="TextBox 15"/>
            <p:cNvSpPr txBox="1"/>
            <p:nvPr/>
          </p:nvSpPr>
          <p:spPr>
            <a:xfrm>
              <a:off x="4835615" y="2453540"/>
              <a:ext cx="1499304" cy="830997"/>
            </a:xfrm>
            <a:prstGeom prst="rect">
              <a:avLst/>
            </a:prstGeom>
            <a:noFill/>
          </p:spPr>
          <p:txBody>
            <a:bodyPr wrap="square" rtlCol="0">
              <a:spAutoFit/>
            </a:bodyPr>
            <a:lstStyle/>
            <a:p>
              <a:pPr algn="ctr"/>
              <a:r>
                <a:rPr lang="en-US" sz="1600" dirty="0" smtClean="0"/>
                <a:t>List of files inside subdirectory</a:t>
              </a:r>
              <a:endParaRPr lang="en-GB" sz="1600" dirty="0"/>
            </a:p>
          </p:txBody>
        </p:sp>
      </p:grpSp>
      <p:pic>
        <p:nvPicPr>
          <p:cNvPr id="2" name="9-4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54319" y="350837"/>
            <a:ext cx="609600" cy="609600"/>
          </a:xfrm>
          <a:prstGeom prst="rect">
            <a:avLst/>
          </a:prstGeom>
        </p:spPr>
      </p:pic>
    </p:spTree>
    <p:extLst>
      <p:ext uri="{BB962C8B-B14F-4D97-AF65-F5344CB8AC3E}">
        <p14:creationId xmlns:p14="http://schemas.microsoft.com/office/powerpoint/2010/main" val="11071732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0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7820" y="1413112"/>
            <a:ext cx="1241682" cy="461592"/>
          </a:xfrm>
          <a:prstGeom prst="rect">
            <a:avLst/>
          </a:prstGeom>
          <a:noFill/>
        </p:spPr>
        <p:txBody>
          <a:bodyPr wrap="none" rtlCol="0">
            <a:spAutoFit/>
          </a:bodyPr>
          <a:lstStyle/>
          <a:p>
            <a:r>
              <a:rPr lang="en-US" sz="2400" u="sng" dirty="0">
                <a:solidFill>
                  <a:srgbClr val="002060"/>
                </a:solidFill>
                <a:latin typeface="Calibri" panose="020F0502020204030204" pitchFamily="34" charset="0"/>
              </a:rPr>
              <a:t>Example</a:t>
            </a:r>
            <a:endParaRPr lang="en-GB" sz="2400" u="sng" dirty="0">
              <a:solidFill>
                <a:srgbClr val="002060"/>
              </a:solidFill>
              <a:latin typeface="Calibri" panose="020F0502020204030204" pitchFamily="34" charset="0"/>
            </a:endParaRPr>
          </a:p>
        </p:txBody>
      </p:sp>
      <p:sp>
        <p:nvSpPr>
          <p:cNvPr id="7" name="TextBox 6"/>
          <p:cNvSpPr txBox="1"/>
          <p:nvPr/>
        </p:nvSpPr>
        <p:spPr>
          <a:xfrm>
            <a:off x="555719" y="2060110"/>
            <a:ext cx="8953980" cy="2831544"/>
          </a:xfrm>
          <a:prstGeom prst="rect">
            <a:avLst/>
          </a:prstGeom>
          <a:noFill/>
        </p:spPr>
        <p:txBody>
          <a:bodyPr wrap="square" rtlCol="0">
            <a:spAutoFit/>
          </a:bodyPr>
          <a:lstStyle/>
          <a:p>
            <a:pPr algn="just"/>
            <a:r>
              <a:rPr lang="en-US" sz="2400" dirty="0">
                <a:latin typeface="Calibri" panose="020F0502020204030204" pitchFamily="34" charset="0"/>
              </a:rPr>
              <a:t>A UNIX system has a hard disk with a block size of 2 Kbytes. This system keeps track of disk space assignment using </a:t>
            </a:r>
            <a:r>
              <a:rPr lang="en-US" sz="2400" dirty="0" err="1">
                <a:latin typeface="Calibri" panose="020F0502020204030204" pitchFamily="34" charset="0"/>
              </a:rPr>
              <a:t>i</a:t>
            </a:r>
            <a:r>
              <a:rPr lang="en-US" sz="2400" dirty="0">
                <a:latin typeface="Calibri" panose="020F0502020204030204" pitchFamily="34" charset="0"/>
              </a:rPr>
              <a:t>-nodes containing 10 direct pointers as well as pointers for single and double indirect addressing.  Assume that block addresses are 4-bytes long.</a:t>
            </a:r>
            <a:endParaRPr lang="en-GB" sz="2400" dirty="0">
              <a:latin typeface="Calibri" panose="020F0502020204030204" pitchFamily="34" charset="0"/>
            </a:endParaRPr>
          </a:p>
          <a:p>
            <a:pPr algn="just"/>
            <a:r>
              <a:rPr lang="en-US" sz="1000" dirty="0">
                <a:latin typeface="Calibri" panose="020F0502020204030204" pitchFamily="34" charset="0"/>
              </a:rPr>
              <a:t> </a:t>
            </a:r>
            <a:endParaRPr lang="en-GB" sz="1000" dirty="0">
              <a:latin typeface="Calibri" panose="020F0502020204030204" pitchFamily="34" charset="0"/>
            </a:endParaRPr>
          </a:p>
          <a:p>
            <a:pPr algn="just"/>
            <a:r>
              <a:rPr lang="en-US" sz="2400" b="1" dirty="0">
                <a:latin typeface="Calibri" panose="020F0502020204030204" pitchFamily="34" charset="0"/>
              </a:rPr>
              <a:t>a)</a:t>
            </a:r>
            <a:r>
              <a:rPr lang="en-US" sz="2400" dirty="0">
                <a:latin typeface="Calibri" panose="020F0502020204030204" pitchFamily="34" charset="0"/>
              </a:rPr>
              <a:t> Find the maximum file size in the above disk.</a:t>
            </a:r>
            <a:endParaRPr lang="en-GB" sz="2400" dirty="0">
              <a:latin typeface="Calibri" panose="020F0502020204030204" pitchFamily="34" charset="0"/>
            </a:endParaRPr>
          </a:p>
          <a:p>
            <a:pPr algn="just"/>
            <a:r>
              <a:rPr lang="en-US" sz="2400" b="1" dirty="0">
                <a:latin typeface="Calibri" panose="020F0502020204030204" pitchFamily="34" charset="0"/>
              </a:rPr>
              <a:t>b)</a:t>
            </a:r>
            <a:r>
              <a:rPr lang="en-US" sz="2400" dirty="0">
                <a:latin typeface="Calibri" panose="020F0502020204030204" pitchFamily="34" charset="0"/>
              </a:rPr>
              <a:t> If a file of 8221 Kbytes is stored in the above disk, find the corresponding wasted disk space. </a:t>
            </a:r>
            <a:endParaRPr lang="en-GB" sz="2400" dirty="0">
              <a:latin typeface="Calibri" panose="020F0502020204030204" pitchFamily="34" charset="0"/>
            </a:endParaRPr>
          </a:p>
        </p:txBody>
      </p:sp>
      <p:grpSp>
        <p:nvGrpSpPr>
          <p:cNvPr id="8" name="Group 7"/>
          <p:cNvGrpSpPr/>
          <p:nvPr/>
        </p:nvGrpSpPr>
        <p:grpSpPr>
          <a:xfrm>
            <a:off x="309535" y="7067164"/>
            <a:ext cx="9435887" cy="396814"/>
            <a:chOff x="292620" y="6222297"/>
            <a:chExt cx="8561414" cy="360040"/>
          </a:xfrm>
        </p:grpSpPr>
        <p:sp>
          <p:nvSpPr>
            <p:cNvPr id="9" name="Rectangle 8"/>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225580" y="6222297"/>
              <a:ext cx="1563353"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13</a:t>
              </a:r>
              <a:endParaRPr lang="en-GB" sz="1600" i="1" dirty="0">
                <a:solidFill>
                  <a:schemeClr val="bg1"/>
                </a:solidFill>
                <a:latin typeface="Calibri" panose="020F0502020204030204" pitchFamily="34" charset="0"/>
              </a:endParaRPr>
            </a:p>
          </p:txBody>
        </p:sp>
        <p:sp>
          <p:nvSpPr>
            <p:cNvPr id="13"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4" name="Rectangle 13"/>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Box 8"/>
          <p:cNvSpPr txBox="1">
            <a:spLocks noChangeArrowheads="1"/>
          </p:cNvSpPr>
          <p:nvPr/>
        </p:nvSpPr>
        <p:spPr bwMode="auto">
          <a:xfrm>
            <a:off x="566145" y="478076"/>
            <a:ext cx="3862602" cy="580086"/>
          </a:xfrm>
          <a:prstGeom prst="rect">
            <a:avLst/>
          </a:prstGeom>
          <a:noFill/>
          <a:ln w="9525">
            <a:noFill/>
            <a:miter lim="800000"/>
            <a:headEnd/>
            <a:tailEnd/>
          </a:ln>
        </p:spPr>
        <p:txBody>
          <a:bodyPr wrap="none" lIns="86872" tIns="43436" rIns="86872" bIns="43436">
            <a:spAutoFit/>
          </a:bodyPr>
          <a:lstStyle/>
          <a:p>
            <a:r>
              <a:rPr lang="en-US" altLang="en-US" sz="3199" dirty="0">
                <a:solidFill>
                  <a:schemeClr val="bg1"/>
                </a:solidFill>
                <a:latin typeface="Calibri" panose="020F0502020204030204" pitchFamily="34" charset="0"/>
                <a:ea typeface="Times New Roman (Arabic)" panose="02020603050405020304" pitchFamily="18" charset="0"/>
                <a:cs typeface="Calibri" panose="020F0502020204030204" pitchFamily="34" charset="0"/>
              </a:rPr>
              <a:t>File Allocation in UNIX</a:t>
            </a:r>
            <a:endParaRPr lang="en-US" sz="3199" dirty="0">
              <a:solidFill>
                <a:schemeClr val="bg1"/>
              </a:solidFill>
              <a:latin typeface="Calibri" panose="020F0502020204030204" pitchFamily="34" charset="0"/>
            </a:endParaRPr>
          </a:p>
        </p:txBody>
      </p:sp>
    </p:spTree>
    <p:extLst>
      <p:ext uri="{BB962C8B-B14F-4D97-AF65-F5344CB8AC3E}">
        <p14:creationId xmlns:p14="http://schemas.microsoft.com/office/powerpoint/2010/main" val="41319590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8519" y="655637"/>
            <a:ext cx="7263592" cy="400110"/>
          </a:xfrm>
          <a:prstGeom prst="rect">
            <a:avLst/>
          </a:prstGeom>
          <a:noFill/>
        </p:spPr>
        <p:txBody>
          <a:bodyPr wrap="none" rtlCol="0">
            <a:spAutoFit/>
          </a:bodyPr>
          <a:lstStyle/>
          <a:p>
            <a:r>
              <a:rPr lang="en-US" sz="2000" dirty="0" smtClean="0">
                <a:latin typeface="Calibri" panose="020F0502020204030204" pitchFamily="34" charset="0"/>
              </a:rPr>
              <a:t>File needs 8221/2= 4110.5 blocks, so it will be assigned 4111 blocks.</a:t>
            </a:r>
            <a:endParaRPr lang="en-GB" sz="2000" dirty="0">
              <a:latin typeface="Calibri" panose="020F0502020204030204" pitchFamily="34" charset="0"/>
            </a:endParaRPr>
          </a:p>
        </p:txBody>
      </p:sp>
      <p:sp>
        <p:nvSpPr>
          <p:cNvPr id="3" name="TextBox 2"/>
          <p:cNvSpPr txBox="1"/>
          <p:nvPr/>
        </p:nvSpPr>
        <p:spPr>
          <a:xfrm>
            <a:off x="848519" y="1242485"/>
            <a:ext cx="2914580" cy="400110"/>
          </a:xfrm>
          <a:prstGeom prst="rect">
            <a:avLst/>
          </a:prstGeom>
          <a:noFill/>
        </p:spPr>
        <p:txBody>
          <a:bodyPr wrap="none" rtlCol="0">
            <a:spAutoFit/>
          </a:bodyPr>
          <a:lstStyle/>
          <a:p>
            <a:r>
              <a:rPr lang="en-US" sz="2000" dirty="0" smtClean="0">
                <a:latin typeface="Calibri" panose="020F0502020204030204" pitchFamily="34" charset="0"/>
              </a:rPr>
              <a:t>4111= 10+ 512 + 7x512+ 5</a:t>
            </a:r>
            <a:endParaRPr lang="en-GB" sz="2000" dirty="0">
              <a:latin typeface="Calibri" panose="020F0502020204030204" pitchFamily="34" charset="0"/>
            </a:endParaRPr>
          </a:p>
        </p:txBody>
      </p:sp>
      <p:sp>
        <p:nvSpPr>
          <p:cNvPr id="37" name="TextBox 36"/>
          <p:cNvSpPr txBox="1"/>
          <p:nvPr/>
        </p:nvSpPr>
        <p:spPr>
          <a:xfrm>
            <a:off x="866803" y="5198371"/>
            <a:ext cx="6225102" cy="400110"/>
          </a:xfrm>
          <a:prstGeom prst="rect">
            <a:avLst/>
          </a:prstGeom>
          <a:noFill/>
        </p:spPr>
        <p:txBody>
          <a:bodyPr wrap="none" rtlCol="0">
            <a:spAutoFit/>
          </a:bodyPr>
          <a:lstStyle/>
          <a:p>
            <a:r>
              <a:rPr lang="en-US" sz="2000" dirty="0" smtClean="0">
                <a:latin typeface="Calibri" panose="020F0502020204030204" pitchFamily="34" charset="0"/>
              </a:rPr>
              <a:t>Wasted space = 1 K + (512-8) x 4+ (512-5) x 4 = 5068 bytes</a:t>
            </a:r>
            <a:endParaRPr lang="en-GB" sz="2000" dirty="0">
              <a:latin typeface="Calibri" panose="020F0502020204030204" pitchFamily="34" charset="0"/>
            </a:endParaRPr>
          </a:p>
        </p:txBody>
      </p:sp>
      <p:sp>
        <p:nvSpPr>
          <p:cNvPr id="38" name="TextBox 37"/>
          <p:cNvSpPr txBox="1"/>
          <p:nvPr/>
        </p:nvSpPr>
        <p:spPr>
          <a:xfrm>
            <a:off x="843525" y="6078318"/>
            <a:ext cx="3314369" cy="400110"/>
          </a:xfrm>
          <a:prstGeom prst="rect">
            <a:avLst/>
          </a:prstGeom>
          <a:noFill/>
        </p:spPr>
        <p:txBody>
          <a:bodyPr wrap="none" rtlCol="0">
            <a:spAutoFit/>
          </a:bodyPr>
          <a:lstStyle/>
          <a:p>
            <a:r>
              <a:rPr lang="en-US" sz="2000" dirty="0" smtClean="0">
                <a:latin typeface="Calibri" panose="020F0502020204030204" pitchFamily="34" charset="0"/>
              </a:rPr>
              <a:t>In last block assigned for data </a:t>
            </a:r>
            <a:endParaRPr lang="en-GB" sz="2000" dirty="0">
              <a:latin typeface="Calibri" panose="020F0502020204030204" pitchFamily="34" charset="0"/>
            </a:endParaRPr>
          </a:p>
        </p:txBody>
      </p:sp>
      <p:grpSp>
        <p:nvGrpSpPr>
          <p:cNvPr id="44" name="Group 43"/>
          <p:cNvGrpSpPr/>
          <p:nvPr/>
        </p:nvGrpSpPr>
        <p:grpSpPr>
          <a:xfrm>
            <a:off x="1009057" y="1915867"/>
            <a:ext cx="6906574" cy="3097839"/>
            <a:chOff x="1009057" y="2068267"/>
            <a:chExt cx="6906574" cy="3097839"/>
          </a:xfrm>
        </p:grpSpPr>
        <p:grpSp>
          <p:nvGrpSpPr>
            <p:cNvPr id="31" name="Group 30"/>
            <p:cNvGrpSpPr/>
            <p:nvPr/>
          </p:nvGrpSpPr>
          <p:grpSpPr>
            <a:xfrm>
              <a:off x="1044998" y="2179637"/>
              <a:ext cx="6870633" cy="2986469"/>
              <a:chOff x="1305719" y="2859603"/>
              <a:chExt cx="6870633" cy="2986469"/>
            </a:xfrm>
          </p:grpSpPr>
          <p:sp>
            <p:nvSpPr>
              <p:cNvPr id="4" name="Rectangle 3"/>
              <p:cNvSpPr/>
              <p:nvPr/>
            </p:nvSpPr>
            <p:spPr bwMode="auto">
              <a:xfrm>
                <a:off x="1305719" y="3204689"/>
                <a:ext cx="762000" cy="1295400"/>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3863452" y="2859603"/>
                <a:ext cx="1158145" cy="468868"/>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3865037" y="3605377"/>
                <a:ext cx="1162203" cy="468868"/>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2697191" y="4544908"/>
                <a:ext cx="1162203" cy="468868"/>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bwMode="auto">
              <a:xfrm>
                <a:off x="5420519" y="4500089"/>
                <a:ext cx="1162203" cy="468868"/>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10" name="Rectangle 9"/>
              <p:cNvSpPr/>
              <p:nvPr/>
            </p:nvSpPr>
            <p:spPr bwMode="auto">
              <a:xfrm>
                <a:off x="6991963" y="4500089"/>
                <a:ext cx="1162203" cy="468868"/>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11" name="TextBox 10"/>
              <p:cNvSpPr txBox="1"/>
              <p:nvPr/>
            </p:nvSpPr>
            <p:spPr>
              <a:xfrm>
                <a:off x="4068325" y="4179708"/>
                <a:ext cx="1143262" cy="830997"/>
              </a:xfrm>
              <a:prstGeom prst="rect">
                <a:avLst/>
              </a:prstGeom>
              <a:noFill/>
            </p:spPr>
            <p:txBody>
              <a:bodyPr wrap="none" rtlCol="0">
                <a:spAutoFit/>
              </a:bodyPr>
              <a:lstStyle/>
              <a:p>
                <a:r>
                  <a:rPr lang="en-US" sz="4800" dirty="0" smtClean="0"/>
                  <a:t>…..</a:t>
                </a:r>
                <a:endParaRPr lang="en-GB" sz="4800" dirty="0"/>
              </a:p>
            </p:txBody>
          </p:sp>
          <p:sp>
            <p:nvSpPr>
              <p:cNvPr id="13" name="TextBox 12"/>
              <p:cNvSpPr txBox="1"/>
              <p:nvPr/>
            </p:nvSpPr>
            <p:spPr>
              <a:xfrm>
                <a:off x="1466146" y="3717491"/>
                <a:ext cx="441146" cy="369332"/>
              </a:xfrm>
              <a:prstGeom prst="rect">
                <a:avLst/>
              </a:prstGeom>
              <a:noFill/>
            </p:spPr>
            <p:txBody>
              <a:bodyPr wrap="none" rtlCol="0">
                <a:spAutoFit/>
              </a:bodyPr>
              <a:lstStyle/>
              <a:p>
                <a:r>
                  <a:rPr lang="en-US" dirty="0" smtClean="0"/>
                  <a:t>10</a:t>
                </a:r>
                <a:endParaRPr lang="en-GB" dirty="0"/>
              </a:p>
            </p:txBody>
          </p:sp>
          <p:sp>
            <p:nvSpPr>
              <p:cNvPr id="14" name="TextBox 13"/>
              <p:cNvSpPr txBox="1"/>
              <p:nvPr/>
            </p:nvSpPr>
            <p:spPr>
              <a:xfrm>
                <a:off x="4155801" y="2946561"/>
                <a:ext cx="569387" cy="369332"/>
              </a:xfrm>
              <a:prstGeom prst="rect">
                <a:avLst/>
              </a:prstGeom>
              <a:noFill/>
            </p:spPr>
            <p:txBody>
              <a:bodyPr wrap="none" rtlCol="0">
                <a:spAutoFit/>
              </a:bodyPr>
              <a:lstStyle/>
              <a:p>
                <a:r>
                  <a:rPr lang="en-US" dirty="0" smtClean="0"/>
                  <a:t>512</a:t>
                </a:r>
                <a:endParaRPr lang="en-GB" dirty="0"/>
              </a:p>
            </p:txBody>
          </p:sp>
          <p:sp>
            <p:nvSpPr>
              <p:cNvPr id="15" name="TextBox 14"/>
              <p:cNvSpPr txBox="1"/>
              <p:nvPr/>
            </p:nvSpPr>
            <p:spPr>
              <a:xfrm>
                <a:off x="3911872" y="3667723"/>
                <a:ext cx="312906" cy="369332"/>
              </a:xfrm>
              <a:prstGeom prst="rect">
                <a:avLst/>
              </a:prstGeom>
              <a:noFill/>
            </p:spPr>
            <p:txBody>
              <a:bodyPr wrap="none" rtlCol="0">
                <a:spAutoFit/>
              </a:bodyPr>
              <a:lstStyle/>
              <a:p>
                <a:r>
                  <a:rPr lang="en-US" dirty="0" smtClean="0"/>
                  <a:t>8</a:t>
                </a:r>
                <a:endParaRPr lang="en-GB" dirty="0"/>
              </a:p>
            </p:txBody>
          </p:sp>
          <p:sp>
            <p:nvSpPr>
              <p:cNvPr id="16" name="Rectangle 15"/>
              <p:cNvSpPr/>
              <p:nvPr/>
            </p:nvSpPr>
            <p:spPr bwMode="auto">
              <a:xfrm>
                <a:off x="4224778" y="3605377"/>
                <a:ext cx="796819" cy="468868"/>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cxnSp>
            <p:nvCxnSpPr>
              <p:cNvPr id="18" name="Straight Arrow Connector 17"/>
              <p:cNvCxnSpPr/>
              <p:nvPr/>
            </p:nvCxnSpPr>
            <p:spPr bwMode="auto">
              <a:xfrm flipH="1">
                <a:off x="3278292" y="4086823"/>
                <a:ext cx="633580" cy="41326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p:cNvCxnSpPr/>
              <p:nvPr/>
            </p:nvCxnSpPr>
            <p:spPr bwMode="auto">
              <a:xfrm>
                <a:off x="3911872" y="4074245"/>
                <a:ext cx="1813447" cy="42584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3" name="Straight Arrow Connector 22"/>
              <p:cNvCxnSpPr/>
              <p:nvPr/>
            </p:nvCxnSpPr>
            <p:spPr bwMode="auto">
              <a:xfrm>
                <a:off x="4155801" y="4037055"/>
                <a:ext cx="3245918" cy="46303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4" name="TextBox 23"/>
              <p:cNvSpPr txBox="1"/>
              <p:nvPr/>
            </p:nvSpPr>
            <p:spPr>
              <a:xfrm>
                <a:off x="2985206" y="4612255"/>
                <a:ext cx="569387" cy="369332"/>
              </a:xfrm>
              <a:prstGeom prst="rect">
                <a:avLst/>
              </a:prstGeom>
              <a:noFill/>
            </p:spPr>
            <p:txBody>
              <a:bodyPr wrap="none" rtlCol="0">
                <a:spAutoFit/>
              </a:bodyPr>
              <a:lstStyle/>
              <a:p>
                <a:r>
                  <a:rPr lang="en-US" dirty="0" smtClean="0"/>
                  <a:t>512</a:t>
                </a:r>
                <a:endParaRPr lang="en-GB" dirty="0"/>
              </a:p>
            </p:txBody>
          </p:sp>
          <p:sp>
            <p:nvSpPr>
              <p:cNvPr id="25" name="TextBox 24"/>
              <p:cNvSpPr txBox="1"/>
              <p:nvPr/>
            </p:nvSpPr>
            <p:spPr>
              <a:xfrm>
                <a:off x="5716926" y="4557235"/>
                <a:ext cx="569387" cy="369332"/>
              </a:xfrm>
              <a:prstGeom prst="rect">
                <a:avLst/>
              </a:prstGeom>
              <a:noFill/>
            </p:spPr>
            <p:txBody>
              <a:bodyPr wrap="none" rtlCol="0">
                <a:spAutoFit/>
              </a:bodyPr>
              <a:lstStyle/>
              <a:p>
                <a:r>
                  <a:rPr lang="en-US" dirty="0" smtClean="0"/>
                  <a:t>512</a:t>
                </a:r>
                <a:endParaRPr lang="en-GB" dirty="0"/>
              </a:p>
            </p:txBody>
          </p:sp>
          <p:sp>
            <p:nvSpPr>
              <p:cNvPr id="27" name="TextBox 26"/>
              <p:cNvSpPr txBox="1"/>
              <p:nvPr/>
            </p:nvSpPr>
            <p:spPr>
              <a:xfrm>
                <a:off x="7055740" y="4549857"/>
                <a:ext cx="312906" cy="369332"/>
              </a:xfrm>
              <a:prstGeom prst="rect">
                <a:avLst/>
              </a:prstGeom>
              <a:noFill/>
            </p:spPr>
            <p:txBody>
              <a:bodyPr wrap="none" rtlCol="0">
                <a:spAutoFit/>
              </a:bodyPr>
              <a:lstStyle/>
              <a:p>
                <a:r>
                  <a:rPr lang="en-US" dirty="0" smtClean="0"/>
                  <a:t>5</a:t>
                </a:r>
                <a:endParaRPr lang="en-GB" dirty="0"/>
              </a:p>
            </p:txBody>
          </p:sp>
          <p:sp>
            <p:nvSpPr>
              <p:cNvPr id="28" name="Rectangle 27"/>
              <p:cNvSpPr/>
              <p:nvPr/>
            </p:nvSpPr>
            <p:spPr bwMode="auto">
              <a:xfrm>
                <a:off x="7379533" y="4500089"/>
                <a:ext cx="796819" cy="468868"/>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29" name="Left Brace 28"/>
              <p:cNvSpPr/>
              <p:nvPr/>
            </p:nvSpPr>
            <p:spPr bwMode="auto">
              <a:xfrm rot="16200000">
                <a:off x="4515937" y="3313248"/>
                <a:ext cx="229245" cy="3904331"/>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30" name="TextBox 29"/>
              <p:cNvSpPr txBox="1"/>
              <p:nvPr/>
            </p:nvSpPr>
            <p:spPr>
              <a:xfrm>
                <a:off x="4480315" y="5476740"/>
                <a:ext cx="312906" cy="369332"/>
              </a:xfrm>
              <a:prstGeom prst="rect">
                <a:avLst/>
              </a:prstGeom>
              <a:noFill/>
            </p:spPr>
            <p:txBody>
              <a:bodyPr wrap="none" rtlCol="0">
                <a:spAutoFit/>
              </a:bodyPr>
              <a:lstStyle/>
              <a:p>
                <a:r>
                  <a:rPr lang="en-US" dirty="0" smtClean="0"/>
                  <a:t>7</a:t>
                </a:r>
                <a:endParaRPr lang="en-GB" dirty="0"/>
              </a:p>
            </p:txBody>
          </p:sp>
        </p:grpSp>
        <p:sp>
          <p:nvSpPr>
            <p:cNvPr id="32" name="TextBox 31"/>
            <p:cNvSpPr txBox="1"/>
            <p:nvPr/>
          </p:nvSpPr>
          <p:spPr>
            <a:xfrm>
              <a:off x="5607112" y="2464643"/>
              <a:ext cx="836960" cy="400110"/>
            </a:xfrm>
            <a:prstGeom prst="rect">
              <a:avLst/>
            </a:prstGeom>
            <a:noFill/>
          </p:spPr>
          <p:txBody>
            <a:bodyPr wrap="none" rtlCol="0">
              <a:spAutoFit/>
            </a:bodyPr>
            <a:lstStyle/>
            <a:p>
              <a:r>
                <a:rPr lang="en-US" sz="2000" dirty="0" smtClean="0">
                  <a:latin typeface="Calibri" panose="020F0502020204030204" pitchFamily="34" charset="0"/>
                </a:rPr>
                <a:t>Waste</a:t>
              </a:r>
              <a:endParaRPr lang="en-GB" sz="2000" dirty="0">
                <a:latin typeface="Calibri" panose="020F0502020204030204" pitchFamily="34" charset="0"/>
              </a:endParaRPr>
            </a:p>
          </p:txBody>
        </p:sp>
        <p:cxnSp>
          <p:nvCxnSpPr>
            <p:cNvPr id="34" name="Straight Arrow Connector 33"/>
            <p:cNvCxnSpPr/>
            <p:nvPr/>
          </p:nvCxnSpPr>
          <p:spPr bwMode="auto">
            <a:xfrm flipH="1">
              <a:off x="4362466" y="2987757"/>
              <a:ext cx="1499541" cy="1720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6" name="Straight Arrow Connector 35"/>
            <p:cNvCxnSpPr/>
            <p:nvPr/>
          </p:nvCxnSpPr>
          <p:spPr bwMode="auto">
            <a:xfrm>
              <a:off x="6322001" y="2987757"/>
              <a:ext cx="1195220" cy="92748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0" name="Straight Arrow Connector 39"/>
            <p:cNvCxnSpPr>
              <a:endCxn id="5" idx="1"/>
            </p:cNvCxnSpPr>
            <p:nvPr/>
          </p:nvCxnSpPr>
          <p:spPr bwMode="auto">
            <a:xfrm flipV="1">
              <a:off x="1646571" y="2414071"/>
              <a:ext cx="1956160" cy="110676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2" name="Straight Arrow Connector 41"/>
            <p:cNvCxnSpPr>
              <a:endCxn id="7" idx="1"/>
            </p:cNvCxnSpPr>
            <p:nvPr/>
          </p:nvCxnSpPr>
          <p:spPr bwMode="auto">
            <a:xfrm flipV="1">
              <a:off x="1610519" y="3159845"/>
              <a:ext cx="1993797" cy="53432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3" name="TextBox 42"/>
            <p:cNvSpPr txBox="1"/>
            <p:nvPr/>
          </p:nvSpPr>
          <p:spPr>
            <a:xfrm>
              <a:off x="1009057" y="2068267"/>
              <a:ext cx="833883" cy="400110"/>
            </a:xfrm>
            <a:prstGeom prst="rect">
              <a:avLst/>
            </a:prstGeom>
            <a:noFill/>
          </p:spPr>
          <p:txBody>
            <a:bodyPr wrap="none" rtlCol="0">
              <a:spAutoFit/>
            </a:bodyPr>
            <a:lstStyle/>
            <a:p>
              <a:r>
                <a:rPr lang="en-US" sz="2000" dirty="0" err="1" smtClean="0">
                  <a:latin typeface="Calibri" panose="020F0502020204030204" pitchFamily="34" charset="0"/>
                </a:rPr>
                <a:t>i</a:t>
              </a:r>
              <a:r>
                <a:rPr lang="en-US" sz="2000" dirty="0" smtClean="0">
                  <a:latin typeface="Calibri" panose="020F0502020204030204" pitchFamily="34" charset="0"/>
                </a:rPr>
                <a:t> node</a:t>
              </a:r>
              <a:endParaRPr lang="en-GB" sz="2000" dirty="0">
                <a:latin typeface="Calibri" panose="020F0502020204030204" pitchFamily="34" charset="0"/>
              </a:endParaRPr>
            </a:p>
          </p:txBody>
        </p:sp>
      </p:grpSp>
      <p:sp>
        <p:nvSpPr>
          <p:cNvPr id="45" name="TextBox 44"/>
          <p:cNvSpPr txBox="1"/>
          <p:nvPr/>
        </p:nvSpPr>
        <p:spPr>
          <a:xfrm>
            <a:off x="4379235" y="6057338"/>
            <a:ext cx="3403689" cy="400110"/>
          </a:xfrm>
          <a:prstGeom prst="rect">
            <a:avLst/>
          </a:prstGeom>
          <a:noFill/>
        </p:spPr>
        <p:txBody>
          <a:bodyPr wrap="none" rtlCol="0">
            <a:spAutoFit/>
          </a:bodyPr>
          <a:lstStyle/>
          <a:p>
            <a:r>
              <a:rPr lang="en-US" sz="2000" dirty="0" smtClean="0">
                <a:latin typeface="Calibri" panose="020F0502020204030204" pitchFamily="34" charset="0"/>
              </a:rPr>
              <a:t>In address blocks as in diagram</a:t>
            </a:r>
            <a:endParaRPr lang="en-GB" sz="2000" dirty="0">
              <a:latin typeface="Calibri" panose="020F0502020204030204" pitchFamily="34" charset="0"/>
            </a:endParaRPr>
          </a:p>
        </p:txBody>
      </p:sp>
      <p:cxnSp>
        <p:nvCxnSpPr>
          <p:cNvPr id="47" name="Straight Arrow Connector 46"/>
          <p:cNvCxnSpPr>
            <a:stCxn id="38" idx="0"/>
          </p:cNvCxnSpPr>
          <p:nvPr/>
        </p:nvCxnSpPr>
        <p:spPr bwMode="auto">
          <a:xfrm flipV="1">
            <a:off x="2500710" y="5598482"/>
            <a:ext cx="223775" cy="47983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9" name="Straight Arrow Connector 48"/>
          <p:cNvCxnSpPr/>
          <p:nvPr/>
        </p:nvCxnSpPr>
        <p:spPr bwMode="auto">
          <a:xfrm flipH="1" flipV="1">
            <a:off x="4379235" y="5598481"/>
            <a:ext cx="1227877" cy="45885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6500650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7820" y="1413112"/>
            <a:ext cx="1241682" cy="461592"/>
          </a:xfrm>
          <a:prstGeom prst="rect">
            <a:avLst/>
          </a:prstGeom>
          <a:noFill/>
        </p:spPr>
        <p:txBody>
          <a:bodyPr wrap="none" rtlCol="0">
            <a:spAutoFit/>
          </a:bodyPr>
          <a:lstStyle/>
          <a:p>
            <a:r>
              <a:rPr lang="en-US" sz="2400" u="sng" dirty="0">
                <a:solidFill>
                  <a:srgbClr val="002060"/>
                </a:solidFill>
                <a:latin typeface="Calibri" panose="020F0502020204030204" pitchFamily="34" charset="0"/>
              </a:rPr>
              <a:t>Example</a:t>
            </a:r>
            <a:endParaRPr lang="en-GB" sz="2400" u="sng" dirty="0">
              <a:solidFill>
                <a:srgbClr val="002060"/>
              </a:solidFill>
              <a:latin typeface="Calibri" panose="020F0502020204030204" pitchFamily="34" charset="0"/>
            </a:endParaRPr>
          </a:p>
        </p:txBody>
      </p:sp>
      <p:sp>
        <p:nvSpPr>
          <p:cNvPr id="7" name="TextBox 6"/>
          <p:cNvSpPr txBox="1"/>
          <p:nvPr/>
        </p:nvSpPr>
        <p:spPr>
          <a:xfrm>
            <a:off x="555719" y="2060110"/>
            <a:ext cx="8953980" cy="3569646"/>
          </a:xfrm>
          <a:prstGeom prst="rect">
            <a:avLst/>
          </a:prstGeom>
          <a:noFill/>
        </p:spPr>
        <p:txBody>
          <a:bodyPr wrap="square" rtlCol="0">
            <a:spAutoFit/>
          </a:bodyPr>
          <a:lstStyle/>
          <a:p>
            <a:pPr algn="just"/>
            <a:r>
              <a:rPr lang="en-US" sz="2400" dirty="0">
                <a:latin typeface="Calibri" panose="020F0502020204030204" pitchFamily="34" charset="0"/>
              </a:rPr>
              <a:t>A UNIX system has a hard disk with a block size of 2 Kbytes. This system keeps track of disk space assignment using </a:t>
            </a:r>
            <a:r>
              <a:rPr lang="en-US" sz="2400" dirty="0" err="1">
                <a:latin typeface="Calibri" panose="020F0502020204030204" pitchFamily="34" charset="0"/>
              </a:rPr>
              <a:t>i</a:t>
            </a:r>
            <a:r>
              <a:rPr lang="en-US" sz="2400" dirty="0">
                <a:latin typeface="Calibri" panose="020F0502020204030204" pitchFamily="34" charset="0"/>
              </a:rPr>
              <a:t>-nodes containing 10 direct pointers as well as pointers for single and double indirect addressing.  Assume that block addresses are 4-bytes long.</a:t>
            </a:r>
            <a:endParaRPr lang="en-GB" sz="2400" dirty="0">
              <a:latin typeface="Calibri" panose="020F0502020204030204" pitchFamily="34" charset="0"/>
            </a:endParaRPr>
          </a:p>
          <a:p>
            <a:pPr algn="just"/>
            <a:r>
              <a:rPr lang="en-US" sz="1000" dirty="0">
                <a:latin typeface="Calibri" panose="020F0502020204030204" pitchFamily="34" charset="0"/>
              </a:rPr>
              <a:t> </a:t>
            </a:r>
            <a:endParaRPr lang="en-GB" sz="1000" dirty="0">
              <a:latin typeface="Calibri" panose="020F0502020204030204" pitchFamily="34" charset="0"/>
            </a:endParaRPr>
          </a:p>
          <a:p>
            <a:pPr algn="just"/>
            <a:r>
              <a:rPr lang="en-US" sz="2400" b="1" dirty="0">
                <a:latin typeface="Calibri" panose="020F0502020204030204" pitchFamily="34" charset="0"/>
              </a:rPr>
              <a:t>a)</a:t>
            </a:r>
            <a:r>
              <a:rPr lang="en-US" sz="2400" dirty="0">
                <a:latin typeface="Calibri" panose="020F0502020204030204" pitchFamily="34" charset="0"/>
              </a:rPr>
              <a:t> Find the maximum file size in the above disk.</a:t>
            </a:r>
            <a:endParaRPr lang="en-GB" sz="2400" dirty="0">
              <a:latin typeface="Calibri" panose="020F0502020204030204" pitchFamily="34" charset="0"/>
            </a:endParaRPr>
          </a:p>
          <a:p>
            <a:pPr algn="just"/>
            <a:r>
              <a:rPr lang="en-US" sz="2400" b="1" dirty="0">
                <a:latin typeface="Calibri" panose="020F0502020204030204" pitchFamily="34" charset="0"/>
              </a:rPr>
              <a:t>b)</a:t>
            </a:r>
            <a:r>
              <a:rPr lang="en-US" sz="2400" dirty="0">
                <a:latin typeface="Calibri" panose="020F0502020204030204" pitchFamily="34" charset="0"/>
              </a:rPr>
              <a:t> If a file of 8221 Kbytes is stored in the above disk, find the corresponding wasted disk space. </a:t>
            </a:r>
            <a:endParaRPr lang="en-GB" sz="2400" dirty="0">
              <a:latin typeface="Calibri" panose="020F0502020204030204" pitchFamily="34" charset="0"/>
            </a:endParaRPr>
          </a:p>
          <a:p>
            <a:pPr algn="just"/>
            <a:r>
              <a:rPr lang="en-US" sz="2400" b="1" dirty="0">
                <a:latin typeface="Calibri" panose="020F0502020204030204" pitchFamily="34" charset="0"/>
              </a:rPr>
              <a:t>c)</a:t>
            </a:r>
            <a:r>
              <a:rPr lang="en-US" sz="2400" dirty="0">
                <a:latin typeface="Calibri" panose="020F0502020204030204" pitchFamily="34" charset="0"/>
              </a:rPr>
              <a:t> What are the number of disk accesses required to open this file?  Make any necessary assumptions.</a:t>
            </a:r>
            <a:endParaRPr lang="en-GB" sz="2400" dirty="0">
              <a:latin typeface="Calibri" panose="020F0502020204030204" pitchFamily="34" charset="0"/>
            </a:endParaRPr>
          </a:p>
        </p:txBody>
      </p:sp>
      <p:grpSp>
        <p:nvGrpSpPr>
          <p:cNvPr id="8" name="Group 7"/>
          <p:cNvGrpSpPr/>
          <p:nvPr/>
        </p:nvGrpSpPr>
        <p:grpSpPr>
          <a:xfrm>
            <a:off x="309535" y="7067164"/>
            <a:ext cx="9435887" cy="396814"/>
            <a:chOff x="292620" y="6222297"/>
            <a:chExt cx="8561414" cy="360040"/>
          </a:xfrm>
        </p:grpSpPr>
        <p:sp>
          <p:nvSpPr>
            <p:cNvPr id="9" name="Rectangle 8"/>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225580" y="6222297"/>
              <a:ext cx="1563353"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13</a:t>
              </a:r>
              <a:endParaRPr lang="en-GB" sz="1600" i="1" dirty="0">
                <a:solidFill>
                  <a:schemeClr val="bg1"/>
                </a:solidFill>
                <a:latin typeface="Calibri" panose="020F0502020204030204" pitchFamily="34" charset="0"/>
              </a:endParaRPr>
            </a:p>
          </p:txBody>
        </p:sp>
        <p:sp>
          <p:nvSpPr>
            <p:cNvPr id="13"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4" name="Rectangle 13"/>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Box 8"/>
          <p:cNvSpPr txBox="1">
            <a:spLocks noChangeArrowheads="1"/>
          </p:cNvSpPr>
          <p:nvPr/>
        </p:nvSpPr>
        <p:spPr bwMode="auto">
          <a:xfrm>
            <a:off x="566145" y="478076"/>
            <a:ext cx="3862602" cy="580086"/>
          </a:xfrm>
          <a:prstGeom prst="rect">
            <a:avLst/>
          </a:prstGeom>
          <a:noFill/>
          <a:ln w="9525">
            <a:noFill/>
            <a:miter lim="800000"/>
            <a:headEnd/>
            <a:tailEnd/>
          </a:ln>
        </p:spPr>
        <p:txBody>
          <a:bodyPr wrap="none" lIns="86872" tIns="43436" rIns="86872" bIns="43436">
            <a:spAutoFit/>
          </a:bodyPr>
          <a:lstStyle/>
          <a:p>
            <a:r>
              <a:rPr lang="en-US" altLang="en-US" sz="3199" dirty="0">
                <a:solidFill>
                  <a:schemeClr val="bg1"/>
                </a:solidFill>
                <a:latin typeface="Calibri" panose="020F0502020204030204" pitchFamily="34" charset="0"/>
                <a:ea typeface="Times New Roman (Arabic)" panose="02020603050405020304" pitchFamily="18" charset="0"/>
                <a:cs typeface="Calibri" panose="020F0502020204030204" pitchFamily="34" charset="0"/>
              </a:rPr>
              <a:t>File Allocation in UNIX</a:t>
            </a:r>
            <a:endParaRPr lang="en-US" sz="3199"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31082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474208" y="497438"/>
            <a:ext cx="4880952" cy="507751"/>
          </a:xfrm>
          <a:prstGeom prst="rect">
            <a:avLst/>
          </a:prstGeom>
        </p:spPr>
        <p:txBody>
          <a:bodyPr wrap="none">
            <a:spAutoFit/>
          </a:bodyPr>
          <a:lstStyle/>
          <a:p>
            <a:r>
              <a:rPr lang="en-US" sz="2699" dirty="0">
                <a:solidFill>
                  <a:schemeClr val="bg1"/>
                </a:solidFill>
                <a:latin typeface="Calibri" pitchFamily="34" charset="0"/>
                <a:cs typeface="Calibri" pitchFamily="34" charset="0"/>
              </a:rPr>
              <a:t>Allocation of Frames to Processes</a:t>
            </a:r>
          </a:p>
        </p:txBody>
      </p:sp>
      <p:grpSp>
        <p:nvGrpSpPr>
          <p:cNvPr id="41" name="Group 40"/>
          <p:cNvGrpSpPr/>
          <p:nvPr/>
        </p:nvGrpSpPr>
        <p:grpSpPr>
          <a:xfrm>
            <a:off x="323038" y="7053987"/>
            <a:ext cx="9435887" cy="396814"/>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178318" y="6222297"/>
              <a:ext cx="1468815"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1</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1" name="Text Box 138"/>
          <p:cNvSpPr txBox="1">
            <a:spLocks noChangeArrowheads="1"/>
          </p:cNvSpPr>
          <p:nvPr/>
        </p:nvSpPr>
        <p:spPr bwMode="auto">
          <a:xfrm>
            <a:off x="431816" y="2658016"/>
            <a:ext cx="9202997" cy="1200140"/>
          </a:xfrm>
          <a:prstGeom prst="rect">
            <a:avLst/>
          </a:prstGeom>
          <a:noFill/>
          <a:ln w="9525" algn="ctr">
            <a:noFill/>
            <a:miter lim="800000"/>
            <a:headEnd/>
            <a:tailEnd/>
          </a:ln>
        </p:spPr>
        <p:txBody>
          <a:bodyPr wrap="square">
            <a:spAutoFit/>
          </a:bodyPr>
          <a:lstStyle/>
          <a:p>
            <a:pPr algn="just"/>
            <a:r>
              <a:rPr lang="en-US" sz="2400" dirty="0">
                <a:latin typeface="Calibri" pitchFamily="34" charset="0"/>
                <a:cs typeface="Calibri" pitchFamily="34" charset="0"/>
              </a:rPr>
              <a:t>Page replacement may be global (process page can replace a page of another process) or local (page is brought only into a frame used by the same process).</a:t>
            </a:r>
          </a:p>
        </p:txBody>
      </p:sp>
      <p:sp>
        <p:nvSpPr>
          <p:cNvPr id="12" name="Text Box 139"/>
          <p:cNvSpPr txBox="1">
            <a:spLocks noChangeArrowheads="1"/>
          </p:cNvSpPr>
          <p:nvPr/>
        </p:nvSpPr>
        <p:spPr bwMode="auto">
          <a:xfrm>
            <a:off x="420239" y="1581165"/>
            <a:ext cx="9214575" cy="830866"/>
          </a:xfrm>
          <a:prstGeom prst="rect">
            <a:avLst/>
          </a:prstGeom>
          <a:noFill/>
          <a:ln w="9525" algn="ctr">
            <a:noFill/>
            <a:miter lim="800000"/>
            <a:headEnd/>
            <a:tailEnd/>
          </a:ln>
        </p:spPr>
        <p:txBody>
          <a:bodyPr wrap="square">
            <a:spAutoFit/>
          </a:bodyPr>
          <a:lstStyle/>
          <a:p>
            <a:pPr algn="just"/>
            <a:r>
              <a:rPr lang="en-US" sz="2400" dirty="0">
                <a:solidFill>
                  <a:schemeClr val="bg1">
                    <a:lumMod val="75000"/>
                  </a:schemeClr>
                </a:solidFill>
                <a:latin typeface="Calibri" pitchFamily="34" charset="0"/>
                <a:cs typeface="Calibri" pitchFamily="34" charset="0"/>
              </a:rPr>
              <a:t>Each process will be assigned a number of frames depending on its size and/or priority.</a:t>
            </a:r>
          </a:p>
        </p:txBody>
      </p:sp>
      <p:sp>
        <p:nvSpPr>
          <p:cNvPr id="15" name="Text Box 140"/>
          <p:cNvSpPr txBox="1">
            <a:spLocks noChangeArrowheads="1"/>
          </p:cNvSpPr>
          <p:nvPr/>
        </p:nvSpPr>
        <p:spPr bwMode="auto">
          <a:xfrm>
            <a:off x="448537" y="4104142"/>
            <a:ext cx="9186276" cy="1569413"/>
          </a:xfrm>
          <a:prstGeom prst="rect">
            <a:avLst/>
          </a:prstGeom>
          <a:noFill/>
          <a:ln w="9525" algn="ctr">
            <a:noFill/>
            <a:miter lim="800000"/>
            <a:headEnd/>
            <a:tailEnd/>
          </a:ln>
        </p:spPr>
        <p:txBody>
          <a:bodyPr wrap="square">
            <a:spAutoFit/>
          </a:bodyPr>
          <a:lstStyle/>
          <a:p>
            <a:pPr algn="just"/>
            <a:r>
              <a:rPr lang="en-US" sz="2400" dirty="0">
                <a:latin typeface="Calibri" pitchFamily="34" charset="0"/>
                <a:cs typeface="Calibri" pitchFamily="34" charset="0"/>
              </a:rPr>
              <a:t>With global replacement, the number of frames assigned to a process can change.  A </a:t>
            </a:r>
            <a:r>
              <a:rPr lang="en-US" sz="2400" dirty="0">
                <a:solidFill>
                  <a:srgbClr val="000000"/>
                </a:solidFill>
                <a:highlight>
                  <a:srgbClr val="FFFF00"/>
                </a:highlight>
                <a:latin typeface="Calibri" panose="020F0502020204030204" pitchFamily="34" charset="0"/>
                <a:cs typeface="Calibri" panose="020F0502020204030204" pitchFamily="34" charset="0"/>
              </a:rPr>
              <a:t>minimum number </a:t>
            </a:r>
            <a:r>
              <a:rPr lang="en-US" sz="2400" dirty="0">
                <a:latin typeface="Calibri" pitchFamily="34" charset="0"/>
                <a:cs typeface="Calibri" pitchFamily="34" charset="0"/>
              </a:rPr>
              <a:t>of frames must be assigned to any process to avoid a condition known as </a:t>
            </a:r>
            <a:r>
              <a:rPr lang="en-US" sz="2400" dirty="0">
                <a:solidFill>
                  <a:srgbClr val="000000"/>
                </a:solidFill>
                <a:highlight>
                  <a:srgbClr val="FFFF00"/>
                </a:highlight>
                <a:latin typeface="Calibri" panose="020F0502020204030204" pitchFamily="34" charset="0"/>
                <a:cs typeface="Calibri" panose="020F0502020204030204" pitchFamily="34" charset="0"/>
              </a:rPr>
              <a:t>thrashing</a:t>
            </a:r>
            <a:r>
              <a:rPr lang="en-US" sz="2400" dirty="0">
                <a:latin typeface="Calibri" pitchFamily="34" charset="0"/>
                <a:cs typeface="Calibri" pitchFamily="34" charset="0"/>
              </a:rPr>
              <a:t> where process spends more time paging than executing.</a:t>
            </a:r>
          </a:p>
        </p:txBody>
      </p:sp>
      <p:pic>
        <p:nvPicPr>
          <p:cNvPr id="2" name="9-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99589" y="497438"/>
            <a:ext cx="609600" cy="609600"/>
          </a:xfrm>
          <a:prstGeom prst="rect">
            <a:avLst/>
          </a:prstGeom>
        </p:spPr>
      </p:pic>
    </p:spTree>
    <p:extLst>
      <p:ext uri="{BB962C8B-B14F-4D97-AF65-F5344CB8AC3E}">
        <p14:creationId xmlns:p14="http://schemas.microsoft.com/office/powerpoint/2010/main" val="38443777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8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474208" y="497438"/>
            <a:ext cx="4880952" cy="507751"/>
          </a:xfrm>
          <a:prstGeom prst="rect">
            <a:avLst/>
          </a:prstGeom>
        </p:spPr>
        <p:txBody>
          <a:bodyPr wrap="none">
            <a:spAutoFit/>
          </a:bodyPr>
          <a:lstStyle/>
          <a:p>
            <a:r>
              <a:rPr lang="en-US" sz="2699" dirty="0">
                <a:solidFill>
                  <a:schemeClr val="bg1"/>
                </a:solidFill>
                <a:latin typeface="Calibri" pitchFamily="34" charset="0"/>
                <a:cs typeface="Calibri" pitchFamily="34" charset="0"/>
              </a:rPr>
              <a:t>Allocation of Frames to Processes</a:t>
            </a:r>
          </a:p>
        </p:txBody>
      </p:sp>
      <p:grpSp>
        <p:nvGrpSpPr>
          <p:cNvPr id="41" name="Group 40"/>
          <p:cNvGrpSpPr/>
          <p:nvPr/>
        </p:nvGrpSpPr>
        <p:grpSpPr>
          <a:xfrm>
            <a:off x="323038" y="7053987"/>
            <a:ext cx="9435887" cy="396814"/>
            <a:chOff x="292620" y="6222297"/>
            <a:chExt cx="8561414" cy="360040"/>
          </a:xfrm>
        </p:grpSpPr>
        <p:sp>
          <p:nvSpPr>
            <p:cNvPr id="42" name="Rectangle 41"/>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7178318" y="6222297"/>
              <a:ext cx="1468815"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1</a:t>
              </a:r>
              <a:endParaRPr lang="en-GB" sz="1600" i="1" dirty="0">
                <a:solidFill>
                  <a:schemeClr val="bg1"/>
                </a:solidFill>
                <a:latin typeface="Calibri" panose="020F0502020204030204" pitchFamily="34" charset="0"/>
              </a:endParaRPr>
            </a:p>
          </p:txBody>
        </p:sp>
        <p:sp>
          <p:nvSpPr>
            <p:cNvPr id="44"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11" name="Text Box 138"/>
          <p:cNvSpPr txBox="1">
            <a:spLocks noChangeArrowheads="1"/>
          </p:cNvSpPr>
          <p:nvPr/>
        </p:nvSpPr>
        <p:spPr bwMode="auto">
          <a:xfrm>
            <a:off x="431816" y="2658016"/>
            <a:ext cx="9202997" cy="1200140"/>
          </a:xfrm>
          <a:prstGeom prst="rect">
            <a:avLst/>
          </a:prstGeom>
          <a:noFill/>
          <a:ln w="9525" algn="ctr">
            <a:noFill/>
            <a:miter lim="800000"/>
            <a:headEnd/>
            <a:tailEnd/>
          </a:ln>
        </p:spPr>
        <p:txBody>
          <a:bodyPr wrap="square">
            <a:spAutoFit/>
          </a:bodyPr>
          <a:lstStyle/>
          <a:p>
            <a:pPr algn="just"/>
            <a:r>
              <a:rPr lang="en-US" sz="2400" dirty="0">
                <a:solidFill>
                  <a:schemeClr val="bg1">
                    <a:lumMod val="75000"/>
                  </a:schemeClr>
                </a:solidFill>
                <a:latin typeface="Calibri" pitchFamily="34" charset="0"/>
                <a:cs typeface="Calibri" pitchFamily="34" charset="0"/>
              </a:rPr>
              <a:t>Page replacement may be global (process page can replace a page of another process) or local (page is brought only into a frame used by the same process).</a:t>
            </a:r>
          </a:p>
        </p:txBody>
      </p:sp>
      <p:sp>
        <p:nvSpPr>
          <p:cNvPr id="12" name="Text Box 139"/>
          <p:cNvSpPr txBox="1">
            <a:spLocks noChangeArrowheads="1"/>
          </p:cNvSpPr>
          <p:nvPr/>
        </p:nvSpPr>
        <p:spPr bwMode="auto">
          <a:xfrm>
            <a:off x="420239" y="1581165"/>
            <a:ext cx="9214575" cy="830866"/>
          </a:xfrm>
          <a:prstGeom prst="rect">
            <a:avLst/>
          </a:prstGeom>
          <a:noFill/>
          <a:ln w="9525" algn="ctr">
            <a:noFill/>
            <a:miter lim="800000"/>
            <a:headEnd/>
            <a:tailEnd/>
          </a:ln>
        </p:spPr>
        <p:txBody>
          <a:bodyPr wrap="square">
            <a:spAutoFit/>
          </a:bodyPr>
          <a:lstStyle/>
          <a:p>
            <a:pPr algn="just"/>
            <a:r>
              <a:rPr lang="en-US" sz="2400" dirty="0">
                <a:solidFill>
                  <a:schemeClr val="bg1">
                    <a:lumMod val="75000"/>
                  </a:schemeClr>
                </a:solidFill>
                <a:latin typeface="Calibri" pitchFamily="34" charset="0"/>
                <a:cs typeface="Calibri" pitchFamily="34" charset="0"/>
              </a:rPr>
              <a:t>Each process will be assigned a number of frames depending on its size and/or priority.</a:t>
            </a:r>
          </a:p>
        </p:txBody>
      </p:sp>
      <p:sp>
        <p:nvSpPr>
          <p:cNvPr id="15" name="Text Box 140"/>
          <p:cNvSpPr txBox="1">
            <a:spLocks noChangeArrowheads="1"/>
          </p:cNvSpPr>
          <p:nvPr/>
        </p:nvSpPr>
        <p:spPr bwMode="auto">
          <a:xfrm>
            <a:off x="448537" y="4104142"/>
            <a:ext cx="9186276" cy="1569413"/>
          </a:xfrm>
          <a:prstGeom prst="rect">
            <a:avLst/>
          </a:prstGeom>
          <a:noFill/>
          <a:ln w="9525" algn="ctr">
            <a:noFill/>
            <a:miter lim="800000"/>
            <a:headEnd/>
            <a:tailEnd/>
          </a:ln>
        </p:spPr>
        <p:txBody>
          <a:bodyPr wrap="square">
            <a:spAutoFit/>
          </a:bodyPr>
          <a:lstStyle/>
          <a:p>
            <a:pPr algn="just"/>
            <a:r>
              <a:rPr lang="en-US" sz="2400" dirty="0">
                <a:solidFill>
                  <a:schemeClr val="bg1">
                    <a:lumMod val="75000"/>
                  </a:schemeClr>
                </a:solidFill>
                <a:latin typeface="Calibri" pitchFamily="34" charset="0"/>
                <a:cs typeface="Calibri" pitchFamily="34" charset="0"/>
              </a:rPr>
              <a:t>With global replacement, the number of frames assigned to a process can change.  A minimum number of frames must be assigned to any process to avoid a condition known as </a:t>
            </a:r>
            <a:r>
              <a:rPr lang="en-US" sz="2400" i="1" dirty="0">
                <a:solidFill>
                  <a:schemeClr val="bg1">
                    <a:lumMod val="75000"/>
                  </a:schemeClr>
                </a:solidFill>
                <a:latin typeface="Calibri" pitchFamily="34" charset="0"/>
                <a:cs typeface="Calibri" pitchFamily="34" charset="0"/>
              </a:rPr>
              <a:t>thrashing where </a:t>
            </a:r>
            <a:r>
              <a:rPr lang="en-US" sz="2400" dirty="0">
                <a:solidFill>
                  <a:schemeClr val="bg1">
                    <a:lumMod val="75000"/>
                  </a:schemeClr>
                </a:solidFill>
                <a:latin typeface="Calibri" pitchFamily="34" charset="0"/>
                <a:cs typeface="Calibri" pitchFamily="34" charset="0"/>
              </a:rPr>
              <a:t>process spends more time paging than executing.</a:t>
            </a:r>
          </a:p>
        </p:txBody>
      </p:sp>
      <p:sp>
        <p:nvSpPr>
          <p:cNvPr id="16" name="Text Box 141"/>
          <p:cNvSpPr txBox="1">
            <a:spLocks noChangeArrowheads="1"/>
          </p:cNvSpPr>
          <p:nvPr/>
        </p:nvSpPr>
        <p:spPr bwMode="auto">
          <a:xfrm>
            <a:off x="448536" y="5866767"/>
            <a:ext cx="9186276" cy="830866"/>
          </a:xfrm>
          <a:prstGeom prst="rect">
            <a:avLst/>
          </a:prstGeom>
          <a:noFill/>
          <a:ln w="9525" algn="ctr">
            <a:noFill/>
            <a:miter lim="800000"/>
            <a:headEnd/>
            <a:tailEnd/>
          </a:ln>
        </p:spPr>
        <p:txBody>
          <a:bodyPr wrap="square">
            <a:spAutoFit/>
          </a:bodyPr>
          <a:lstStyle/>
          <a:p>
            <a:pPr algn="just"/>
            <a:r>
              <a:rPr lang="en-US" sz="2400" dirty="0">
                <a:latin typeface="Calibri" pitchFamily="34" charset="0"/>
                <a:cs typeface="Calibri" pitchFamily="34" charset="0"/>
              </a:rPr>
              <a:t>Some systems modify the number of frames assigned to a process dynamically according to its </a:t>
            </a:r>
            <a:r>
              <a:rPr lang="en-US" sz="2400" i="1" dirty="0">
                <a:latin typeface="Calibri" pitchFamily="34" charset="0"/>
                <a:cs typeface="Calibri" pitchFamily="34" charset="0"/>
              </a:rPr>
              <a:t>working set</a:t>
            </a:r>
            <a:r>
              <a:rPr lang="en-US" sz="2400" dirty="0">
                <a:latin typeface="Calibri" pitchFamily="34" charset="0"/>
                <a:cs typeface="Calibri" pitchFamily="34" charset="0"/>
              </a:rPr>
              <a:t> of pages.</a:t>
            </a:r>
          </a:p>
        </p:txBody>
      </p:sp>
      <p:pic>
        <p:nvPicPr>
          <p:cNvPr id="2" name="9-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21291" y="506869"/>
            <a:ext cx="609600" cy="609600"/>
          </a:xfrm>
          <a:prstGeom prst="rect">
            <a:avLst/>
          </a:prstGeom>
        </p:spPr>
      </p:pic>
    </p:spTree>
    <p:extLst>
      <p:ext uri="{BB962C8B-B14F-4D97-AF65-F5344CB8AC3E}">
        <p14:creationId xmlns:p14="http://schemas.microsoft.com/office/powerpoint/2010/main" val="4756003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2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081"/>
          <p:cNvSpPr txBox="1">
            <a:spLocks noChangeArrowheads="1"/>
          </p:cNvSpPr>
          <p:nvPr/>
        </p:nvSpPr>
        <p:spPr bwMode="auto">
          <a:xfrm>
            <a:off x="351388" y="1557322"/>
            <a:ext cx="9322013" cy="857041"/>
          </a:xfrm>
          <a:prstGeom prst="rect">
            <a:avLst/>
          </a:prstGeom>
          <a:noFill/>
          <a:ln w="9525">
            <a:noFill/>
            <a:miter lim="800000"/>
            <a:headEnd/>
            <a:tailEnd/>
          </a:ln>
        </p:spPr>
        <p:txBody>
          <a:bodyPr wrap="square" lIns="86872" tIns="43436" rIns="86872" bIns="43436">
            <a:spAutoFit/>
          </a:bodyPr>
          <a:lstStyle/>
          <a:p>
            <a:pPr algn="just"/>
            <a:r>
              <a:rPr lang="en-US" sz="2500" dirty="0">
                <a:latin typeface="Calibri" pitchFamily="34" charset="0"/>
                <a:cs typeface="Calibri" pitchFamily="34" charset="0"/>
              </a:rPr>
              <a:t>Operating systems manage the data stored on secondary storage devices, which store large amounts of data in a nonvolatile manner.</a:t>
            </a:r>
          </a:p>
        </p:txBody>
      </p:sp>
      <p:sp>
        <p:nvSpPr>
          <p:cNvPr id="23" name="Rectangle 22"/>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p:cNvGrpSpPr/>
          <p:nvPr/>
        </p:nvGrpSpPr>
        <p:grpSpPr>
          <a:xfrm>
            <a:off x="309535" y="7067164"/>
            <a:ext cx="9435887" cy="396814"/>
            <a:chOff x="292620" y="6222297"/>
            <a:chExt cx="8561414" cy="360040"/>
          </a:xfrm>
        </p:grpSpPr>
        <p:sp>
          <p:nvSpPr>
            <p:cNvPr id="26" name="Rectangle 25"/>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7225580" y="6222297"/>
              <a:ext cx="1468815"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2</a:t>
              </a:r>
              <a:endParaRPr lang="en-GB" sz="1600" i="1" dirty="0">
                <a:solidFill>
                  <a:schemeClr val="bg1"/>
                </a:solidFill>
                <a:latin typeface="Calibri" panose="020F0502020204030204" pitchFamily="34" charset="0"/>
              </a:endParaRPr>
            </a:p>
          </p:txBody>
        </p:sp>
        <p:sp>
          <p:nvSpPr>
            <p:cNvPr id="28"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6" name="Text Box 3080"/>
          <p:cNvSpPr txBox="1">
            <a:spLocks noChangeArrowheads="1"/>
          </p:cNvSpPr>
          <p:nvPr/>
        </p:nvSpPr>
        <p:spPr bwMode="auto">
          <a:xfrm>
            <a:off x="532543" y="494117"/>
            <a:ext cx="4067689" cy="545594"/>
          </a:xfrm>
          <a:prstGeom prst="rect">
            <a:avLst/>
          </a:prstGeom>
          <a:noFill/>
          <a:ln w="9525">
            <a:noFill/>
            <a:miter lim="800000"/>
            <a:headEnd/>
            <a:tailEnd/>
          </a:ln>
        </p:spPr>
        <p:txBody>
          <a:bodyPr wrap="none" lIns="86872" tIns="43436" rIns="86872" bIns="43436">
            <a:spAutoFit/>
          </a:bodyPr>
          <a:lstStyle/>
          <a:p>
            <a:r>
              <a:rPr lang="en-US" sz="2975" dirty="0">
                <a:solidFill>
                  <a:schemeClr val="bg1"/>
                </a:solidFill>
                <a:latin typeface="Calibri" pitchFamily="34" charset="0"/>
                <a:cs typeface="Calibri" pitchFamily="34" charset="0"/>
              </a:rPr>
              <a:t>File System Management</a:t>
            </a:r>
          </a:p>
        </p:txBody>
      </p:sp>
      <p:pic>
        <p:nvPicPr>
          <p:cNvPr id="2" name="9-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24189" y="494117"/>
            <a:ext cx="609600" cy="609600"/>
          </a:xfrm>
          <a:prstGeom prst="rect">
            <a:avLst/>
          </a:prstGeom>
        </p:spPr>
      </p:pic>
    </p:spTree>
    <p:extLst>
      <p:ext uri="{BB962C8B-B14F-4D97-AF65-F5344CB8AC3E}">
        <p14:creationId xmlns:p14="http://schemas.microsoft.com/office/powerpoint/2010/main" val="18348678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2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081"/>
          <p:cNvSpPr txBox="1">
            <a:spLocks noChangeArrowheads="1"/>
          </p:cNvSpPr>
          <p:nvPr/>
        </p:nvSpPr>
        <p:spPr bwMode="auto">
          <a:xfrm>
            <a:off x="351388" y="1557322"/>
            <a:ext cx="9322013" cy="857041"/>
          </a:xfrm>
          <a:prstGeom prst="rect">
            <a:avLst/>
          </a:prstGeom>
          <a:noFill/>
          <a:ln w="9525">
            <a:noFill/>
            <a:miter lim="800000"/>
            <a:headEnd/>
            <a:tailEnd/>
          </a:ln>
        </p:spPr>
        <p:txBody>
          <a:bodyPr wrap="square" lIns="86872" tIns="43436" rIns="86872" bIns="43436">
            <a:spAutoFit/>
          </a:bodyPr>
          <a:lstStyle/>
          <a:p>
            <a:pPr algn="just"/>
            <a:r>
              <a:rPr lang="en-US" sz="2500" dirty="0">
                <a:latin typeface="Calibri" pitchFamily="34" charset="0"/>
                <a:cs typeface="Calibri" pitchFamily="34" charset="0"/>
              </a:rPr>
              <a:t>Operating systems manage the data stored on secondary storage devices, which store large amounts of data in a nonvolatile manner.</a:t>
            </a:r>
          </a:p>
        </p:txBody>
      </p:sp>
      <p:grpSp>
        <p:nvGrpSpPr>
          <p:cNvPr id="4" name="PPTLabsHighlightTextFragmentsShape2d95ac53-ed59-470d-b235-87e370b2a65a"/>
          <p:cNvGrpSpPr/>
          <p:nvPr/>
        </p:nvGrpSpPr>
        <p:grpSpPr>
          <a:xfrm>
            <a:off x="535207" y="2664744"/>
            <a:ext cx="9121839" cy="762000"/>
            <a:chOff x="535207" y="2664744"/>
            <a:chExt cx="9121839" cy="762000"/>
          </a:xfrm>
        </p:grpSpPr>
        <p:sp>
          <p:nvSpPr>
            <p:cNvPr id="2" name="PPTLabsHighlightTextFragmentsShapeb69c9775-25dc-43eb-b1c4-338c48b6ca4d"/>
            <p:cNvSpPr/>
            <p:nvPr>
              <p:custDataLst>
                <p:tags r:id="rId3"/>
              </p:custDataLst>
            </p:nvPr>
          </p:nvSpPr>
          <p:spPr bwMode="auto">
            <a:xfrm>
              <a:off x="7819356" y="2664744"/>
              <a:ext cx="1837690" cy="381000"/>
            </a:xfrm>
            <a:prstGeom prst="roundRect">
              <a:avLst>
                <a:gd name="adj" fmla="val 25000"/>
              </a:avLst>
            </a:prstGeom>
            <a:solidFill>
              <a:srgbClr val="FFFF00">
                <a:alpha val="50000"/>
              </a:srgb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sp>
          <p:nvSpPr>
            <p:cNvPr id="3" name="PPTLabsHighlightTextFragmentsShapedcbd745a-3905-4626-93c7-59265e222c24"/>
            <p:cNvSpPr/>
            <p:nvPr>
              <p:custDataLst>
                <p:tags r:id="rId4"/>
              </p:custDataLst>
            </p:nvPr>
          </p:nvSpPr>
          <p:spPr bwMode="auto">
            <a:xfrm>
              <a:off x="535207" y="3045744"/>
              <a:ext cx="1714119" cy="381000"/>
            </a:xfrm>
            <a:prstGeom prst="roundRect">
              <a:avLst>
                <a:gd name="adj" fmla="val 25000"/>
              </a:avLst>
            </a:prstGeom>
            <a:solidFill>
              <a:srgbClr val="FFFF00">
                <a:alpha val="50000"/>
              </a:srgb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cs typeface="Arial" charset="0"/>
              </a:endParaRPr>
            </a:p>
          </p:txBody>
        </p:sp>
      </p:grpSp>
      <p:sp>
        <p:nvSpPr>
          <p:cNvPr id="8" name="Text Box 3082"/>
          <p:cNvSpPr txBox="1">
            <a:spLocks noChangeArrowheads="1"/>
          </p:cNvSpPr>
          <p:nvPr/>
        </p:nvSpPr>
        <p:spPr bwMode="auto">
          <a:xfrm>
            <a:off x="448335" y="2621308"/>
            <a:ext cx="9225066" cy="857162"/>
          </a:xfrm>
          <a:prstGeom prst="rect">
            <a:avLst/>
          </a:prstGeom>
          <a:noFill/>
          <a:ln w="9525">
            <a:noFill/>
            <a:miter lim="800000"/>
            <a:headEnd/>
            <a:tailEnd/>
          </a:ln>
        </p:spPr>
        <p:txBody>
          <a:bodyPr wrap="square" lIns="86872" tIns="43436" rIns="86872" bIns="43436">
            <a:spAutoFit/>
          </a:bodyPr>
          <a:lstStyle/>
          <a:p>
            <a:pPr algn="just"/>
            <a:r>
              <a:rPr lang="en-US" sz="2500" dirty="0">
                <a:latin typeface="Calibri" pitchFamily="34" charset="0"/>
                <a:cs typeface="Calibri" pitchFamily="34" charset="0"/>
              </a:rPr>
              <a:t>The OS simplifies access to data on these devices by </a:t>
            </a:r>
            <a:r>
              <a:rPr lang="en-US" sz="2500" dirty="0" smtClean="0">
                <a:latin typeface="Calibri" pitchFamily="34" charset="0"/>
                <a:cs typeface="Calibri" pitchFamily="34" charset="0"/>
              </a:rPr>
              <a:t>providing the abstract view </a:t>
            </a:r>
            <a:r>
              <a:rPr lang="en-US" sz="2500" dirty="0">
                <a:latin typeface="Calibri" pitchFamily="34" charset="0"/>
                <a:cs typeface="Calibri" pitchFamily="34" charset="0"/>
              </a:rPr>
              <a:t>of files, directories or folders, paths, …etc.</a:t>
            </a:r>
          </a:p>
        </p:txBody>
      </p:sp>
      <p:sp>
        <p:nvSpPr>
          <p:cNvPr id="23" name="Rectangle 22"/>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p:cNvGrpSpPr/>
          <p:nvPr/>
        </p:nvGrpSpPr>
        <p:grpSpPr>
          <a:xfrm>
            <a:off x="309535" y="7067164"/>
            <a:ext cx="9435887" cy="396814"/>
            <a:chOff x="292620" y="6222297"/>
            <a:chExt cx="8561414" cy="360040"/>
          </a:xfrm>
        </p:grpSpPr>
        <p:sp>
          <p:nvSpPr>
            <p:cNvPr id="26" name="Rectangle 25"/>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7225580" y="6222297"/>
              <a:ext cx="1468815"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2</a:t>
              </a:r>
              <a:endParaRPr lang="en-GB" sz="1600" i="1" dirty="0">
                <a:solidFill>
                  <a:schemeClr val="bg1"/>
                </a:solidFill>
                <a:latin typeface="Calibri" panose="020F0502020204030204" pitchFamily="34" charset="0"/>
              </a:endParaRPr>
            </a:p>
          </p:txBody>
        </p:sp>
        <p:sp>
          <p:nvSpPr>
            <p:cNvPr id="28"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6" name="Text Box 3080"/>
          <p:cNvSpPr txBox="1">
            <a:spLocks noChangeArrowheads="1"/>
          </p:cNvSpPr>
          <p:nvPr/>
        </p:nvSpPr>
        <p:spPr bwMode="auto">
          <a:xfrm>
            <a:off x="532543" y="494117"/>
            <a:ext cx="4067689" cy="545594"/>
          </a:xfrm>
          <a:prstGeom prst="rect">
            <a:avLst/>
          </a:prstGeom>
          <a:noFill/>
          <a:ln w="9525">
            <a:noFill/>
            <a:miter lim="800000"/>
            <a:headEnd/>
            <a:tailEnd/>
          </a:ln>
        </p:spPr>
        <p:txBody>
          <a:bodyPr wrap="none" lIns="86872" tIns="43436" rIns="86872" bIns="43436">
            <a:spAutoFit/>
          </a:bodyPr>
          <a:lstStyle/>
          <a:p>
            <a:r>
              <a:rPr lang="en-US" sz="2975" dirty="0">
                <a:solidFill>
                  <a:schemeClr val="bg1"/>
                </a:solidFill>
                <a:latin typeface="Calibri" pitchFamily="34" charset="0"/>
                <a:cs typeface="Calibri" pitchFamily="34" charset="0"/>
              </a:rPr>
              <a:t>File System Management</a:t>
            </a:r>
          </a:p>
        </p:txBody>
      </p:sp>
      <p:pic>
        <p:nvPicPr>
          <p:cNvPr id="5" name="9-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59878" y="494117"/>
            <a:ext cx="609600" cy="609600"/>
          </a:xfrm>
          <a:prstGeom prst="rect">
            <a:avLst/>
          </a:prstGeom>
        </p:spPr>
      </p:pic>
    </p:spTree>
    <p:extLst>
      <p:ext uri="{BB962C8B-B14F-4D97-AF65-F5344CB8AC3E}">
        <p14:creationId xmlns:p14="http://schemas.microsoft.com/office/powerpoint/2010/main" val="18384141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7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081"/>
          <p:cNvSpPr txBox="1">
            <a:spLocks noChangeArrowheads="1"/>
          </p:cNvSpPr>
          <p:nvPr/>
        </p:nvSpPr>
        <p:spPr bwMode="auto">
          <a:xfrm>
            <a:off x="351388" y="1557322"/>
            <a:ext cx="9322013" cy="857041"/>
          </a:xfrm>
          <a:prstGeom prst="rect">
            <a:avLst/>
          </a:prstGeom>
          <a:noFill/>
          <a:ln w="9525">
            <a:noFill/>
            <a:miter lim="800000"/>
            <a:headEnd/>
            <a:tailEnd/>
          </a:ln>
        </p:spPr>
        <p:txBody>
          <a:bodyPr wrap="square" lIns="86872" tIns="43436" rIns="86872" bIns="43436">
            <a:spAutoFit/>
          </a:bodyPr>
          <a:lstStyle/>
          <a:p>
            <a:pPr algn="just"/>
            <a:r>
              <a:rPr lang="en-US" sz="2500" dirty="0">
                <a:solidFill>
                  <a:schemeClr val="bg1">
                    <a:lumMod val="75000"/>
                  </a:schemeClr>
                </a:solidFill>
                <a:latin typeface="Calibri" pitchFamily="34" charset="0"/>
                <a:cs typeface="Calibri" pitchFamily="34" charset="0"/>
              </a:rPr>
              <a:t>Operating systems manage the data stored on secondary storage devices, which store large amounts of data in a nonvolatile manner.</a:t>
            </a:r>
          </a:p>
        </p:txBody>
      </p:sp>
      <p:sp>
        <p:nvSpPr>
          <p:cNvPr id="8" name="Text Box 3082"/>
          <p:cNvSpPr txBox="1">
            <a:spLocks noChangeArrowheads="1"/>
          </p:cNvSpPr>
          <p:nvPr/>
        </p:nvSpPr>
        <p:spPr bwMode="auto">
          <a:xfrm>
            <a:off x="448335" y="2621308"/>
            <a:ext cx="9225066" cy="857041"/>
          </a:xfrm>
          <a:prstGeom prst="rect">
            <a:avLst/>
          </a:prstGeom>
          <a:noFill/>
          <a:ln w="9525">
            <a:noFill/>
            <a:miter lim="800000"/>
            <a:headEnd/>
            <a:tailEnd/>
          </a:ln>
        </p:spPr>
        <p:txBody>
          <a:bodyPr wrap="square" lIns="86872" tIns="43436" rIns="86872" bIns="43436">
            <a:spAutoFit/>
          </a:bodyPr>
          <a:lstStyle/>
          <a:p>
            <a:pPr algn="just"/>
            <a:r>
              <a:rPr lang="en-US" sz="2500" dirty="0">
                <a:solidFill>
                  <a:schemeClr val="bg1">
                    <a:lumMod val="75000"/>
                  </a:schemeClr>
                </a:solidFill>
                <a:latin typeface="Calibri" pitchFamily="34" charset="0"/>
                <a:cs typeface="Calibri" pitchFamily="34" charset="0"/>
              </a:rPr>
              <a:t>The OS simplifies access to data on these devices by providing the abstract view of files, directories or folders, paths, …etc.</a:t>
            </a:r>
          </a:p>
        </p:txBody>
      </p:sp>
      <p:sp>
        <p:nvSpPr>
          <p:cNvPr id="9" name="Text Box 3083"/>
          <p:cNvSpPr txBox="1">
            <a:spLocks noChangeArrowheads="1"/>
          </p:cNvSpPr>
          <p:nvPr/>
        </p:nvSpPr>
        <p:spPr bwMode="auto">
          <a:xfrm>
            <a:off x="545731" y="3687040"/>
            <a:ext cx="6222235" cy="472381"/>
          </a:xfrm>
          <a:prstGeom prst="rect">
            <a:avLst/>
          </a:prstGeom>
          <a:noFill/>
          <a:ln w="9525">
            <a:noFill/>
            <a:miter lim="800000"/>
            <a:headEnd/>
            <a:tailEnd/>
          </a:ln>
        </p:spPr>
        <p:txBody>
          <a:bodyPr wrap="none" lIns="86872" tIns="43436" rIns="86872" bIns="43436">
            <a:spAutoFit/>
          </a:bodyPr>
          <a:lstStyle/>
          <a:p>
            <a:pPr algn="just"/>
            <a:r>
              <a:rPr lang="en-US" sz="2500" dirty="0">
                <a:latin typeface="Calibri" pitchFamily="34" charset="0"/>
                <a:cs typeface="Calibri" pitchFamily="34" charset="0"/>
              </a:rPr>
              <a:t>The </a:t>
            </a:r>
            <a:r>
              <a:rPr lang="en-US" sz="2500" dirty="0">
                <a:solidFill>
                  <a:srgbClr val="000000"/>
                </a:solidFill>
                <a:highlight>
                  <a:srgbClr val="FFFF00"/>
                </a:highlight>
                <a:latin typeface="Calibri" panose="020F0502020204030204" pitchFamily="34" charset="0"/>
                <a:cs typeface="Calibri" panose="020F0502020204030204" pitchFamily="34" charset="0"/>
              </a:rPr>
              <a:t>overall system performance </a:t>
            </a:r>
            <a:r>
              <a:rPr lang="en-US" sz="2500" dirty="0" smtClean="0">
                <a:latin typeface="Calibri" pitchFamily="34" charset="0"/>
                <a:cs typeface="Calibri" pitchFamily="34" charset="0"/>
              </a:rPr>
              <a:t>is </a:t>
            </a:r>
            <a:r>
              <a:rPr lang="en-US" sz="2500" dirty="0">
                <a:latin typeface="Calibri" pitchFamily="34" charset="0"/>
                <a:cs typeface="Calibri" pitchFamily="34" charset="0"/>
              </a:rPr>
              <a:t>affected by:</a:t>
            </a:r>
          </a:p>
        </p:txBody>
      </p:sp>
      <p:sp>
        <p:nvSpPr>
          <p:cNvPr id="10" name="Text Box 3084"/>
          <p:cNvSpPr txBox="1">
            <a:spLocks noChangeArrowheads="1"/>
          </p:cNvSpPr>
          <p:nvPr/>
        </p:nvSpPr>
        <p:spPr bwMode="auto">
          <a:xfrm>
            <a:off x="1081059" y="4216807"/>
            <a:ext cx="4604675" cy="472381"/>
          </a:xfrm>
          <a:prstGeom prst="rect">
            <a:avLst/>
          </a:prstGeom>
          <a:noFill/>
          <a:ln w="9525">
            <a:noFill/>
            <a:miter lim="800000"/>
            <a:headEnd/>
            <a:tailEnd/>
          </a:ln>
        </p:spPr>
        <p:txBody>
          <a:bodyPr wrap="none" lIns="86872" tIns="43436" rIns="86872" bIns="43436">
            <a:spAutoFit/>
          </a:bodyPr>
          <a:lstStyle/>
          <a:p>
            <a:pPr algn="just">
              <a:buSzPct val="75000"/>
              <a:buFont typeface="Wingdings" pitchFamily="2" charset="2"/>
              <a:buChar char="q"/>
            </a:pPr>
            <a:r>
              <a:rPr lang="en-US" sz="2500" dirty="0">
                <a:latin typeface="Calibri" pitchFamily="34" charset="0"/>
                <a:cs typeface="Calibri" pitchFamily="34" charset="0"/>
              </a:rPr>
              <a:t>  Allocation of disk space to files.</a:t>
            </a:r>
          </a:p>
        </p:txBody>
      </p:sp>
      <p:sp>
        <p:nvSpPr>
          <p:cNvPr id="11" name="Text Box 3085"/>
          <p:cNvSpPr txBox="1">
            <a:spLocks noChangeArrowheads="1"/>
          </p:cNvSpPr>
          <p:nvPr/>
        </p:nvSpPr>
        <p:spPr bwMode="auto">
          <a:xfrm>
            <a:off x="1065898" y="4746575"/>
            <a:ext cx="4245017" cy="472381"/>
          </a:xfrm>
          <a:prstGeom prst="rect">
            <a:avLst/>
          </a:prstGeom>
          <a:noFill/>
          <a:ln w="9525">
            <a:noFill/>
            <a:miter lim="800000"/>
            <a:headEnd/>
            <a:tailEnd/>
          </a:ln>
        </p:spPr>
        <p:txBody>
          <a:bodyPr wrap="none" lIns="86872" tIns="43436" rIns="86872" bIns="43436">
            <a:spAutoFit/>
          </a:bodyPr>
          <a:lstStyle/>
          <a:p>
            <a:pPr algn="just">
              <a:buSzPct val="75000"/>
              <a:buFont typeface="Wingdings" pitchFamily="2" charset="2"/>
              <a:buChar char="q"/>
            </a:pPr>
            <a:r>
              <a:rPr lang="en-US" sz="2500" dirty="0">
                <a:latin typeface="Calibri" pitchFamily="34" charset="0"/>
                <a:cs typeface="Calibri" pitchFamily="34" charset="0"/>
              </a:rPr>
              <a:t>  Organization of data on disk.</a:t>
            </a:r>
          </a:p>
        </p:txBody>
      </p:sp>
      <p:sp>
        <p:nvSpPr>
          <p:cNvPr id="12" name="Text Box 3086"/>
          <p:cNvSpPr txBox="1">
            <a:spLocks noChangeArrowheads="1"/>
          </p:cNvSpPr>
          <p:nvPr/>
        </p:nvSpPr>
        <p:spPr bwMode="auto">
          <a:xfrm>
            <a:off x="1065898" y="5276343"/>
            <a:ext cx="6257880" cy="472381"/>
          </a:xfrm>
          <a:prstGeom prst="rect">
            <a:avLst/>
          </a:prstGeom>
          <a:noFill/>
          <a:ln w="9525">
            <a:noFill/>
            <a:miter lim="800000"/>
            <a:headEnd/>
            <a:tailEnd/>
          </a:ln>
        </p:spPr>
        <p:txBody>
          <a:bodyPr wrap="none" lIns="86872" tIns="43436" rIns="86872" bIns="43436">
            <a:spAutoFit/>
          </a:bodyPr>
          <a:lstStyle/>
          <a:p>
            <a:pPr algn="just">
              <a:buSzPct val="75000"/>
              <a:buFont typeface="Wingdings" pitchFamily="2" charset="2"/>
              <a:buChar char="q"/>
            </a:pPr>
            <a:r>
              <a:rPr lang="en-US" sz="2500" dirty="0">
                <a:latin typeface="Calibri" pitchFamily="34" charset="0"/>
                <a:cs typeface="Calibri" pitchFamily="34" charset="0"/>
              </a:rPr>
              <a:t>  How the OS keeps track of disk space usage.</a:t>
            </a:r>
          </a:p>
        </p:txBody>
      </p:sp>
      <p:sp>
        <p:nvSpPr>
          <p:cNvPr id="23" name="Rectangle 22"/>
          <p:cNvSpPr/>
          <p:nvPr/>
        </p:nvSpPr>
        <p:spPr>
          <a:xfrm>
            <a:off x="290910" y="290736"/>
            <a:ext cx="9473138" cy="95235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p:cNvGrpSpPr/>
          <p:nvPr/>
        </p:nvGrpSpPr>
        <p:grpSpPr>
          <a:xfrm>
            <a:off x="309535" y="7067164"/>
            <a:ext cx="9435887" cy="396814"/>
            <a:chOff x="292620" y="6222297"/>
            <a:chExt cx="8561414" cy="360040"/>
          </a:xfrm>
        </p:grpSpPr>
        <p:sp>
          <p:nvSpPr>
            <p:cNvPr id="26" name="Rectangle 25"/>
            <p:cNvSpPr/>
            <p:nvPr/>
          </p:nvSpPr>
          <p:spPr>
            <a:xfrm>
              <a:off x="292620" y="6222297"/>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7225580" y="6222297"/>
              <a:ext cx="1468815" cy="307179"/>
            </a:xfrm>
            <a:prstGeom prst="rect">
              <a:avLst/>
            </a:prstGeom>
            <a:solidFill>
              <a:srgbClr val="7DA9DF"/>
            </a:solidFill>
          </p:spPr>
          <p:txBody>
            <a:bodyPr wrap="none">
              <a:spAutoFit/>
            </a:bodyPr>
            <a:lstStyle/>
            <a:p>
              <a:pPr eaLnBrk="1" hangingPunct="1">
                <a:defRPr/>
              </a:pPr>
              <a:r>
                <a:rPr lang="en-US" sz="1600" i="1" dirty="0" smtClean="0">
                  <a:solidFill>
                    <a:schemeClr val="bg1"/>
                  </a:solidFill>
                  <a:latin typeface="Calibri" panose="020F0502020204030204" pitchFamily="34" charset="0"/>
                </a:rPr>
                <a:t>Lecture 9 </a:t>
              </a:r>
              <a:r>
                <a:rPr lang="en-US" sz="1600" i="1" dirty="0">
                  <a:solidFill>
                    <a:schemeClr val="bg1"/>
                  </a:solidFill>
                  <a:latin typeface="Calibri" panose="020F0502020204030204" pitchFamily="34" charset="0"/>
                </a:rPr>
                <a:t>-Page </a:t>
              </a:r>
              <a:r>
                <a:rPr lang="en-US" sz="1600" i="1" dirty="0" smtClean="0">
                  <a:solidFill>
                    <a:schemeClr val="bg1"/>
                  </a:solidFill>
                  <a:latin typeface="Calibri" panose="020F0502020204030204" pitchFamily="34" charset="0"/>
                </a:rPr>
                <a:t>2</a:t>
              </a:r>
              <a:endParaRPr lang="en-GB" sz="1600" i="1" dirty="0">
                <a:solidFill>
                  <a:schemeClr val="bg1"/>
                </a:solidFill>
                <a:latin typeface="Calibri" panose="020F0502020204030204" pitchFamily="34" charset="0"/>
              </a:endParaRPr>
            </a:p>
          </p:txBody>
        </p:sp>
        <p:sp>
          <p:nvSpPr>
            <p:cNvPr id="28" name="Text Box 7"/>
            <p:cNvSpPr txBox="1">
              <a:spLocks noChangeArrowheads="1"/>
            </p:cNvSpPr>
            <p:nvPr/>
          </p:nvSpPr>
          <p:spPr bwMode="auto">
            <a:xfrm>
              <a:off x="455455" y="6258092"/>
              <a:ext cx="1621335" cy="223367"/>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tabLst>
                  <a:tab pos="0" algn="l"/>
                  <a:tab pos="503871" algn="l"/>
                  <a:tab pos="1007741" algn="l"/>
                  <a:tab pos="1511613" algn="l"/>
                  <a:tab pos="2015483" algn="l"/>
                  <a:tab pos="2519354" algn="l"/>
                  <a:tab pos="3023224" algn="l"/>
                  <a:tab pos="3527095" algn="l"/>
                  <a:tab pos="4030966" algn="l"/>
                  <a:tab pos="4534837" algn="l"/>
                  <a:tab pos="5038708" algn="l"/>
                  <a:tab pos="5542578" algn="l"/>
                  <a:tab pos="6046449" algn="l"/>
                  <a:tab pos="6550320" algn="l"/>
                  <a:tab pos="7054191" algn="l"/>
                  <a:tab pos="7558061" algn="l"/>
                  <a:tab pos="8061932" algn="l"/>
                  <a:tab pos="8565803" algn="l"/>
                  <a:tab pos="9069674" algn="l"/>
                  <a:tab pos="9573545" algn="l"/>
                  <a:tab pos="10077415" algn="l"/>
                </a:tabLst>
                <a:defRPr/>
              </a:pPr>
              <a:r>
                <a:rPr lang="en-GB" sz="1600" i="1" dirty="0">
                  <a:solidFill>
                    <a:schemeClr val="bg1"/>
                  </a:solidFill>
                  <a:latin typeface="Calibri" panose="020F0502020204030204" pitchFamily="34" charset="0"/>
                  <a:cs typeface="+mn-cs"/>
                </a:rPr>
                <a:t>ELC 467– Spring </a:t>
              </a:r>
              <a:r>
                <a:rPr lang="en-GB" sz="1600" i="1" dirty="0" smtClean="0">
                  <a:solidFill>
                    <a:schemeClr val="bg1"/>
                  </a:solidFill>
                  <a:latin typeface="Calibri" panose="020F0502020204030204" pitchFamily="34" charset="0"/>
                  <a:cs typeface="+mn-cs"/>
                </a:rPr>
                <a:t>2020</a:t>
              </a:r>
              <a:endParaRPr lang="en-GB" sz="1600" i="1" dirty="0">
                <a:solidFill>
                  <a:schemeClr val="bg1"/>
                </a:solidFill>
                <a:latin typeface="Calibri" panose="020F0502020204030204" pitchFamily="34" charset="0"/>
                <a:cs typeface="+mn-cs"/>
              </a:endParaRPr>
            </a:p>
          </p:txBody>
        </p:sp>
      </p:grpSp>
      <p:sp>
        <p:nvSpPr>
          <p:cNvPr id="6" name="Text Box 3080"/>
          <p:cNvSpPr txBox="1">
            <a:spLocks noChangeArrowheads="1"/>
          </p:cNvSpPr>
          <p:nvPr/>
        </p:nvSpPr>
        <p:spPr bwMode="auto">
          <a:xfrm>
            <a:off x="532543" y="494117"/>
            <a:ext cx="4067689" cy="545594"/>
          </a:xfrm>
          <a:prstGeom prst="rect">
            <a:avLst/>
          </a:prstGeom>
          <a:noFill/>
          <a:ln w="9525">
            <a:noFill/>
            <a:miter lim="800000"/>
            <a:headEnd/>
            <a:tailEnd/>
          </a:ln>
        </p:spPr>
        <p:txBody>
          <a:bodyPr wrap="none" lIns="86872" tIns="43436" rIns="86872" bIns="43436">
            <a:spAutoFit/>
          </a:bodyPr>
          <a:lstStyle/>
          <a:p>
            <a:r>
              <a:rPr lang="en-US" sz="2975" dirty="0">
                <a:solidFill>
                  <a:schemeClr val="bg1"/>
                </a:solidFill>
                <a:latin typeface="Calibri" pitchFamily="34" charset="0"/>
                <a:cs typeface="Calibri" pitchFamily="34" charset="0"/>
              </a:rPr>
              <a:t>File System Management</a:t>
            </a:r>
          </a:p>
        </p:txBody>
      </p:sp>
      <p:pic>
        <p:nvPicPr>
          <p:cNvPr id="2" name="9-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59878" y="522101"/>
            <a:ext cx="609600" cy="609600"/>
          </a:xfrm>
          <a:prstGeom prst="rect">
            <a:avLst/>
          </a:prstGeom>
        </p:spPr>
      </p:pic>
    </p:spTree>
    <p:extLst>
      <p:ext uri="{BB962C8B-B14F-4D97-AF65-F5344CB8AC3E}">
        <p14:creationId xmlns:p14="http://schemas.microsoft.com/office/powerpoint/2010/main" val="32880178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89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73cbf47f-5c62-4308-8903-0284188af65e"/>
</p:tagLst>
</file>

<file path=ppt/tags/tag10.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de6e719d-a778-4282-b879-881c943c03a5"/>
</p:tagLst>
</file>

<file path=ppt/tags/tag2.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b69c9775-25dc-43eb-b1c4-338c48b6ca4d"/>
</p:tagLst>
</file>

<file path=ppt/tags/tag3.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dcbd745a-3905-4626-93c7-59265e222c24"/>
</p:tagLst>
</file>

<file path=ppt/tags/tag4.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67d7ae1d-e5ca-413d-9b32-9d29767cff49"/>
</p:tagLst>
</file>

<file path=ppt/tags/tag5.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94037bfb-3ae4-407b-85cf-f50ebff8fbab"/>
</p:tagLst>
</file>

<file path=ppt/tags/tag6.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357afaca-dbcb-4d47-a2c6-c4799aa2e03d"/>
</p:tagLst>
</file>

<file path=ppt/tags/tag7.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c116afcc-669f-4cbf-8c17-6f0b7a15c7e7"/>
</p:tagLst>
</file>

<file path=ppt/tags/tag8.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2cff7bdc-f481-439b-bb89-941ad5635b0c"/>
</p:tagLst>
</file>

<file path=ppt/tags/tag9.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2ab15e5b-3182-43dc-995a-e16dd28b9a0b"/>
</p:tagLst>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تصميم افتراضي">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تصميم افتراضي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تصميم افتراضي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تصميم افتراضي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تصميم افتراضي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1325</TotalTime>
  <Words>5014</Words>
  <Application>Microsoft Office PowerPoint</Application>
  <PresentationFormat>Custom</PresentationFormat>
  <Paragraphs>395</Paragraphs>
  <Slides>45</Slides>
  <Notes>35</Notes>
  <HiddenSlides>0</HiddenSlides>
  <MMClips>34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Cambria Math</vt:lpstr>
      <vt:lpstr>Courier New</vt:lpstr>
      <vt:lpstr>StarBats</vt:lpstr>
      <vt:lpstr>Times New Roman</vt:lpstr>
      <vt:lpstr>Times New Roman (Arabic)</vt:lpstr>
      <vt:lpstr>Wingdings</vt:lpstr>
      <vt:lpstr>تصميم افتراضي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من PowerPoint</dc:title>
  <dc:creator>Hany</dc:creator>
  <cp:lastModifiedBy>Hany Elsayed</cp:lastModifiedBy>
  <cp:revision>172</cp:revision>
  <cp:lastPrinted>2000-10-06T17:18:41Z</cp:lastPrinted>
  <dcterms:created xsi:type="dcterms:W3CDTF">2000-10-05T15:06:46Z</dcterms:created>
  <dcterms:modified xsi:type="dcterms:W3CDTF">2020-04-21T18:37:46Z</dcterms:modified>
</cp:coreProperties>
</file>